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3EEB-6EA2-4430-963D-00BE697931FF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C4D9-36E0-4A68-A5B3-A68689F19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83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3EEB-6EA2-4430-963D-00BE697931FF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C4D9-36E0-4A68-A5B3-A68689F19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9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3EEB-6EA2-4430-963D-00BE697931FF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C4D9-36E0-4A68-A5B3-A68689F19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4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3EEB-6EA2-4430-963D-00BE697931FF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C4D9-36E0-4A68-A5B3-A68689F19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52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3EEB-6EA2-4430-963D-00BE697931FF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C4D9-36E0-4A68-A5B3-A68689F19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3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3EEB-6EA2-4430-963D-00BE697931FF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C4D9-36E0-4A68-A5B3-A68689F19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4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3EEB-6EA2-4430-963D-00BE697931FF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C4D9-36E0-4A68-A5B3-A68689F19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2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3EEB-6EA2-4430-963D-00BE697931FF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C4D9-36E0-4A68-A5B3-A68689F19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1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3EEB-6EA2-4430-963D-00BE697931FF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C4D9-36E0-4A68-A5B3-A68689F19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8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3EEB-6EA2-4430-963D-00BE697931FF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C4D9-36E0-4A68-A5B3-A68689F19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33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3EEB-6EA2-4430-963D-00BE697931FF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BC4D9-36E0-4A68-A5B3-A68689F19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0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13EEB-6EA2-4430-963D-00BE697931FF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BC4D9-36E0-4A68-A5B3-A68689F19D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38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16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복잡도와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83957"/>
            <a:ext cx="10515600" cy="514864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선형검색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배열의 모든 원소에 한 번씩 접근한다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n</a:t>
            </a:r>
            <a:r>
              <a:rPr lang="ko-KR" altLang="en-US" dirty="0" smtClean="0"/>
              <a:t>개의 원소에 대해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번씩 접근하므로 </a:t>
            </a:r>
            <a:r>
              <a:rPr lang="en-US" altLang="ko-KR" dirty="0" smtClean="0"/>
              <a:t>f(n) = n</a:t>
            </a:r>
            <a:br>
              <a:rPr lang="en-US" altLang="ko-KR" dirty="0" smtClean="0"/>
            </a:br>
            <a:r>
              <a:rPr lang="ko-KR" altLang="en-US" dirty="0" smtClean="0"/>
              <a:t>따라서 시간복잡도는 </a:t>
            </a:r>
            <a:r>
              <a:rPr lang="en-US" altLang="ko-KR" dirty="0" smtClean="0"/>
              <a:t>O(n)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이진검색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배열의 원소에 한 번 접근할 때마다 좌측한계와 우측한계 사이 영역의 원소 숫자가 </a:t>
            </a:r>
            <a:r>
              <a:rPr lang="en-US" altLang="ko-KR" dirty="0" smtClean="0"/>
              <a:t>½</a:t>
            </a:r>
            <a:r>
              <a:rPr lang="ko-KR" altLang="en-US" dirty="0"/>
              <a:t>로</a:t>
            </a:r>
            <a:r>
              <a:rPr lang="ko-KR" altLang="en-US" dirty="0" smtClean="0"/>
              <a:t> 줄어든다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원소수가 </a:t>
            </a:r>
            <a:r>
              <a:rPr lang="en-US" altLang="ko-KR" dirty="0" smtClean="0"/>
              <a:t>64</a:t>
            </a:r>
            <a:r>
              <a:rPr lang="ko-KR" altLang="en-US" dirty="0" smtClean="0"/>
              <a:t>라면 </a:t>
            </a:r>
            <a:r>
              <a:rPr lang="en-US" altLang="ko-KR" dirty="0" smtClean="0"/>
              <a:t>64-32-16-8-4-2-1 </a:t>
            </a:r>
            <a:r>
              <a:rPr lang="ko-KR" altLang="en-US" dirty="0" err="1" smtClean="0"/>
              <a:t>접근수는</a:t>
            </a:r>
            <a:r>
              <a:rPr lang="en-US" altLang="ko-KR" dirty="0" smtClean="0"/>
              <a:t> 7</a:t>
            </a:r>
            <a:r>
              <a:rPr lang="ko-KR" altLang="en-US" dirty="0" smtClean="0"/>
              <a:t>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원소수가 </a:t>
            </a:r>
            <a:r>
              <a:rPr lang="en-US" altLang="ko-KR" dirty="0" smtClean="0"/>
              <a:t>256</a:t>
            </a:r>
            <a:r>
              <a:rPr lang="ko-KR" altLang="en-US" dirty="0" smtClean="0"/>
              <a:t>라면 </a:t>
            </a:r>
            <a:r>
              <a:rPr lang="en-US" altLang="ko-KR" dirty="0" smtClean="0"/>
              <a:t>256-128-64-32-16-8-4-2-1 </a:t>
            </a:r>
            <a:r>
              <a:rPr lang="ko-KR" altLang="en-US" dirty="0" err="1" smtClean="0"/>
              <a:t>접근수는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9</a:t>
            </a:r>
            <a:r>
              <a:rPr lang="ko-KR" altLang="en-US" dirty="0" smtClean="0"/>
              <a:t>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원소수가 </a:t>
            </a:r>
            <a:r>
              <a:rPr lang="en-US" altLang="ko-KR" dirty="0" smtClean="0"/>
              <a:t>2048</a:t>
            </a:r>
            <a:r>
              <a:rPr lang="ko-KR" altLang="en-US" dirty="0" smtClean="0"/>
              <a:t>이라면</a:t>
            </a:r>
            <a:r>
              <a:rPr lang="en-US" altLang="ko-KR" dirty="0"/>
              <a:t> </a:t>
            </a:r>
            <a:r>
              <a:rPr lang="en-US" altLang="ko-KR" dirty="0" smtClean="0"/>
              <a:t>2048-1024-512-…-2-1 </a:t>
            </a:r>
            <a:r>
              <a:rPr lang="ko-KR" altLang="en-US" dirty="0" err="1" smtClean="0"/>
              <a:t>접근수는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12</a:t>
            </a:r>
            <a:r>
              <a:rPr lang="ko-KR" altLang="en-US" dirty="0" smtClean="0"/>
              <a:t>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f(n) = log n + 1</a:t>
            </a:r>
            <a:br>
              <a:rPr lang="en-US" altLang="ko-KR" dirty="0" smtClean="0"/>
            </a:br>
            <a:r>
              <a:rPr lang="ko-KR" altLang="en-US" dirty="0" smtClean="0"/>
              <a:t>따라서 시간복잡도는 </a:t>
            </a:r>
            <a:r>
              <a:rPr lang="en-US" altLang="ko-KR" dirty="0" smtClean="0"/>
              <a:t>O(log n)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432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Q</a:t>
            </a:r>
            <a:r>
              <a:rPr lang="en-US" altLang="ko-KR" dirty="0" smtClean="0"/>
              <a:t>1: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altLang="ko-KR" dirty="0" smtClean="0"/>
              <a:t>=0; ;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altLang="ko-KR" dirty="0" smtClean="0"/>
              <a:t>++)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altLang="ko-KR" dirty="0" smtClean="0"/>
              <a:t>[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altLang="ko-KR" dirty="0" smtClean="0"/>
              <a:t>] ==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key</a:t>
            </a:r>
            <a:r>
              <a:rPr lang="en-US" altLang="ko-KR" dirty="0"/>
              <a:t>)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lang="en-US" altLang="ko-KR" dirty="0" smtClean="0"/>
              <a:t>;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Q2: </a:t>
            </a:r>
            <a:r>
              <a:rPr lang="ko-KR" altLang="en-US" dirty="0" smtClean="0"/>
              <a:t>생략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09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Q3: </a:t>
            </a:r>
            <a:br>
              <a:rPr lang="en-US" altLang="ko-KR" dirty="0" smtClean="0"/>
            </a:b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Q4: </a:t>
            </a:r>
            <a:r>
              <a:rPr lang="ko-KR" altLang="en-US" dirty="0" smtClean="0"/>
              <a:t>생략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70" y="1825625"/>
            <a:ext cx="8203353" cy="367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Q5: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977" y="1825625"/>
            <a:ext cx="7821116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3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Arrays.binarySearch</a:t>
            </a:r>
            <a:r>
              <a:rPr lang="ko-KR" altLang="en-US" dirty="0" smtClean="0"/>
              <a:t>에 의한 이진검색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</a:t>
            </a:r>
            <a:r>
              <a:rPr lang="en-US" altLang="ko-KR" dirty="0" smtClean="0"/>
              <a:t>mport </a:t>
            </a:r>
            <a:r>
              <a:rPr lang="en-US" altLang="ko-KR" dirty="0" err="1" smtClean="0"/>
              <a:t>java.util.Arrays</a:t>
            </a:r>
            <a:r>
              <a:rPr lang="en-US" altLang="ko-KR" dirty="0" smtClean="0"/>
              <a:t>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static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binarySearch</a:t>
            </a:r>
            <a:r>
              <a:rPr lang="en-US" altLang="ko-KR" dirty="0" smtClean="0"/>
              <a:t>(Object[] a, Object key)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Arrays.binarySearch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 값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 smtClean="0"/>
              <a:t>반환값</a:t>
            </a:r>
            <a:r>
              <a:rPr lang="en-US" altLang="ko-KR" dirty="0" smtClean="0"/>
              <a:t>: index (</a:t>
            </a:r>
            <a:r>
              <a:rPr lang="ko-KR" altLang="en-US" dirty="0" smtClean="0"/>
              <a:t>검색에 성공한 경우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-(index+1) (</a:t>
            </a:r>
            <a:r>
              <a:rPr lang="ko-KR" altLang="en-US" dirty="0" smtClean="0"/>
              <a:t>검색에 실패한 경우</a:t>
            </a:r>
            <a:r>
              <a:rPr lang="en-US" altLang="ko-KR" dirty="0" smtClean="0"/>
              <a:t>: key</a:t>
            </a:r>
            <a:r>
              <a:rPr lang="ko-KR" altLang="en-US" dirty="0" smtClean="0"/>
              <a:t>를 배열에 삽입한다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567" y="5289884"/>
            <a:ext cx="8383170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7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Q6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011" y="1825625"/>
            <a:ext cx="8259328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정적변수와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정적메서드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정적멤버는</a:t>
            </a:r>
            <a:r>
              <a:rPr lang="ko-KR" altLang="en-US" dirty="0" smtClean="0"/>
              <a:t> 메모리에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개만 올라가며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소속되지 않는다</a:t>
            </a:r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정적멤버를</a:t>
            </a:r>
            <a:r>
              <a:rPr lang="ko-KR" altLang="en-US" dirty="0" smtClean="0"/>
              <a:t> 공유한다</a:t>
            </a:r>
            <a:endParaRPr lang="en-US" altLang="ko-KR" dirty="0" smtClean="0"/>
          </a:p>
          <a:p>
            <a:r>
              <a:rPr lang="en-US" altLang="ko-KR" dirty="0" smtClean="0"/>
              <a:t>static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a;</a:t>
            </a:r>
          </a:p>
          <a:p>
            <a:r>
              <a:rPr lang="en-US" altLang="ko-KR" dirty="0" smtClean="0"/>
              <a:t>static void function() {};</a:t>
            </a:r>
          </a:p>
          <a:p>
            <a:endParaRPr lang="en-US" altLang="ko-KR" dirty="0"/>
          </a:p>
          <a:p>
            <a:r>
              <a:rPr lang="ko-KR" altLang="en-US" dirty="0" smtClean="0"/>
              <a:t>일반 멤버의 호출방법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인스턴스명</a:t>
            </a:r>
            <a:r>
              <a:rPr lang="en-US" altLang="ko-KR" dirty="0" smtClean="0"/>
              <a:t>.</a:t>
            </a:r>
            <a:r>
              <a:rPr lang="ko-KR" altLang="en-US" dirty="0" smtClean="0"/>
              <a:t>멤버이름</a:t>
            </a:r>
            <a:endParaRPr lang="en-US" altLang="ko-KR" dirty="0" smtClean="0"/>
          </a:p>
          <a:p>
            <a:r>
              <a:rPr lang="ko-KR" altLang="en-US" dirty="0" smtClean="0"/>
              <a:t>정적 멤버의 호출방법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.</a:t>
            </a:r>
            <a:r>
              <a:rPr lang="ko-KR" altLang="en-US" dirty="0" smtClean="0"/>
              <a:t>멤버이름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1647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객체배열의 탐색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자연정렬된</a:t>
            </a:r>
            <a:r>
              <a:rPr lang="ko-KR" altLang="en-US" dirty="0" smtClean="0"/>
              <a:t> 배열에서 검색하기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Arrays.binarySearch</a:t>
            </a:r>
            <a:r>
              <a:rPr lang="ko-KR" altLang="en-US" dirty="0" smtClean="0"/>
              <a:t>를 그대로 사용가능</a:t>
            </a:r>
            <a:endParaRPr lang="en-US" altLang="ko-KR" dirty="0" smtClean="0"/>
          </a:p>
          <a:p>
            <a:r>
              <a:rPr lang="ko-KR" altLang="en-US" dirty="0" err="1" smtClean="0"/>
              <a:t>자연정렬되지</a:t>
            </a:r>
            <a:r>
              <a:rPr lang="ko-KR" altLang="en-US" dirty="0" smtClean="0"/>
              <a:t> 않은 배열에서 검색하기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ublic static final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Comparator</a:t>
            </a:r>
            <a:r>
              <a:rPr lang="en-US" altLang="ko-KR" dirty="0" smtClean="0"/>
              <a:t>&lt;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lang="en-US" altLang="ko-KR" dirty="0" smtClean="0"/>
              <a:t>&gt; </a:t>
            </a:r>
            <a:r>
              <a:rPr lang="en-US" altLang="ko-KR" dirty="0" smtClean="0">
                <a:solidFill>
                  <a:schemeClr val="accent5"/>
                </a:solidFill>
              </a:rPr>
              <a:t>COMPARATOR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new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Comp</a:t>
            </a:r>
            <a:r>
              <a:rPr lang="en-US" altLang="ko-KR" dirty="0" smtClean="0"/>
              <a:t>();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rivate static class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Comp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implements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Comparator</a:t>
            </a:r>
            <a:r>
              <a:rPr lang="en-US" altLang="ko-KR" dirty="0" smtClean="0"/>
              <a:t>&lt;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lang="en-US" altLang="ko-KR" dirty="0" smtClean="0"/>
              <a:t>&gt;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altLang="ko-KR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>compare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d1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chemeClr val="accent3">
                    <a:lumMod val="75000"/>
                  </a:schemeClr>
                </a:solidFill>
              </a:rPr>
              <a:t>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d2</a:t>
            </a:r>
            <a:r>
              <a:rPr lang="en-US" altLang="ko-KR" dirty="0" smtClean="0"/>
              <a:t>) 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d1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d2</a:t>
            </a:r>
            <a:r>
              <a:rPr lang="ko-KR" altLang="en-US" dirty="0" smtClean="0"/>
              <a:t>보다 크면 양의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작으면 음의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같으면 </a:t>
            </a:r>
            <a:r>
              <a:rPr lang="en-US" altLang="ko-KR" dirty="0" smtClean="0"/>
              <a:t>0</a:t>
            </a:r>
          </a:p>
          <a:p>
            <a:pPr marL="0" indent="0">
              <a:buNone/>
            </a:pPr>
            <a:r>
              <a:rPr lang="en-US" altLang="ko-KR" dirty="0" smtClean="0"/>
              <a:t>	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err="1" smtClean="0">
                <a:solidFill>
                  <a:schemeClr val="accent4">
                    <a:lumMod val="75000"/>
                  </a:schemeClr>
                </a:solidFill>
              </a:rPr>
              <a:t>Arrays.binarySearch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배열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key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chemeClr val="accent5"/>
                </a:solidFill>
              </a:rPr>
              <a:t>COMPARATOR</a:t>
            </a:r>
            <a:r>
              <a:rPr lang="en-US" altLang="ko-KR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89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 때 멤버의 </a:t>
            </a:r>
            <a:r>
              <a:rPr lang="ko-KR" altLang="en-US" dirty="0" err="1" smtClean="0"/>
              <a:t>자료형까지</a:t>
            </a:r>
            <a:r>
              <a:rPr lang="ko-KR" altLang="en-US" dirty="0" smtClean="0"/>
              <a:t> 결정하는 방법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클래스 정의</a:t>
            </a:r>
            <a:r>
              <a:rPr lang="en-US" altLang="ko-KR" dirty="0" smtClean="0"/>
              <a:t>: </a:t>
            </a:r>
            <a:r>
              <a:rPr lang="en-US" altLang="ko-KR" dirty="0"/>
              <a:t>c</a:t>
            </a:r>
            <a:r>
              <a:rPr lang="en-US" altLang="ko-KR" dirty="0" smtClean="0"/>
              <a:t>lass </a:t>
            </a:r>
            <a:r>
              <a:rPr lang="ko-KR" altLang="en-US" dirty="0" err="1" smtClean="0"/>
              <a:t>클래스명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&gt; { </a:t>
            </a:r>
            <a:r>
              <a:rPr lang="ko-KR" altLang="en-US" dirty="0" smtClean="0"/>
              <a:t>내용</a:t>
            </a:r>
            <a:r>
              <a:rPr lang="en-US" altLang="ko-KR" dirty="0"/>
              <a:t> </a:t>
            </a:r>
            <a:r>
              <a:rPr lang="en-US" altLang="ko-KR" dirty="0" smtClean="0"/>
              <a:t>};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클래스명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&gt; = new 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&lt;</a:t>
            </a:r>
            <a:r>
              <a:rPr lang="ko-KR" altLang="en-US" dirty="0" err="1" smtClean="0"/>
              <a:t>자료형</a:t>
            </a:r>
            <a:r>
              <a:rPr lang="en-US" altLang="ko-KR" dirty="0" smtClean="0"/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202084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검색과 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key: </a:t>
            </a:r>
            <a:r>
              <a:rPr lang="ko-KR" altLang="en-US" dirty="0" smtClean="0"/>
              <a:t>검색하고자 하는 항목의 주요 속성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검색하고자 하는 </a:t>
            </a:r>
            <a:endParaRPr lang="en-US" altLang="ko-KR" dirty="0" smtClean="0"/>
          </a:p>
          <a:p>
            <a:r>
              <a:rPr lang="en-US" altLang="ko-KR" dirty="0" smtClean="0"/>
              <a:t>key</a:t>
            </a:r>
            <a:r>
              <a:rPr lang="ko-KR" altLang="en-US" dirty="0" smtClean="0"/>
              <a:t>와 일치 </a:t>
            </a:r>
            <a:r>
              <a:rPr lang="en-US" altLang="ko-KR" dirty="0" smtClean="0"/>
              <a:t>(==)</a:t>
            </a:r>
          </a:p>
          <a:p>
            <a:r>
              <a:rPr lang="en-US" altLang="ko-KR" dirty="0" smtClean="0"/>
              <a:t>key</a:t>
            </a:r>
            <a:r>
              <a:rPr lang="ko-KR" altLang="en-US" dirty="0" smtClean="0"/>
              <a:t>의 구간 지정 </a:t>
            </a:r>
            <a:r>
              <a:rPr lang="en-US" altLang="ko-KR" dirty="0" smtClean="0"/>
              <a:t>(&gt;=, &lt;=)</a:t>
            </a:r>
          </a:p>
          <a:p>
            <a:r>
              <a:rPr lang="en-US" altLang="ko-KR" dirty="0" smtClean="0"/>
              <a:t>key</a:t>
            </a:r>
            <a:r>
              <a:rPr lang="ko-KR" altLang="en-US" dirty="0" smtClean="0"/>
              <a:t>와 유사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1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검색과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variable * n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선형리스트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variable, next-node pointer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이진트리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선형리스트의 </a:t>
            </a:r>
            <a:r>
              <a:rPr lang="en-US" altLang="ko-KR" dirty="0" smtClean="0"/>
              <a:t>pointer</a:t>
            </a:r>
            <a:r>
              <a:rPr lang="ko-KR" altLang="en-US" dirty="0" smtClean="0"/>
              <a:t>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ko-KR" altLang="en-US" dirty="0" smtClean="0"/>
              <a:t>개 있는 버전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311611" y="1825626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77730" y="1825625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43849" y="1825625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09968" y="1825624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76087" y="1825624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142206" y="1825623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908325" y="1825622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74444" y="1825621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311611" y="2735907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311611" y="3104422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7" idx="3"/>
          </p:cNvCxnSpPr>
          <p:nvPr/>
        </p:nvCxnSpPr>
        <p:spPr>
          <a:xfrm>
            <a:off x="4077730" y="3281536"/>
            <a:ext cx="436605" cy="1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514335" y="2735907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514335" y="3104422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3" idx="3"/>
          </p:cNvCxnSpPr>
          <p:nvPr/>
        </p:nvCxnSpPr>
        <p:spPr>
          <a:xfrm>
            <a:off x="5280454" y="3281536"/>
            <a:ext cx="436605" cy="1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746921" y="2735907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746921" y="3104422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31" idx="3"/>
          </p:cNvCxnSpPr>
          <p:nvPr/>
        </p:nvCxnSpPr>
        <p:spPr>
          <a:xfrm>
            <a:off x="6513040" y="3281536"/>
            <a:ext cx="436605" cy="1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949645" y="2735907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949645" y="3104422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4" idx="3"/>
          </p:cNvCxnSpPr>
          <p:nvPr/>
        </p:nvCxnSpPr>
        <p:spPr>
          <a:xfrm>
            <a:off x="7715764" y="3281536"/>
            <a:ext cx="436605" cy="1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152369" y="2735907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152369" y="3104422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7" idx="3"/>
          </p:cNvCxnSpPr>
          <p:nvPr/>
        </p:nvCxnSpPr>
        <p:spPr>
          <a:xfrm>
            <a:off x="8918488" y="3281536"/>
            <a:ext cx="436605" cy="1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9355093" y="2735907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9355093" y="3104422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952733" y="5204216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949644" y="4835701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43" idx="3"/>
          </p:cNvCxnSpPr>
          <p:nvPr/>
        </p:nvCxnSpPr>
        <p:spPr>
          <a:xfrm flipV="1">
            <a:off x="7718852" y="5122459"/>
            <a:ext cx="433517" cy="25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8152369" y="4917458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149280" y="4548943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152369" y="5732619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149280" y="5364104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>
            <a:stCxn id="43" idx="3"/>
            <a:endCxn id="49" idx="1"/>
          </p:cNvCxnSpPr>
          <p:nvPr/>
        </p:nvCxnSpPr>
        <p:spPr>
          <a:xfrm>
            <a:off x="7718852" y="5381330"/>
            <a:ext cx="433517" cy="52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60" idx="1"/>
          </p:cNvCxnSpPr>
          <p:nvPr/>
        </p:nvCxnSpPr>
        <p:spPr>
          <a:xfrm flipV="1">
            <a:off x="8924665" y="4191819"/>
            <a:ext cx="433517" cy="84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9358182" y="4014705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355093" y="3646190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9348916" y="4883625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9345827" y="4515110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47" idx="3"/>
            <a:endCxn id="62" idx="1"/>
          </p:cNvCxnSpPr>
          <p:nvPr/>
        </p:nvCxnSpPr>
        <p:spPr>
          <a:xfrm flipV="1">
            <a:off x="8918488" y="5060739"/>
            <a:ext cx="430428" cy="33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8924665" y="5690482"/>
            <a:ext cx="433517" cy="25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9358182" y="5485481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9355093" y="5116966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9358182" y="6300642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9355093" y="5932127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/>
          <p:cNvCxnSpPr>
            <a:endCxn id="70" idx="1"/>
          </p:cNvCxnSpPr>
          <p:nvPr/>
        </p:nvCxnSpPr>
        <p:spPr>
          <a:xfrm>
            <a:off x="8924665" y="5949353"/>
            <a:ext cx="433517" cy="52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3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선형리스트와 </a:t>
            </a:r>
            <a:r>
              <a:rPr lang="ko-KR" altLang="en-US" dirty="0" err="1" smtClean="0"/>
              <a:t>이진트리의</a:t>
            </a:r>
            <a:r>
              <a:rPr lang="ko-KR" altLang="en-US" dirty="0" smtClean="0"/>
              <a:t> 코드구현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ko-KR" altLang="en-US" sz="2000" dirty="0" smtClean="0"/>
              <a:t>선형리스트</a:t>
            </a:r>
            <a:r>
              <a:rPr lang="en-US" altLang="ko-KR" sz="2000" dirty="0" smtClean="0"/>
              <a:t>_</a:t>
            </a:r>
            <a:r>
              <a:rPr lang="ko-KR" altLang="en-US" sz="2000" dirty="0" err="1" smtClean="0"/>
              <a:t>노드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variable: </a:t>
            </a: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노드의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 값</a:t>
            </a:r>
            <a:endParaRPr lang="en-US" altLang="ko-KR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선형리스트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노드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다음 </a:t>
            </a: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노드</a:t>
            </a:r>
            <a:endParaRPr lang="en-US" altLang="ko-KR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/>
              <a:t>}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ko-KR" altLang="en-US" sz="2000" dirty="0" err="1" smtClean="0"/>
              <a:t>이진트리</a:t>
            </a:r>
            <a:r>
              <a:rPr lang="en-US" altLang="ko-KR" sz="2000" dirty="0" smtClean="0"/>
              <a:t>_</a:t>
            </a:r>
            <a:r>
              <a:rPr lang="ko-KR" altLang="en-US" sz="2000" dirty="0" err="1" smtClean="0"/>
              <a:t>노드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{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variable: </a:t>
            </a: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노드의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 값</a:t>
            </a:r>
            <a:endParaRPr lang="en-US" altLang="ko-KR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이진트리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노드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좌측 </a:t>
            </a: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노드</a:t>
            </a:r>
            <a:endParaRPr lang="en-US" altLang="ko-KR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이진트리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_</a:t>
            </a: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노드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</a:rPr>
              <a:t>우측 </a:t>
            </a: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노드</a:t>
            </a:r>
            <a:endParaRPr lang="en-US" altLang="ko-KR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236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index</a:t>
            </a:r>
            <a:r>
              <a:rPr lang="en-US" altLang="ko-KR" dirty="0" smtClean="0"/>
              <a:t>=0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r>
              <a:rPr lang="en-US" altLang="ko-KR" dirty="0" smtClean="0"/>
              <a:t> {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index </a:t>
            </a:r>
            <a:r>
              <a:rPr lang="en-US" altLang="ko-KR" dirty="0" smtClean="0"/>
              <a:t>==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배열 크기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altLang="ko-KR" dirty="0" smtClean="0"/>
              <a:t>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실패값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배열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index</a:t>
            </a:r>
            <a:r>
              <a:rPr lang="en-US" altLang="ko-KR" dirty="0" smtClean="0"/>
              <a:t>] ==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키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index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index</a:t>
            </a:r>
            <a:r>
              <a:rPr lang="en-US" altLang="ko-KR" dirty="0" smtClean="0"/>
              <a:t>++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767914" y="5063096"/>
            <a:ext cx="766119" cy="354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34033" y="5063095"/>
            <a:ext cx="766119" cy="354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00152" y="5063095"/>
            <a:ext cx="766119" cy="354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066271" y="5063094"/>
            <a:ext cx="766119" cy="354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832390" y="5063094"/>
            <a:ext cx="766119" cy="354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598509" y="5063093"/>
            <a:ext cx="766119" cy="354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59677" y="5430621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3525796" y="5430620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4291915" y="5430620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5058034" y="5430619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5824153" y="5430619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6590272" y="5430618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70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보초법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954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index</a:t>
            </a:r>
            <a:r>
              <a:rPr lang="en-US" altLang="ko-KR" dirty="0" smtClean="0"/>
              <a:t>=0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r>
              <a:rPr lang="en-US" altLang="ko-KR" dirty="0" smtClean="0"/>
              <a:t> {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배열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index</a:t>
            </a:r>
            <a:r>
              <a:rPr lang="en-US" altLang="ko-KR" dirty="0" smtClean="0"/>
              <a:t>]</a:t>
            </a:r>
            <a:r>
              <a:rPr lang="ko-KR" altLang="en-US" dirty="0"/>
              <a:t> </a:t>
            </a:r>
            <a:r>
              <a:rPr lang="en-US" altLang="ko-KR" dirty="0" smtClean="0"/>
              <a:t>==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키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index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index</a:t>
            </a:r>
            <a:r>
              <a:rPr lang="en-US" altLang="ko-KR" dirty="0" smtClean="0"/>
              <a:t>++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If(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index</a:t>
            </a:r>
            <a:r>
              <a:rPr lang="en-US" altLang="ko-KR" dirty="0" smtClean="0"/>
              <a:t> ==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배열 크기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altLang="ko-KR" dirty="0" smtClean="0"/>
              <a:t>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실패값</a:t>
            </a:r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Loop</a:t>
            </a:r>
            <a:r>
              <a:rPr lang="ko-KR" altLang="en-US" dirty="0" smtClean="0"/>
              <a:t>문이 훨씬 더 적은 </a:t>
            </a:r>
            <a:r>
              <a:rPr lang="ko-KR" altLang="en-US" dirty="0" err="1" smtClean="0"/>
              <a:t>명령수를</a:t>
            </a:r>
            <a:r>
              <a:rPr lang="ko-KR" altLang="en-US" dirty="0" smtClean="0"/>
              <a:t> 실행하는 것을 알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743201" y="5767264"/>
            <a:ext cx="766119" cy="354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09320" y="5767263"/>
            <a:ext cx="766119" cy="354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75439" y="5767263"/>
            <a:ext cx="766119" cy="354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041558" y="5767262"/>
            <a:ext cx="766119" cy="354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807677" y="5767262"/>
            <a:ext cx="766119" cy="354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573796" y="5767261"/>
            <a:ext cx="766119" cy="354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34964" y="6134789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3501083" y="6134788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4267202" y="6134788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5033321" y="6134787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5799440" y="6134787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6565559" y="6134786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7348152" y="5767261"/>
            <a:ext cx="766119" cy="354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(6)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39915" y="6134786"/>
            <a:ext cx="766119" cy="35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48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 smtClean="0"/>
              <a:t>1. </a:t>
            </a:r>
            <a:r>
              <a:rPr lang="ko-KR" altLang="en-US" sz="2400" dirty="0" smtClean="0"/>
              <a:t>좌측한계와 우측한계를 설정한다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Loop {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2. index</a:t>
            </a:r>
            <a:r>
              <a:rPr lang="ko-KR" altLang="en-US" sz="2400" dirty="0" smtClean="0"/>
              <a:t>는 좌측한계와 우측한계의 중앙값이다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3. </a:t>
            </a:r>
            <a:r>
              <a:rPr lang="ko-KR" altLang="en-US" sz="2400" dirty="0" smtClean="0"/>
              <a:t>배열</a:t>
            </a:r>
            <a:r>
              <a:rPr lang="en-US" altLang="ko-KR" sz="2400" dirty="0" smtClean="0"/>
              <a:t>[index]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key</a:t>
            </a:r>
            <a:r>
              <a:rPr lang="ko-KR" altLang="en-US" sz="2400" dirty="0" smtClean="0"/>
              <a:t>라면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그대로 </a:t>
            </a:r>
            <a:r>
              <a:rPr lang="en-US" altLang="ko-KR" sz="2400" dirty="0" smtClean="0"/>
              <a:t>index</a:t>
            </a:r>
            <a:r>
              <a:rPr lang="ko-KR" altLang="en-US" sz="2400" dirty="0" smtClean="0"/>
              <a:t>를 반환한다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4. </a:t>
            </a:r>
            <a:r>
              <a:rPr lang="ko-KR" altLang="en-US" sz="2400" dirty="0" smtClean="0"/>
              <a:t>배열</a:t>
            </a:r>
            <a:r>
              <a:rPr lang="en-US" altLang="ko-KR" sz="2400" dirty="0" smtClean="0"/>
              <a:t>[index]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key</a:t>
            </a:r>
            <a:r>
              <a:rPr lang="ko-KR" altLang="en-US" sz="2400" dirty="0" smtClean="0"/>
              <a:t>보다 크다면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좌측한계는 </a:t>
            </a:r>
            <a:r>
              <a:rPr lang="en-US" altLang="ko-KR" sz="2400" dirty="0" smtClean="0"/>
              <a:t>index+1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즉</a:t>
            </a:r>
            <a:r>
              <a:rPr lang="en-US" altLang="ko-KR" sz="2400" dirty="0" smtClean="0"/>
              <a:t> index</a:t>
            </a:r>
            <a:r>
              <a:rPr lang="ko-KR" altLang="en-US" sz="2400" dirty="0" smtClean="0"/>
              <a:t>보다 오른쪽에 있는 부분배열에 대해 이진검색을 실시한다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5. </a:t>
            </a:r>
            <a:r>
              <a:rPr lang="ko-KR" altLang="en-US" sz="2400" dirty="0" smtClean="0"/>
              <a:t>배열</a:t>
            </a:r>
            <a:r>
              <a:rPr lang="en-US" altLang="ko-KR" sz="2400" dirty="0" smtClean="0"/>
              <a:t>[index]</a:t>
            </a:r>
            <a:r>
              <a:rPr lang="ko-KR" altLang="en-US" sz="2400" dirty="0" smtClean="0"/>
              <a:t>가 </a:t>
            </a:r>
            <a:r>
              <a:rPr lang="en-US" altLang="ko-KR" sz="2400" dirty="0" smtClean="0"/>
              <a:t>key</a:t>
            </a:r>
            <a:r>
              <a:rPr lang="ko-KR" altLang="en-US" sz="2400" dirty="0" smtClean="0"/>
              <a:t>보다 작다면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우측한계는 </a:t>
            </a:r>
            <a:r>
              <a:rPr lang="en-US" altLang="ko-KR" sz="2400" dirty="0" smtClean="0"/>
              <a:t>index-1</a:t>
            </a:r>
            <a:r>
              <a:rPr lang="ko-KR" altLang="en-US" sz="2400" dirty="0" smtClean="0"/>
              <a:t>이다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즉 </a:t>
            </a:r>
            <a:r>
              <a:rPr lang="en-US" altLang="ko-KR" sz="2400" dirty="0" smtClean="0"/>
              <a:t>index</a:t>
            </a:r>
            <a:r>
              <a:rPr lang="ko-KR" altLang="en-US" sz="2400" dirty="0" smtClean="0"/>
              <a:t>보다 왼쪽에 있는 부분배열에 대해 이진검색을 실시한다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6. </a:t>
            </a:r>
            <a:r>
              <a:rPr lang="ko-KR" altLang="en-US" sz="2400" dirty="0" smtClean="0"/>
              <a:t>우측한계가 좌측한계보다 왼쪽에 오면 검색에 실패한다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707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좌측한계</a:t>
            </a:r>
            <a:r>
              <a:rPr lang="en-US" altLang="ko-KR" dirty="0" smtClean="0"/>
              <a:t>=0,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우측한계</a:t>
            </a:r>
            <a:r>
              <a:rPr lang="en-US" altLang="ko-KR" dirty="0" smtClean="0"/>
              <a:t>=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배열길이</a:t>
            </a:r>
            <a:r>
              <a:rPr lang="en-US" altLang="ko-KR" dirty="0" smtClean="0"/>
              <a:t>-1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Loop</a:t>
            </a:r>
            <a:r>
              <a:rPr lang="en-US" altLang="ko-KR" dirty="0" smtClean="0"/>
              <a:t> {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	index</a:t>
            </a:r>
            <a:r>
              <a:rPr lang="en-US" altLang="ko-KR" dirty="0" smtClean="0"/>
              <a:t> = (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좌측한계</a:t>
            </a:r>
            <a:r>
              <a:rPr lang="en-US" altLang="ko-KR" dirty="0" smtClean="0"/>
              <a:t>+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우측한계</a:t>
            </a:r>
            <a:r>
              <a:rPr lang="en-US" altLang="ko-KR" dirty="0" smtClean="0"/>
              <a:t>)/2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배열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index</a:t>
            </a:r>
            <a:r>
              <a:rPr lang="en-US" altLang="ko-KR" dirty="0" smtClean="0"/>
              <a:t>] ==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key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return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index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else if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배열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index</a:t>
            </a:r>
            <a:r>
              <a:rPr lang="en-US" altLang="ko-KR" dirty="0" smtClean="0"/>
              <a:t>] &gt;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key</a:t>
            </a:r>
            <a:r>
              <a:rPr lang="en-US" altLang="ko-KR" dirty="0" smtClean="0"/>
              <a:t>)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좌측한계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index</a:t>
            </a:r>
            <a:r>
              <a:rPr lang="en-US" altLang="ko-KR" dirty="0" smtClean="0"/>
              <a:t>+1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else if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</a:rPr>
              <a:t>배열</a:t>
            </a:r>
            <a:r>
              <a:rPr lang="en-US" altLang="ko-KR" dirty="0" smtClean="0"/>
              <a:t>[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index</a:t>
            </a:r>
            <a:r>
              <a:rPr lang="en-US" altLang="ko-KR" dirty="0" smtClean="0"/>
              <a:t>] &lt;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key</a:t>
            </a:r>
            <a:r>
              <a:rPr lang="en-US" altLang="ko-KR" dirty="0" smtClean="0"/>
              <a:t>)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우측한계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index</a:t>
            </a:r>
            <a:r>
              <a:rPr lang="en-US" altLang="ko-KR" dirty="0" smtClean="0"/>
              <a:t>-1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우측한계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좌측한계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altLang="ko-KR" dirty="0" smtClean="0"/>
              <a:t>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실패값</a:t>
            </a:r>
            <a:endParaRPr lang="en-US" altLang="ko-KR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20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복잡도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주어진 알고리즘 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 크기의 데이터를 입력했을 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실행 시간이 </a:t>
            </a:r>
            <a:r>
              <a:rPr lang="en-US" altLang="ko-KR" dirty="0" smtClean="0"/>
              <a:t>f(n)</a:t>
            </a:r>
            <a:r>
              <a:rPr lang="ko-KR" altLang="en-US" dirty="0" smtClean="0"/>
              <a:t>이라면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 알고리즘의 </a:t>
            </a:r>
            <a:r>
              <a:rPr lang="en-US" altLang="ko-KR" dirty="0" smtClean="0"/>
              <a:t>A</a:t>
            </a:r>
            <a:r>
              <a:rPr lang="ko-KR" altLang="en-US" dirty="0" smtClean="0"/>
              <a:t>의 시간복잡도는 </a:t>
            </a:r>
            <a:r>
              <a:rPr lang="en-US" altLang="ko-KR" dirty="0" smtClean="0"/>
              <a:t>O(f(n))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f(n)</a:t>
            </a:r>
            <a:r>
              <a:rPr lang="ko-KR" altLang="en-US" dirty="0" smtClean="0"/>
              <a:t>에서 가장 빨리 증가하는 항이 </a:t>
            </a:r>
            <a:r>
              <a:rPr lang="en-US" altLang="ko-KR" dirty="0" smtClean="0"/>
              <a:t>O(f(n))</a:t>
            </a:r>
            <a:r>
              <a:rPr lang="ko-KR" altLang="en-US" dirty="0" smtClean="0"/>
              <a:t>를 결정한다</a:t>
            </a:r>
            <a:r>
              <a:rPr lang="en-US" altLang="ko-KR" dirty="0" smtClean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예를 들어</a:t>
            </a:r>
            <a:r>
              <a:rPr lang="en-US" altLang="ko-KR" dirty="0" smtClean="0"/>
              <a:t> O(2</a:t>
            </a:r>
            <a:r>
              <a:rPr lang="en-US" altLang="ko-KR" dirty="0" smtClean="0"/>
              <a:t>ⁿ</a:t>
            </a:r>
            <a:r>
              <a:rPr lang="en-US" altLang="ko-KR" dirty="0" smtClean="0"/>
              <a:t> + n³ + </a:t>
            </a:r>
            <a:r>
              <a:rPr lang="en-US" altLang="ko-KR" dirty="0" err="1" smtClean="0"/>
              <a:t>nlogn</a:t>
            </a:r>
            <a:r>
              <a:rPr lang="en-US" altLang="ko-KR" dirty="0" smtClean="0"/>
              <a:t>) = O(2</a:t>
            </a:r>
            <a:r>
              <a:rPr lang="en-US" altLang="ko-KR" dirty="0" smtClean="0"/>
              <a:t>ⁿ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O(n!) &gt; O(2ⁿ) &gt; O(n³) &gt; O(n²) &gt; O(n log n) &gt; O(n)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&gt; O(log n) &gt; O(1)</a:t>
            </a:r>
          </a:p>
        </p:txBody>
      </p:sp>
    </p:spTree>
    <p:extLst>
      <p:ext uri="{BB962C8B-B14F-4D97-AF65-F5344CB8AC3E}">
        <p14:creationId xmlns:p14="http://schemas.microsoft.com/office/powerpoint/2010/main" val="23401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242</Words>
  <Application>Microsoft Office PowerPoint</Application>
  <PresentationFormat>와이드스크린</PresentationFormat>
  <Paragraphs>141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검색</vt:lpstr>
      <vt:lpstr>검색과 키</vt:lpstr>
      <vt:lpstr>검색과 자료형</vt:lpstr>
      <vt:lpstr>선형리스트와 이진트리의 코드구현</vt:lpstr>
      <vt:lpstr>선형검색</vt:lpstr>
      <vt:lpstr>보초법</vt:lpstr>
      <vt:lpstr>이진검색</vt:lpstr>
      <vt:lpstr>이진검색</vt:lpstr>
      <vt:lpstr>복잡도</vt:lpstr>
      <vt:lpstr>복잡도와 알고리즘</vt:lpstr>
      <vt:lpstr>연습문제</vt:lpstr>
      <vt:lpstr>연습문제</vt:lpstr>
      <vt:lpstr>연습문제</vt:lpstr>
      <vt:lpstr>Arrays.binarySearch에 의한 이진검색</vt:lpstr>
      <vt:lpstr>연습문제</vt:lpstr>
      <vt:lpstr>정적변수와 정적메서드</vt:lpstr>
      <vt:lpstr>객체배열의 탐색</vt:lpstr>
      <vt:lpstr>제네릭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검색</dc:title>
  <dc:creator>서 민석</dc:creator>
  <cp:lastModifiedBy>서 민석</cp:lastModifiedBy>
  <cp:revision>22</cp:revision>
  <dcterms:created xsi:type="dcterms:W3CDTF">2020-09-08T03:45:18Z</dcterms:created>
  <dcterms:modified xsi:type="dcterms:W3CDTF">2020-09-08T09:35:07Z</dcterms:modified>
</cp:coreProperties>
</file>