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Tahoma"/>
      <p:regular r:id="rId35"/>
      <p:bold r:id="rId36"/>
    </p:embeddedFont>
    <p:embeddedFont>
      <p:font typeface="Alfa Slab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.fntdata"/><Relationship Id="rId13" Type="http://schemas.openxmlformats.org/officeDocument/2006/relationships/slide" Target="slides/slide9.xml"/><Relationship Id="rId35" Type="http://schemas.openxmlformats.org/officeDocument/2006/relationships/font" Target="fonts/Tahoma-regular.fntdata"/><Relationship Id="rId12" Type="http://schemas.openxmlformats.org/officeDocument/2006/relationships/slide" Target="slides/slide8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1.xml"/><Relationship Id="rId37" Type="http://schemas.openxmlformats.org/officeDocument/2006/relationships/font" Target="fonts/AlfaSlabOne-regular.fntdata"/><Relationship Id="rId14" Type="http://schemas.openxmlformats.org/officeDocument/2006/relationships/slide" Target="slides/slide10.xml"/><Relationship Id="rId36" Type="http://schemas.openxmlformats.org/officeDocument/2006/relationships/font" Target="fonts/Tahoma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phising</a:t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25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ocs.python.org/3/" TargetMode="External"/><Relationship Id="rId4" Type="http://schemas.openxmlformats.org/officeDocument/2006/relationships/hyperlink" Target="http://stackoverflow.com/%E2%80%A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!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2018 Spring CS101 Introduction to Programming</a:t>
            </a:r>
            <a:endParaRPr b="1"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3999323"/>
            <a:ext cx="24384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review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2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Functions we’ve seen</a:t>
            </a:r>
            <a:endParaRPr sz="32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457200" y="951310"/>
            <a:ext cx="8229600" cy="3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▪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Creating a new world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2425" lvl="1" marL="7461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✓"/>
            </a:pPr>
            <a:r>
              <a:rPr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Before creating a world, remember to import </a:t>
            </a:r>
            <a:br>
              <a:rPr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necessary modules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0825" lvl="1" marL="7461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0825" lvl="1" marL="7461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2425" lvl="1" marL="7461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✓"/>
            </a:pPr>
            <a:r>
              <a:rPr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Then, </a:t>
            </a:r>
            <a:br>
              <a:rPr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▪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robot named ‘hubo’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2425" lvl="1" marL="7461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✓"/>
            </a:pPr>
            <a:r>
              <a:rPr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default robot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0825" lvl="1" marL="7461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2425" lvl="1" marL="7461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✓"/>
            </a:pPr>
            <a:r>
              <a:rPr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robot with 10 beepers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336425" y="2366500"/>
            <a:ext cx="3505200" cy="2559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create_world()</a:t>
            </a:r>
            <a:endParaRPr b="1" sz="1600">
              <a:solidFill>
                <a:schemeClr val="accent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1336426" y="2956185"/>
            <a:ext cx="2340000" cy="2559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hubo</a:t>
            </a:r>
            <a:r>
              <a:rPr b="1" lang="en" sz="1600">
                <a:solidFill>
                  <a:srgbClr val="FF993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= Robot()</a:t>
            </a:r>
            <a:endParaRPr b="1" sz="1600">
              <a:solidFill>
                <a:schemeClr val="accent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336426" y="2041588"/>
            <a:ext cx="3505200" cy="2556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from cs1robots import *</a:t>
            </a:r>
            <a:endParaRPr b="1" sz="1600">
              <a:solidFill>
                <a:schemeClr val="accent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0667" y="3038684"/>
            <a:ext cx="2304300" cy="18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336426" y="4233688"/>
            <a:ext cx="3505200" cy="2556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hubo</a:t>
            </a:r>
            <a:r>
              <a:rPr b="1" lang="en" sz="1600">
                <a:solidFill>
                  <a:srgbClr val="FF993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= Robot(beepers = 10)</a:t>
            </a:r>
            <a:endParaRPr b="1" sz="1600">
              <a:solidFill>
                <a:schemeClr val="accent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0667" y="1021351"/>
            <a:ext cx="2304300" cy="18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2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Functions we’ve seen</a:t>
            </a:r>
            <a:endParaRPr sz="32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457200" y="951310"/>
            <a:ext cx="8229600" cy="3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 a beeper</a:t>
            </a:r>
            <a:endParaRPr/>
          </a:p>
          <a:p>
            <a:pPr indent="-1873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 a beeper</a:t>
            </a:r>
            <a:endParaRPr/>
          </a:p>
          <a:p>
            <a:pPr indent="-190500" lvl="2" marL="6858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2" marL="6858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2" marL="6858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br>
              <a:rPr lang="en" sz="1600"/>
            </a:b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6858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✓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picking up a beeper, hubo should be on a beeper!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899600" y="1397675"/>
            <a:ext cx="2340000" cy="11193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hubo.turn_left()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hubo.move()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hubo.drop_beeper()</a:t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hubo.move()</a:t>
            </a:r>
            <a:endParaRPr b="1"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899600" y="3131200"/>
            <a:ext cx="2340000" cy="13818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i in range(2):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hubo.turn_left()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hubo.move()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hubo.pick_beeper()</a:t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hubo.move()</a:t>
            </a:r>
            <a:endParaRPr b="1"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C:\Users\Haeven\Desktop\제목 없음.png"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143" y="1365822"/>
            <a:ext cx="747300" cy="94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aeven\Desktop\제목 없음.png" id="141" name="Shape 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143" y="3215118"/>
            <a:ext cx="747300" cy="94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aeven\Desktop\0.png" id="142" name="Shape 1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44695" y="1365822"/>
            <a:ext cx="747300" cy="94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aeven\Desktop\1.png" id="143" name="Shape 1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0723" y="1365822"/>
            <a:ext cx="747300" cy="94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aeven\Desktop\2.png" id="144" name="Shape 1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68742" y="1365822"/>
            <a:ext cx="747300" cy="94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aeven\Desktop\제목 없음.png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4695" y="3208137"/>
            <a:ext cx="747300" cy="94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aeven\Desktop\4.png" id="146" name="Shape 1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45351" y="3215118"/>
            <a:ext cx="747300" cy="94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aeven\Desktop\5.png" id="147" name="Shape 14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68742" y="3215118"/>
            <a:ext cx="747300" cy="9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functions !!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2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New functions</a:t>
            </a:r>
            <a:endParaRPr sz="32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457200" y="951310"/>
            <a:ext cx="8229600" cy="3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custom world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68897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✓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‘streets’ for the number of rows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68897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✓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‘avenues’ for the number of columns</a:t>
            </a:r>
            <a:endParaRPr/>
          </a:p>
          <a:p>
            <a:pPr indent="-3397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927547" y="1464330"/>
            <a:ext cx="4284600" cy="2559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Font typeface="Times New Roman"/>
              <a:buNone/>
            </a:pP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create_world(streets = 7, avenues = 9)</a:t>
            </a:r>
            <a:endParaRPr b="1" sz="1600">
              <a:solidFill>
                <a:schemeClr val="accent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2976" y="2649778"/>
            <a:ext cx="3600300" cy="22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2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New functions</a:t>
            </a:r>
            <a:endParaRPr sz="32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457200" y="951310"/>
            <a:ext cx="8229600" cy="3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check if there is a beeper</a:t>
            </a:r>
            <a:endParaRPr/>
          </a:p>
          <a:p>
            <a:pPr indent="-3397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899592" y="1358504"/>
            <a:ext cx="3505200" cy="2559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lang="en"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hubo.</a:t>
            </a: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on_beeper()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9917" y="2090142"/>
            <a:ext cx="1686000" cy="9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3742" y="3346250"/>
            <a:ext cx="1562100" cy="9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4249217" y="2410420"/>
            <a:ext cx="2220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hubo.on_beeper() == </a:t>
            </a:r>
            <a:r>
              <a:rPr b="1" lang="en" sz="1200">
                <a:solidFill>
                  <a:srgbClr val="FF950E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1200">
              <a:solidFill>
                <a:srgbClr val="FF950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4681017" y="3649859"/>
            <a:ext cx="23052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hubo.on_beeper() == </a:t>
            </a:r>
            <a:r>
              <a:rPr b="1" lang="en" sz="1200">
                <a:solidFill>
                  <a:srgbClr val="FF950E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 sz="1200">
              <a:solidFill>
                <a:srgbClr val="FF950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457200" y="951310"/>
            <a:ext cx="8229600" cy="3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check if there is a wall on each of the three sides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7841" y="2491328"/>
            <a:ext cx="4533900" cy="10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899600" y="1332125"/>
            <a:ext cx="3505200" cy="8613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lang="en"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hubo.</a:t>
            </a: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front_is_clear()</a:t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lang="en"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hubo.</a:t>
            </a: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left_is_clear()</a:t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lang="en"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hubo.</a:t>
            </a: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right_is_clear()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3772346" y="2735406"/>
            <a:ext cx="2220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hubo.front_is_clear() ==</a:t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3228454" y="2709212"/>
            <a:ext cx="357300" cy="267900"/>
          </a:xfrm>
          <a:prstGeom prst="rect">
            <a:avLst/>
          </a:prstGeom>
          <a:noFill/>
          <a:ln cap="flat" cmpd="sng" w="19075">
            <a:solidFill>
              <a:srgbClr val="FF0000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2764904" y="3031872"/>
            <a:ext cx="2220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hubo.right_is_clear() ==</a:t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2735558" y="2437637"/>
            <a:ext cx="2220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hubo.left_is_clear() == </a:t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9" name="Shape 189"/>
          <p:cNvCxnSpPr/>
          <p:nvPr/>
        </p:nvCxnSpPr>
        <p:spPr>
          <a:xfrm>
            <a:off x="3566591" y="2846135"/>
            <a:ext cx="287400" cy="1200"/>
          </a:xfrm>
          <a:prstGeom prst="straightConnector1">
            <a:avLst/>
          </a:prstGeom>
          <a:noFill/>
          <a:ln cap="flat" cmpd="sng" w="15825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90" name="Shape 190"/>
          <p:cNvCxnSpPr/>
          <p:nvPr/>
        </p:nvCxnSpPr>
        <p:spPr>
          <a:xfrm>
            <a:off x="3423716" y="2602056"/>
            <a:ext cx="1500" cy="108000"/>
          </a:xfrm>
          <a:prstGeom prst="straightConnector1">
            <a:avLst/>
          </a:prstGeom>
          <a:noFill/>
          <a:ln cap="flat" cmpd="sng" w="15825">
            <a:solidFill>
              <a:srgbClr val="FF00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91" name="Shape 191"/>
          <p:cNvCxnSpPr/>
          <p:nvPr/>
        </p:nvCxnSpPr>
        <p:spPr>
          <a:xfrm>
            <a:off x="3423716" y="2977103"/>
            <a:ext cx="1500" cy="107100"/>
          </a:xfrm>
          <a:prstGeom prst="straightConnector1">
            <a:avLst/>
          </a:prstGeom>
          <a:noFill/>
          <a:ln cap="flat" cmpd="sng" w="15825">
            <a:solidFill>
              <a:srgbClr val="FF000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92" name="Shape 192"/>
          <p:cNvSpPr txBox="1"/>
          <p:nvPr/>
        </p:nvSpPr>
        <p:spPr>
          <a:xfrm>
            <a:off x="4834234" y="2442400"/>
            <a:ext cx="522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Font typeface="Times New Roman"/>
              <a:buNone/>
            </a:pPr>
            <a:r>
              <a:rPr b="1"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12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5858322" y="2737787"/>
            <a:ext cx="606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Font typeface="Times New Roman"/>
              <a:buNone/>
            </a:pPr>
            <a:r>
              <a:rPr b="1"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 sz="12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4863579" y="3031872"/>
            <a:ext cx="522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Font typeface="Times New Roman"/>
              <a:buNone/>
            </a:pPr>
            <a:r>
              <a:rPr b="1"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12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2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New functions</a:t>
            </a:r>
            <a:endParaRPr sz="32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2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If statements</a:t>
            </a:r>
            <a:endParaRPr sz="32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457200" y="951310"/>
            <a:ext cx="8229600" cy="3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1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r>
              <a:rPr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statements </a:t>
            </a:r>
            <a:r>
              <a:rPr b="1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sequentially</a:t>
            </a:r>
            <a:r>
              <a:rPr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checks the conditionals </a:t>
            </a:r>
            <a:endParaRPr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73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816775" y="1463775"/>
            <a:ext cx="7532700" cy="35946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Font typeface="Times New Roman"/>
              <a:buNone/>
            </a:pP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conditional_expression_1</a:t>
            </a: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Font typeface="Times New Roman"/>
              <a:buNone/>
            </a:pP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works to do when </a:t>
            </a:r>
            <a:r>
              <a:rPr b="1" lang="en" sz="1600">
                <a:latin typeface="Tahoma"/>
                <a:ea typeface="Tahoma"/>
                <a:cs typeface="Tahoma"/>
                <a:sym typeface="Tahoma"/>
              </a:rPr>
              <a:t>conditional_expression_1</a:t>
            </a: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evaluates to </a:t>
            </a: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True</a:t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Font typeface="Times New Roman"/>
              <a:buNone/>
            </a:pP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elif</a:t>
            </a: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conditional_expression_2</a:t>
            </a: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Font typeface="Times New Roman"/>
              <a:buNone/>
            </a:pP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works to do when </a:t>
            </a:r>
            <a:r>
              <a:rPr b="1" lang="en" sz="1600">
                <a:latin typeface="Tahoma"/>
                <a:ea typeface="Tahoma"/>
                <a:cs typeface="Tahoma"/>
                <a:sym typeface="Tahoma"/>
              </a:rPr>
              <a:t>conditional_expression_1</a:t>
            </a: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evaluates to </a:t>
            </a: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False</a:t>
            </a: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" sz="1600">
                <a:latin typeface="Tahoma"/>
                <a:ea typeface="Tahoma"/>
                <a:cs typeface="Tahoma"/>
                <a:sym typeface="Tahoma"/>
              </a:rPr>
              <a:t>&amp;</a:t>
            </a:r>
            <a:b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</a:t>
            </a:r>
            <a:r>
              <a:rPr b="1" lang="en" sz="1600">
                <a:latin typeface="Tahoma"/>
                <a:ea typeface="Tahoma"/>
                <a:cs typeface="Tahoma"/>
                <a:sym typeface="Tahoma"/>
              </a:rPr>
              <a:t>conditional_expression_2</a:t>
            </a: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evaluates to </a:t>
            </a: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True</a:t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Font typeface="Times New Roman"/>
              <a:buNone/>
            </a:pP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elif</a:t>
            </a: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conditional_expression_3</a:t>
            </a: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Font typeface="Times New Roman"/>
              <a:buNone/>
            </a:pP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works to do when </a:t>
            </a:r>
            <a:r>
              <a:rPr b="1" lang="en" sz="1600">
                <a:latin typeface="Tahoma"/>
                <a:ea typeface="Tahoma"/>
                <a:cs typeface="Tahoma"/>
                <a:sym typeface="Tahoma"/>
              </a:rPr>
              <a:t>conditional_expression_1</a:t>
            </a: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evaluates to </a:t>
            </a: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False</a:t>
            </a: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" sz="1600">
                <a:latin typeface="Tahoma"/>
                <a:ea typeface="Tahoma"/>
                <a:cs typeface="Tahoma"/>
                <a:sym typeface="Tahoma"/>
              </a:rPr>
              <a:t>&amp;</a:t>
            </a:r>
            <a:br>
              <a:rPr lang="en">
                <a:solidFill>
                  <a:schemeClr val="dk1"/>
                </a:solidFill>
              </a:rPr>
            </a:br>
            <a:r>
              <a:rPr lang="en"/>
              <a:t>                                         </a:t>
            </a:r>
            <a:r>
              <a:rPr b="1" lang="en" sz="1600">
                <a:latin typeface="Tahoma"/>
                <a:ea typeface="Tahoma"/>
                <a:cs typeface="Tahoma"/>
                <a:sym typeface="Tahoma"/>
              </a:rPr>
              <a:t>conditional_expression_2</a:t>
            </a: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evaluates to </a:t>
            </a: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False</a:t>
            </a: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" sz="1600">
                <a:latin typeface="Tahoma"/>
                <a:ea typeface="Tahoma"/>
                <a:cs typeface="Tahoma"/>
                <a:sym typeface="Tahoma"/>
              </a:rPr>
              <a:t>&amp;</a:t>
            </a:r>
            <a:b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" sz="1600">
                <a:latin typeface="Tahoma"/>
                <a:ea typeface="Tahoma"/>
                <a:cs typeface="Tahoma"/>
                <a:sym typeface="Tahoma"/>
              </a:rPr>
              <a:t>                                  conditional_expression_3</a:t>
            </a: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evaluates to </a:t>
            </a: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True</a:t>
            </a:r>
            <a:endParaRPr b="1" sz="1600">
              <a:solidFill>
                <a:schemeClr val="accent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Font typeface="Times New Roman"/>
              <a:buNone/>
            </a:pP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else:</a:t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Font typeface="Times New Roman"/>
              <a:buNone/>
            </a:pP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works to do when </a:t>
            </a:r>
            <a:r>
              <a:rPr b="1" lang="en" sz="1600">
                <a:latin typeface="Tahoma"/>
                <a:ea typeface="Tahoma"/>
                <a:cs typeface="Tahoma"/>
                <a:sym typeface="Tahoma"/>
              </a:rPr>
              <a:t>all the above conditions</a:t>
            </a: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</a:t>
            </a: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False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2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While loops</a:t>
            </a:r>
            <a:endParaRPr sz="32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457200" y="951310"/>
            <a:ext cx="8229600" cy="3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▪"/>
            </a:pPr>
            <a:r>
              <a:rPr b="1"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while</a:t>
            </a: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statement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loops until the </a:t>
            </a:r>
            <a:r>
              <a:rPr b="1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conditional</a:t>
            </a:r>
            <a:r>
              <a:rPr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evaluates to true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55575" lvl="1" marL="73977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55575" lvl="1" marL="73977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97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▪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Be careful!</a:t>
            </a:r>
            <a:endParaRPr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821850" y="1876889"/>
            <a:ext cx="7532700" cy="6246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Font typeface="Times New Roman"/>
              <a:buNone/>
            </a:pP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while </a:t>
            </a:r>
            <a:r>
              <a:rPr b="1" lang="en" sz="1600">
                <a:latin typeface="Tahoma"/>
                <a:ea typeface="Tahoma"/>
                <a:cs typeface="Tahoma"/>
                <a:sym typeface="Tahoma"/>
              </a:rPr>
              <a:t>conditional_expression</a:t>
            </a: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Font typeface="Times New Roman"/>
              <a:buNone/>
            </a:pP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works to do while </a:t>
            </a:r>
            <a:r>
              <a:rPr b="1" lang="en" sz="1600">
                <a:latin typeface="Tahoma"/>
                <a:ea typeface="Tahoma"/>
                <a:cs typeface="Tahoma"/>
                <a:sym typeface="Tahoma"/>
              </a:rPr>
              <a:t>conditional_expression</a:t>
            </a:r>
            <a:r>
              <a:rPr b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evaluates to </a:t>
            </a:r>
            <a:r>
              <a:rPr b="1" lang="en" sz="16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True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821850" y="3010949"/>
            <a:ext cx="7532700" cy="14730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" sz="1600">
                <a:latin typeface="Tahoma"/>
                <a:ea typeface="Tahoma"/>
                <a:cs typeface="Tahoma"/>
                <a:sym typeface="Tahoma"/>
              </a:rPr>
              <a:t>Iamlying = False</a:t>
            </a:r>
            <a:br>
              <a:rPr b="1" lang="en" sz="1600">
                <a:latin typeface="Tahoma"/>
                <a:ea typeface="Tahoma"/>
                <a:cs typeface="Tahoma"/>
                <a:sym typeface="Tahoma"/>
              </a:rPr>
            </a:br>
            <a:endParaRPr b="1"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Font typeface="Times New Roman"/>
              <a:buNone/>
            </a:pPr>
            <a:r>
              <a:rPr b="1" lang="en" sz="1600">
                <a:latin typeface="Tahoma"/>
                <a:ea typeface="Tahoma"/>
                <a:cs typeface="Tahoma"/>
                <a:sym typeface="Tahoma"/>
              </a:rPr>
              <a:t>while (Iamlying == False)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Font typeface="Times New Roman"/>
              <a:buNone/>
            </a:pPr>
            <a:r>
              <a:rPr b="1" lang="en" sz="1600">
                <a:latin typeface="Tahoma"/>
                <a:ea typeface="Tahoma"/>
                <a:cs typeface="Tahoma"/>
                <a:sym typeface="Tahoma"/>
              </a:rPr>
              <a:t>   print (“cs101 is so much fun”)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" sz="1600">
                <a:latin typeface="Tahoma"/>
                <a:ea typeface="Tahoma"/>
                <a:cs typeface="Tahoma"/>
                <a:sym typeface="Tahoma"/>
              </a:rPr>
              <a:t>   Iamlying = True</a:t>
            </a:r>
            <a:endParaRPr b="1" sz="16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br>
              <a:rPr lang="en"/>
            </a:br>
            <a:r>
              <a:rPr lang="en"/>
              <a:t>Today’s Tasks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robots</a:t>
            </a:r>
            <a:br>
              <a:rPr lang="en"/>
            </a:br>
            <a:r>
              <a:rPr lang="en"/>
              <a:t>(Conditional expressions, While loops)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2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Tasks for Today!</a:t>
            </a:r>
            <a:endParaRPr sz="28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57200" y="951271"/>
            <a:ext cx="82296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16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Read sections 10~13 in the robot notes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73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Five not so simple tasks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1625" lvl="0" marL="339725" marR="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Harvest More (page 6)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1625" lvl="0" marL="339725" marR="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Plant (page 7)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1625" lvl="0" marL="339725" marR="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Smart Hurdles (page 8 &amp; 9)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1625" lvl="0" marL="339725" marR="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Harvest Even More (page 10)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1625" lvl="0" marL="339725" marR="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Smart ZigZag (page 10)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97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16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When you have completed all the tasks, let a TA mark you off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1 | Conditionals – Harvest More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457200" y="951310"/>
            <a:ext cx="82296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Modify your program from the ‘Harvest Again’ task (Week 01) so that it works for </a:t>
            </a:r>
            <a:r>
              <a:rPr i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harvest3.wld</a:t>
            </a:r>
            <a:b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load_world(“worlds/harvest3.wld”)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2065594" y="4554150"/>
            <a:ext cx="14178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Before</a:t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6262777" y="4554150"/>
            <a:ext cx="12714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After</a:t>
            </a:r>
            <a:endParaRPr/>
          </a:p>
        </p:txBody>
      </p:sp>
      <p:pic>
        <p:nvPicPr>
          <p:cNvPr descr="E:\TA\CS101\2012_Spring\Lab Slides\[02]Materials\p06_01(before).png"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9501" y="2377945"/>
            <a:ext cx="2160000" cy="217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TA\CS101\2012_Spring\Lab Slides\[02]Materials\p06_02(after).png" id="237" name="Shape 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4400" y="2377920"/>
            <a:ext cx="2160000" cy="21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4179094" y="3174154"/>
            <a:ext cx="785700" cy="428700"/>
          </a:xfrm>
          <a:prstGeom prst="rightArrow">
            <a:avLst>
              <a:gd fmla="val 50000" name="adj1"/>
              <a:gd fmla="val 50003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2 | Conditionals – Plant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457200" y="951310"/>
            <a:ext cx="82296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▪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Write a program so that Hubo plants beepers in empty spots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97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finished screen should look like “harvest1.wld”</a:t>
            </a:r>
            <a:b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load_world(“worlds/harvest3.wld”)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4133548" y="3336172"/>
            <a:ext cx="785700" cy="428700"/>
          </a:xfrm>
          <a:prstGeom prst="rightArrow">
            <a:avLst>
              <a:gd fmla="val 50000" name="adj1"/>
              <a:gd fmla="val 50003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TA\CS101\2012_Spring\Lab Slides\[02]Materials\p07_01(before).png"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6712" y="2463763"/>
            <a:ext cx="2160000" cy="217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TA\CS101\2012_Spring\Lab Slides\[02]Materials\p07_02(after).png" id="248" name="Shape 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6096" y="2463738"/>
            <a:ext cx="2160000" cy="21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2121195" y="4617775"/>
            <a:ext cx="13158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Before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6299826" y="4617775"/>
            <a:ext cx="9564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After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 | Conditionals – Smart Hurdles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457200" y="843558"/>
            <a:ext cx="82296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70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Write </a:t>
            </a:r>
            <a:r>
              <a:rPr b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jump_one_hurdle() 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 section 11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2575" lvl="1" marL="73977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move_jump_or_finish() should be able to handle all three maps, “hurdles1.wld”, “hurdles2.wld” and “hurdles3.wld”. Check it yourself.</a:t>
            </a:r>
            <a:endParaRPr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70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Write a new program (similar to Hurdles3 in section 11) that uses a while loop. DO NOT USE a for-loop of fixed length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2575" lvl="1" marL="73977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It should also work for all three hurdles</a:t>
            </a:r>
            <a:endParaRPr i="0" sz="18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68275" lvl="1" marL="73977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58" name="Shape 258"/>
          <p:cNvGrpSpPr/>
          <p:nvPr/>
        </p:nvGrpSpPr>
        <p:grpSpPr>
          <a:xfrm>
            <a:off x="1447442" y="2798614"/>
            <a:ext cx="6612636" cy="2348981"/>
            <a:chOff x="1441386" y="3712926"/>
            <a:chExt cx="6773853" cy="3460490"/>
          </a:xfrm>
        </p:grpSpPr>
        <p:sp>
          <p:nvSpPr>
            <p:cNvPr id="259" name="Shape 259"/>
            <p:cNvSpPr txBox="1"/>
            <p:nvPr/>
          </p:nvSpPr>
          <p:spPr>
            <a:xfrm>
              <a:off x="6174339" y="6456460"/>
              <a:ext cx="20409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1" lang="en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hurdles3.wld</a:t>
              </a:r>
              <a:endParaRPr b="1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260" name="Shape 260"/>
            <p:cNvGrpSpPr/>
            <p:nvPr/>
          </p:nvGrpSpPr>
          <p:grpSpPr>
            <a:xfrm>
              <a:off x="1441386" y="3712926"/>
              <a:ext cx="6574653" cy="1080000"/>
              <a:chOff x="1441386" y="3712926"/>
              <a:chExt cx="6574653" cy="1080000"/>
            </a:xfrm>
          </p:grpSpPr>
          <p:sp>
            <p:nvSpPr>
              <p:cNvPr id="261" name="Shape 261"/>
              <p:cNvSpPr txBox="1"/>
              <p:nvPr/>
            </p:nvSpPr>
            <p:spPr>
              <a:xfrm>
                <a:off x="6174339" y="4082565"/>
                <a:ext cx="1841700" cy="34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b="1" lang="en" sz="16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hurdles1.wld</a:t>
                </a:r>
                <a:endParaRPr b="1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pic>
            <p:nvPicPr>
              <p:cNvPr descr="E:\TA\CS101\2012_Spring\Lab Slides\[02]Materials\p08_01(hurdles1).png" id="262" name="Shape 26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441386" y="3712926"/>
                <a:ext cx="4533900" cy="108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3" name="Shape 263"/>
            <p:cNvGrpSpPr/>
            <p:nvPr/>
          </p:nvGrpSpPr>
          <p:grpSpPr>
            <a:xfrm>
              <a:off x="1441386" y="4909771"/>
              <a:ext cx="6517653" cy="1080000"/>
              <a:chOff x="1441386" y="4909771"/>
              <a:chExt cx="6517653" cy="1080000"/>
            </a:xfrm>
          </p:grpSpPr>
          <p:sp>
            <p:nvSpPr>
              <p:cNvPr id="264" name="Shape 264"/>
              <p:cNvSpPr txBox="1"/>
              <p:nvPr/>
            </p:nvSpPr>
            <p:spPr>
              <a:xfrm>
                <a:off x="6174339" y="5272790"/>
                <a:ext cx="1784700" cy="34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b="1" lang="en" sz="16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hurdles2.wld</a:t>
                </a:r>
                <a:endParaRPr b="1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pic>
            <p:nvPicPr>
              <p:cNvPr descr="E:\TA\CS101\2012_Spring\Lab Slides\[02]Materials\p08_02(hurdles2).png" id="265" name="Shape 2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441386" y="4909771"/>
                <a:ext cx="4533900" cy="108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E:\TA\CS101\2012_Spring\Lab Slides\[02]Materials\p08_03(hurdles3).png" id="266" name="Shape 26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41386" y="6093416"/>
              <a:ext cx="4533900" cy="108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457200" y="897564"/>
            <a:ext cx="82296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16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Modify Harvest More task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9875" lvl="1" marL="73977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It  should work even when there are more than one beeper on a spot (“harvest4.wld”)</a:t>
            </a:r>
            <a:endParaRPr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9875" lvl="1" marL="73977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It should also work for the previous worlds</a:t>
            </a:r>
            <a:br>
              <a:rPr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(“harvest1.wld” and “harvest3.wld”)</a:t>
            </a:r>
            <a:endParaRPr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2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4 | While loop – Harvest Even More</a:t>
            </a:r>
            <a:endParaRPr sz="28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274" name="Shape 274"/>
          <p:cNvGrpSpPr/>
          <p:nvPr/>
        </p:nvGrpSpPr>
        <p:grpSpPr>
          <a:xfrm>
            <a:off x="1101417" y="2640294"/>
            <a:ext cx="4808195" cy="2301525"/>
            <a:chOff x="644217" y="3215592"/>
            <a:chExt cx="4808195" cy="3068700"/>
          </a:xfrm>
        </p:grpSpPr>
        <p:pic>
          <p:nvPicPr>
            <p:cNvPr descr="E:\TA\CS101\2012_Spring\Lab Slides\[02]Materials\p09_01(harvest4).png" id="275" name="Shape 2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4217" y="3215592"/>
              <a:ext cx="3049500" cy="306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Shape 276"/>
            <p:cNvSpPr/>
            <p:nvPr/>
          </p:nvSpPr>
          <p:spPr>
            <a:xfrm>
              <a:off x="2865971" y="4125913"/>
              <a:ext cx="285900" cy="285900"/>
            </a:xfrm>
            <a:prstGeom prst="ellipse">
              <a:avLst/>
            </a:prstGeom>
            <a:noFill/>
            <a:ln cap="flat" cmpd="sng" w="1907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726498" y="4505679"/>
              <a:ext cx="285900" cy="285900"/>
            </a:xfrm>
            <a:prstGeom prst="ellipse">
              <a:avLst/>
            </a:prstGeom>
            <a:noFill/>
            <a:ln cap="flat" cmpd="sng" w="1907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486029" y="5656441"/>
              <a:ext cx="285900" cy="285900"/>
            </a:xfrm>
            <a:prstGeom prst="ellipse">
              <a:avLst/>
            </a:prstGeom>
            <a:noFill/>
            <a:ln cap="flat" cmpd="sng" w="1907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335444" y="5265386"/>
              <a:ext cx="285900" cy="285900"/>
            </a:xfrm>
            <a:prstGeom prst="ellipse">
              <a:avLst/>
            </a:prstGeom>
            <a:noFill/>
            <a:ln cap="flat" cmpd="sng" w="1907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0" name="Shape 280"/>
            <p:cNvCxnSpPr>
              <a:stCxn id="276" idx="6"/>
              <a:endCxn id="281" idx="1"/>
            </p:cNvCxnSpPr>
            <p:nvPr/>
          </p:nvCxnSpPr>
          <p:spPr>
            <a:xfrm>
              <a:off x="3151871" y="4268863"/>
              <a:ext cx="627900" cy="826800"/>
            </a:xfrm>
            <a:prstGeom prst="straightConnector1">
              <a:avLst/>
            </a:prstGeom>
            <a:noFill/>
            <a:ln cap="flat" cmpd="sng" w="15825">
              <a:solidFill>
                <a:srgbClr val="FF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cxnSp>
          <p:nvCxnSpPr>
            <p:cNvPr id="282" name="Shape 282"/>
            <p:cNvCxnSpPr>
              <a:stCxn id="278" idx="6"/>
              <a:endCxn id="281" idx="1"/>
            </p:cNvCxnSpPr>
            <p:nvPr/>
          </p:nvCxnSpPr>
          <p:spPr>
            <a:xfrm flipH="1" rot="10800000">
              <a:off x="2771929" y="5095291"/>
              <a:ext cx="1008000" cy="704100"/>
            </a:xfrm>
            <a:prstGeom prst="straightConnector1">
              <a:avLst/>
            </a:prstGeom>
            <a:noFill/>
            <a:ln cap="flat" cmpd="sng" w="15825">
              <a:solidFill>
                <a:srgbClr val="FF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cxnSp>
          <p:nvCxnSpPr>
            <p:cNvPr id="283" name="Shape 283"/>
            <p:cNvCxnSpPr>
              <a:stCxn id="277" idx="6"/>
              <a:endCxn id="281" idx="1"/>
            </p:cNvCxnSpPr>
            <p:nvPr/>
          </p:nvCxnSpPr>
          <p:spPr>
            <a:xfrm>
              <a:off x="2012398" y="4648629"/>
              <a:ext cx="1767600" cy="446700"/>
            </a:xfrm>
            <a:prstGeom prst="straightConnector1">
              <a:avLst/>
            </a:prstGeom>
            <a:noFill/>
            <a:ln cap="flat" cmpd="sng" w="15825">
              <a:solidFill>
                <a:srgbClr val="FF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cxnSp>
          <p:nvCxnSpPr>
            <p:cNvPr id="284" name="Shape 284"/>
            <p:cNvCxnSpPr>
              <a:stCxn id="279" idx="6"/>
              <a:endCxn id="281" idx="1"/>
            </p:cNvCxnSpPr>
            <p:nvPr/>
          </p:nvCxnSpPr>
          <p:spPr>
            <a:xfrm flipH="1" rot="10800000">
              <a:off x="1621344" y="5095436"/>
              <a:ext cx="2158500" cy="312900"/>
            </a:xfrm>
            <a:prstGeom prst="straightConnector1">
              <a:avLst/>
            </a:prstGeom>
            <a:noFill/>
            <a:ln cap="flat" cmpd="sng" w="15825">
              <a:solidFill>
                <a:srgbClr val="FF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281" name="Shape 281"/>
            <p:cNvSpPr txBox="1"/>
            <p:nvPr/>
          </p:nvSpPr>
          <p:spPr>
            <a:xfrm>
              <a:off x="3779912" y="4725144"/>
              <a:ext cx="1672500" cy="7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1" lang="en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Have to harvest</a:t>
              </a:r>
              <a:br>
                <a:rPr b="1" lang="en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1" lang="en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all carrots</a:t>
              </a:r>
              <a:br>
                <a:rPr b="1" lang="en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1" lang="en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on one place</a:t>
              </a:r>
              <a:endParaRPr b="1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2492314" y="4882731"/>
              <a:ext cx="285900" cy="285900"/>
            </a:xfrm>
            <a:prstGeom prst="ellipse">
              <a:avLst/>
            </a:prstGeom>
            <a:noFill/>
            <a:ln cap="flat" cmpd="sng" w="1907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6" name="Shape 286"/>
            <p:cNvCxnSpPr>
              <a:stCxn id="285" idx="6"/>
              <a:endCxn id="281" idx="1"/>
            </p:cNvCxnSpPr>
            <p:nvPr/>
          </p:nvCxnSpPr>
          <p:spPr>
            <a:xfrm>
              <a:off x="2778214" y="5025681"/>
              <a:ext cx="1001700" cy="69900"/>
            </a:xfrm>
            <a:prstGeom prst="straightConnector1">
              <a:avLst/>
            </a:prstGeom>
            <a:noFill/>
            <a:ln cap="flat" cmpd="sng" w="15825">
              <a:solidFill>
                <a:srgbClr val="FF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</p:grpSp>
      <p:pic>
        <p:nvPicPr>
          <p:cNvPr descr="E:\TA\CS101\2012_Spring\Lab Slides\[02]Materials\p09_02(after, harvest4).png" id="287" name="Shape 2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6984" y="2704287"/>
            <a:ext cx="2160000" cy="21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/>
          <p:nvPr/>
        </p:nvSpPr>
        <p:spPr>
          <a:xfrm>
            <a:off x="4699288" y="3196779"/>
            <a:ext cx="785700" cy="428700"/>
          </a:xfrm>
          <a:prstGeom prst="rightArrow">
            <a:avLst>
              <a:gd fmla="val 50000" name="adj1"/>
              <a:gd fmla="val 50003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457200" y="951310"/>
            <a:ext cx="82296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16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Rewrite ZigZag program (Week 01)</a:t>
            </a:r>
            <a:b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so that the robot can visit every spot in an empty world</a:t>
            </a:r>
            <a:b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of any size in zigzag fashion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9875" lvl="1" marL="73977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It should work for even and odd numbers of streets and avenues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9725" lvl="0" marL="33972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5 |  While loop – Smart ZigZag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5796136" y="4496965"/>
            <a:ext cx="31068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can be any integer</a:t>
            </a:r>
            <a:b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 for </a:t>
            </a: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=1 or </a:t>
            </a: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=1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98" name="Shape 298"/>
          <p:cNvGrpSpPr/>
          <p:nvPr/>
        </p:nvGrpSpPr>
        <p:grpSpPr>
          <a:xfrm>
            <a:off x="827605" y="2252688"/>
            <a:ext cx="5240640" cy="2684678"/>
            <a:chOff x="1195938" y="2852936"/>
            <a:chExt cx="5497944" cy="3901014"/>
          </a:xfrm>
        </p:grpSpPr>
        <p:sp>
          <p:nvSpPr>
            <p:cNvPr id="299" name="Shape 299"/>
            <p:cNvSpPr/>
            <p:nvPr/>
          </p:nvSpPr>
          <p:spPr>
            <a:xfrm>
              <a:off x="3054356" y="5627886"/>
              <a:ext cx="3515700" cy="4827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0991" y="59097"/>
                    <a:pt x="41983" y="118195"/>
                    <a:pt x="61983" y="119097"/>
                  </a:cubicBezTo>
                  <a:cubicBezTo>
                    <a:pt x="81983" y="120000"/>
                    <a:pt x="120000" y="5413"/>
                    <a:pt x="120000" y="5413"/>
                  </a:cubicBezTo>
                </a:path>
              </a:pathLst>
            </a:custGeom>
            <a:noFill/>
            <a:ln cap="flat" cmpd="sng" w="190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466982" y="2852936"/>
              <a:ext cx="369900" cy="25146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63529" y="20649"/>
                    <a:pt x="7059" y="41298"/>
                    <a:pt x="3529" y="61298"/>
                  </a:cubicBezTo>
                  <a:cubicBezTo>
                    <a:pt x="0" y="81298"/>
                    <a:pt x="49411" y="100649"/>
                    <a:pt x="98823" y="120000"/>
                  </a:cubicBezTo>
                </a:path>
              </a:pathLst>
            </a:custGeom>
            <a:noFill/>
            <a:ln cap="flat" cmpd="sng" w="190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4073912" y="6043850"/>
              <a:ext cx="1476600" cy="7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" sz="2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br>
                <a:rPr lang="en" sz="2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(avenues,</a:t>
              </a:r>
              <a:br>
                <a:rPr lang="en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# of columns)</a:t>
              </a:r>
              <a:endParaRPr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1195938" y="3938145"/>
              <a:ext cx="1287900" cy="7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" sz="2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br>
                <a:rPr lang="en" sz="2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05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(streets,</a:t>
              </a:r>
              <a:br>
                <a:rPr lang="en" sz="105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05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number of rows)</a:t>
              </a:r>
              <a:endParaRPr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descr="E:\TA\CS101\2012_Spring\Lab Slides\[02]Materials\p10(7by10).png" id="303" name="Shape 30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59082" y="2860873"/>
              <a:ext cx="3934800" cy="288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resources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355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You’re alone in your dorm room trying to study…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and stuck…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988850"/>
            <a:ext cx="60960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3937325" y="1121000"/>
            <a:ext cx="1954800" cy="1473000"/>
          </a:xfrm>
          <a:prstGeom prst="cloudCallout">
            <a:avLst>
              <a:gd fmla="val 21659" name="adj1"/>
              <a:gd fmla="val 90884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How do I use random function?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865" y="1159924"/>
            <a:ext cx="5376274" cy="282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278" y="0"/>
            <a:ext cx="61814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278" y="0"/>
            <a:ext cx="61814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2695950" y="1463775"/>
            <a:ext cx="1241400" cy="1575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695950" y="4599325"/>
            <a:ext cx="1241400" cy="1575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278" y="0"/>
            <a:ext cx="61814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2695950" y="1463775"/>
            <a:ext cx="1241400" cy="1575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695950" y="4599325"/>
            <a:ext cx="1241400" cy="1575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4715600" y="1080370"/>
            <a:ext cx="4020900" cy="7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http://docs.python.org/3/...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4715600" y="4290025"/>
            <a:ext cx="4020900" cy="7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http://stackoverflow.com/...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40875" y="1945550"/>
            <a:ext cx="21678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roxima Nova"/>
                <a:ea typeface="Proxima Nova"/>
                <a:cs typeface="Proxima Nova"/>
                <a:sym typeface="Proxima Nova"/>
              </a:rPr>
              <a:t>These two websites are usually good signs!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4" name="Shape 104"/>
          <p:cNvCxnSpPr/>
          <p:nvPr/>
        </p:nvCxnSpPr>
        <p:spPr>
          <a:xfrm flipH="1">
            <a:off x="8106350" y="741125"/>
            <a:ext cx="240900" cy="592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resources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accent3"/>
                </a:solidFill>
                <a:hlinkClick r:id="rId3"/>
              </a:rPr>
              <a:t>http://docs.python.org/3/</a:t>
            </a:r>
            <a:r>
              <a:rPr b="1" lang="en" sz="2400">
                <a:solidFill>
                  <a:srgbClr val="000000"/>
                </a:solidFill>
              </a:rPr>
              <a:t> 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“the official python 3 documents”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accent3"/>
                </a:solidFill>
                <a:hlinkClick r:id="rId4"/>
              </a:rPr>
              <a:t>http://stackoverflow.com</a:t>
            </a:r>
            <a:r>
              <a:rPr b="1" lang="en" sz="2400">
                <a:solidFill>
                  <a:schemeClr val="accent3"/>
                </a:solidFill>
              </a:rPr>
              <a:t>/ </a:t>
            </a:r>
            <a:endParaRPr b="1" sz="2400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“most beloved Q&amp;A website in computer science”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