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5143500" type="screen16x9"/>
  <p:notesSz cx="6858000" cy="9144000"/>
  <p:embeddedFontLst>
    <p:embeddedFont>
      <p:font typeface="Proxima Nova" panose="020B0600000101010101" charset="0"/>
      <p:regular r:id="rId41"/>
      <p:bold r:id="rId42"/>
      <p:italic r:id="rId43"/>
      <p:boldItalic r:id="rId44"/>
    </p:embeddedFont>
    <p:embeddedFont>
      <p:font typeface="Consolas" panose="020B0609020204030204" pitchFamily="49" charset="0"/>
      <p:regular r:id="rId45"/>
      <p:bold r:id="rId46"/>
      <p:italic r:id="rId47"/>
      <p:boldItalic r:id="rId48"/>
    </p:embeddedFont>
    <p:embeddedFont>
      <p:font typeface="Alfa Slab One"/>
      <p:regular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89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68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68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68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68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68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68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68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68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68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68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68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68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68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68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68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68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34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68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68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36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68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37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Shape 3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68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72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air_programm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!</a:t>
            </a: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2018 Spring </a:t>
            </a:r>
            <a:r>
              <a:rPr lang="en" b="1" dirty="0"/>
              <a:t>CS101 Introduction to Programming</a:t>
            </a:r>
            <a:endParaRPr b="1" dirty="0"/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2800" y="3999323"/>
            <a:ext cx="2438400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 Programming Setup Steps (5)</a:t>
            </a:r>
            <a:endParaRPr/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125"/>
            <a:ext cx="648626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 Programming Setup Steps (6)</a:t>
            </a:r>
            <a:endParaRPr/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125"/>
            <a:ext cx="669920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 Programming Setup Steps (7)</a:t>
            </a:r>
            <a:endParaRPr/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125"/>
            <a:ext cx="677518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 Programming Setup Steps (8)</a:t>
            </a:r>
            <a:endParaRPr/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125"/>
            <a:ext cx="677518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 Programming Setup Steps (9)</a:t>
            </a:r>
            <a:endParaRPr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125"/>
            <a:ext cx="6489934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 Programming Setup Steps (10)</a:t>
            </a:r>
            <a:endParaRPr/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125"/>
            <a:ext cx="648626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 Programming Setup Steps (11)</a:t>
            </a:r>
            <a:endParaRPr/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125"/>
            <a:ext cx="652960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5</a:t>
            </a:r>
            <a:br>
              <a:rPr lang="en"/>
            </a:br>
            <a:r>
              <a:rPr lang="en"/>
              <a:t>Today’s Tasks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/>
        </p:nvSpPr>
        <p:spPr>
          <a:xfrm>
            <a:off x="468313" y="195263"/>
            <a:ext cx="8229600" cy="5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" sz="32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Tasks for Today!</a:t>
            </a:r>
            <a:endParaRPr sz="2800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66" name="Shape 166"/>
          <p:cNvSpPr txBox="1"/>
          <p:nvPr/>
        </p:nvSpPr>
        <p:spPr>
          <a:xfrm>
            <a:off x="457200" y="951275"/>
            <a:ext cx="8240700" cy="40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39725" marR="0" lvl="0" indent="-301625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▪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Bank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339725" marR="0" lvl="0" indent="-301625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▪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Help!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739775" marR="0" lvl="1" indent="-244475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Char char="▪"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&gt;&gt; help(‘print’)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339725" marR="0" lvl="0" indent="-301625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▪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Animation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739775" marR="0" lvl="1" indent="-282575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▪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After you finish, upload your file through the links on the “Your Animation” in </a:t>
            </a:r>
            <a:r>
              <a:rPr lang="en" sz="1800" b="1" i="1">
                <a:latin typeface="Proxima Nova"/>
                <a:ea typeface="Proxima Nova"/>
                <a:cs typeface="Proxima Nova"/>
                <a:sym typeface="Proxima Nova"/>
              </a:rPr>
              <a:t>elice</a:t>
            </a:r>
            <a:endParaRPr sz="1800" b="1"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050" y="3154625"/>
            <a:ext cx="6252450" cy="191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/>
        </p:nvSpPr>
        <p:spPr>
          <a:xfrm>
            <a:off x="468313" y="195263"/>
            <a:ext cx="8229600" cy="5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"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Task 1 |  Bank</a:t>
            </a:r>
            <a:endParaRPr sz="3000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74" name="Shape 174"/>
          <p:cNvSpPr txBox="1"/>
          <p:nvPr/>
        </p:nvSpPr>
        <p:spPr>
          <a:xfrm>
            <a:off x="457200" y="951273"/>
            <a:ext cx="8229600" cy="3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39725" marR="0" lvl="0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oto Sans Symbols"/>
              <a:buChar char="▪"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Complete ‘bank.py’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marL="339725" marR="0" lvl="0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oto Sans Symbols"/>
              <a:buChar char="▪"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Implement functions </a:t>
            </a:r>
            <a:r>
              <a:rPr lang="en" sz="1700" b="1" i="1">
                <a:latin typeface="Consolas"/>
                <a:ea typeface="Consolas"/>
                <a:cs typeface="Consolas"/>
                <a:sym typeface="Consolas"/>
              </a:rPr>
              <a:t>deposit</a:t>
            </a:r>
            <a:r>
              <a:rPr lang="en" sz="1700" i="1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and </a:t>
            </a:r>
            <a:r>
              <a:rPr lang="en" sz="1700" b="1" i="1">
                <a:latin typeface="Consolas"/>
                <a:ea typeface="Consolas"/>
                <a:cs typeface="Consolas"/>
                <a:sym typeface="Consolas"/>
              </a:rPr>
              <a:t>withdrawal</a:t>
            </a:r>
            <a:r>
              <a:rPr lang="en" sz="1700" i="1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that </a:t>
            </a:r>
            <a:r>
              <a:rPr lang="en" sz="1700" b="1">
                <a:solidFill>
                  <a:schemeClr val="accent6"/>
                </a:solidFill>
                <a:latin typeface="Proxima Nova"/>
                <a:ea typeface="Proxima Nova"/>
                <a:cs typeface="Proxima Nova"/>
                <a:sym typeface="Proxima Nova"/>
              </a:rPr>
              <a:t>change the global variable</a:t>
            </a: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700" b="1">
                <a:latin typeface="Consolas"/>
                <a:ea typeface="Consolas"/>
                <a:cs typeface="Consolas"/>
                <a:sym typeface="Consolas"/>
              </a:rPr>
              <a:t>balance</a:t>
            </a:r>
            <a:endParaRPr sz="1700" b="1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nsolas"/>
              <a:buChar char="○"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def deposit: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2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Char char="■"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balance = balance + money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Char char="○"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def withdrawal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marR="0" lvl="2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Char char="■"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balance = balance - money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Char char="○"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If you don’t have sufficient money, then print the amount of money that can withdraw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marL="339725" marR="0" lvl="0" indent="-3016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▪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Implement a function bank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first asks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“Deposit(d)  or withdrawal(w) or balance check(c)??”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user input is empty string, ‘’, then quit this function using ‘return’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user input is ‘w’, then ask the amount of money to be withdrawn and withdraw it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user input is ‘d’, then ask the amount of money to be deposited and deposit it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user input is ‘c’, then check the current balance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5</a:t>
            </a:r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graphical display</a:t>
            </a:r>
            <a:br>
              <a:rPr lang="en"/>
            </a:br>
            <a:r>
              <a:rPr lang="en"/>
              <a:t>(Practice objects and basic data types)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/>
        </p:nvSpPr>
        <p:spPr>
          <a:xfrm>
            <a:off x="468313" y="195263"/>
            <a:ext cx="8229600" cy="5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"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Task 1 |  Bank - Example</a:t>
            </a:r>
            <a:endParaRPr sz="3000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81" name="Shape 181"/>
          <p:cNvSpPr txBox="1"/>
          <p:nvPr/>
        </p:nvSpPr>
        <p:spPr>
          <a:xfrm>
            <a:off x="1072814" y="778766"/>
            <a:ext cx="7129908" cy="424634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Deposit(d) or withdrawal(w) or balance check(c)?? </a:t>
            </a:r>
            <a:r>
              <a:rPr lang="en" sz="1800" b="0" i="0" u="none" strike="noStrike" cap="none">
                <a:solidFill>
                  <a:srgbClr val="008DF6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Your current balance is 0 won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Deposit(d) or withdrawal(w) or balance check(c)?? </a:t>
            </a:r>
            <a:r>
              <a:rPr lang="en" sz="1800" b="0" i="0" u="none" strike="noStrike" cap="none">
                <a:solidFill>
                  <a:srgbClr val="008DF6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How much do you want to deposit? </a:t>
            </a:r>
            <a:r>
              <a:rPr lang="en" sz="1800" b="0" i="0" u="none" strike="noStrike" cap="none">
                <a:solidFill>
                  <a:srgbClr val="008DF6"/>
                </a:solidFill>
                <a:latin typeface="Consolas"/>
                <a:ea typeface="Consolas"/>
                <a:cs typeface="Consolas"/>
                <a:sym typeface="Consolas"/>
              </a:rPr>
              <a:t>10000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You deposited 10000 won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Deposit(d) or withdrawal(w) or balance check(c)?? </a:t>
            </a:r>
            <a:r>
              <a:rPr lang="en" sz="1800" b="0" i="0" u="none" strike="noStrike" cap="none">
                <a:solidFill>
                  <a:srgbClr val="008DF6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Please, press d or w or return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Deposit(d) or withdrawal(w) or balance check(c)?? </a:t>
            </a:r>
            <a:r>
              <a:rPr lang="en" sz="1800" b="0" i="0" u="none" strike="noStrike" cap="none">
                <a:solidFill>
                  <a:srgbClr val="008DF6"/>
                </a:solidFill>
                <a:latin typeface="Consolas"/>
                <a:ea typeface="Consolas"/>
                <a:cs typeface="Consolas"/>
                <a:sym typeface="Consolas"/>
              </a:rPr>
              <a:t>w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How much do you want to withdraw? </a:t>
            </a:r>
            <a:r>
              <a:rPr lang="en" sz="1800" b="0" i="0" u="none" strike="noStrike" cap="none">
                <a:solidFill>
                  <a:srgbClr val="008DF6"/>
                </a:solidFill>
                <a:latin typeface="Consolas"/>
                <a:ea typeface="Consolas"/>
                <a:cs typeface="Consolas"/>
                <a:sym typeface="Consolas"/>
              </a:rPr>
              <a:t>9000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You've withdraw 9000 won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Deposit(d) or withdrawal(w) or balance check(c)?? </a:t>
            </a:r>
            <a:r>
              <a:rPr lang="en" sz="1800" b="0" i="0" u="none" strike="noStrike" cap="none">
                <a:solidFill>
                  <a:srgbClr val="008DF6"/>
                </a:solidFill>
                <a:latin typeface="Consolas"/>
                <a:ea typeface="Consolas"/>
                <a:cs typeface="Consolas"/>
                <a:sym typeface="Consolas"/>
              </a:rPr>
              <a:t>w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How much do you want to withdraw? </a:t>
            </a:r>
            <a:r>
              <a:rPr lang="en" sz="1800" b="0" i="0" u="none" strike="noStrike" cap="none">
                <a:solidFill>
                  <a:srgbClr val="008DF6"/>
                </a:solidFill>
                <a:latin typeface="Consolas"/>
                <a:ea typeface="Consolas"/>
                <a:cs typeface="Consolas"/>
                <a:sym typeface="Consolas"/>
              </a:rPr>
              <a:t>5000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You've withdrawn 5000 won</a:t>
            </a:r>
            <a:endParaRPr>
              <a:solidFill>
                <a:schemeClr val="accent3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But you only have 1000 won</a:t>
            </a:r>
            <a:endParaRPr>
              <a:solidFill>
                <a:schemeClr val="accent3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Deposit(d) or withdrawal(w) or balance check(c)??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/>
        </p:nvSpPr>
        <p:spPr>
          <a:xfrm>
            <a:off x="468313" y="195263"/>
            <a:ext cx="8229600" cy="5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"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Task 2 |  Help</a:t>
            </a:r>
            <a:endParaRPr sz="3000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88" name="Shape 188"/>
          <p:cNvSpPr txBox="1"/>
          <p:nvPr/>
        </p:nvSpPr>
        <p:spPr>
          <a:xfrm>
            <a:off x="457200" y="1268420"/>
            <a:ext cx="8310300" cy="32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39725" marR="0" lvl="0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Noto Sans Symbols"/>
              <a:buChar char="▪"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There are hundreds of pre-defined functions.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marL="339725" marR="0" lvl="0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Noto Sans Symbols"/>
              <a:buChar char="▪"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How can programmer remember everything?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marL="339725" marR="0" lvl="0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Noto Sans Symbols"/>
              <a:buChar char="▪"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It’s impossible. We can ask for help!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marL="339725" marR="0" lvl="0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Noto Sans Symbols"/>
              <a:buChar char="▪"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Function help()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Try help(‘print’)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Try help(‘math.sin’)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9" name="Shape 1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45940" y="3052130"/>
            <a:ext cx="3952800" cy="17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/>
        </p:nvSpPr>
        <p:spPr>
          <a:xfrm>
            <a:off x="468313" y="195263"/>
            <a:ext cx="8229600" cy="5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"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Task 2 |  Help</a:t>
            </a:r>
            <a:endParaRPr sz="3000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96" name="Shape 196"/>
          <p:cNvSpPr txBox="1"/>
          <p:nvPr/>
        </p:nvSpPr>
        <p:spPr>
          <a:xfrm>
            <a:off x="179512" y="951310"/>
            <a:ext cx="8229600" cy="39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39725" marR="0" lvl="0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Noto Sans Symbols"/>
              <a:buChar char="▪"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We can also use ‘help function’ for special modules.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marL="339725" marR="0" lvl="0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Noto Sans Symbols"/>
              <a:buChar char="▪"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Try!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 b="1">
                <a:latin typeface="Proxima Nova"/>
                <a:ea typeface="Proxima Nova"/>
                <a:cs typeface="Proxima Nova"/>
                <a:sym typeface="Proxima Nova"/>
              </a:rPr>
              <a:t>cs1robots</a:t>
            </a:r>
            <a:endParaRPr sz="17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marR="0" lvl="2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help(‘cs1robots’)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marR="0" lvl="2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help(‘cs1robots.Robot’)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marR="0" lvl="2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help(‘cs1robots.Robot.turn_left’)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marR="0" lvl="2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help(‘cs1robots.create_world’)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 b="1">
                <a:latin typeface="Proxima Nova"/>
                <a:ea typeface="Proxima Nova"/>
                <a:cs typeface="Proxima Nova"/>
                <a:sym typeface="Proxima Nova"/>
              </a:rPr>
              <a:t>cs1graphics</a:t>
            </a:r>
            <a:endParaRPr sz="17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marR="0" lvl="2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help(‘cs1graphics.Ellipse’)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marR="0" lvl="2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help(‘cs1graphics.Color’)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marR="0" lvl="2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help(‘cs1graphics.Text’)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marR="0" lvl="2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help(‘cs1graphics.Square.rotate’)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97" name="Shape 1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8200" y="1545625"/>
            <a:ext cx="4326300" cy="250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/>
        </p:nvSpPr>
        <p:spPr>
          <a:xfrm>
            <a:off x="468313" y="195263"/>
            <a:ext cx="8229600" cy="5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"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Task 3 |  Animation</a:t>
            </a:r>
            <a:endParaRPr sz="3000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04" name="Shape 204"/>
          <p:cNvSpPr txBox="1"/>
          <p:nvPr/>
        </p:nvSpPr>
        <p:spPr>
          <a:xfrm>
            <a:off x="457200" y="951310"/>
            <a:ext cx="8229600" cy="39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30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Implement a function ‘</a:t>
            </a:r>
            <a:r>
              <a:rPr lang="en" sz="1800" b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draw_animal</a:t>
            </a:r>
            <a:r>
              <a:rPr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’ that draws an animal of your choice.</a:t>
            </a:r>
            <a:endParaRPr sz="1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42950" lvl="1" indent="-266700" rtl="0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Proxima Nova"/>
              <a:buChar char="▪"/>
            </a:pPr>
            <a:r>
              <a:rPr lang="en" sz="15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Your animal should be drawn </a:t>
            </a:r>
            <a:r>
              <a:rPr lang="en" sz="1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on a layer</a:t>
            </a:r>
            <a:endParaRPr sz="15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42950" lvl="1" indent="-266700" rtl="0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Proxima Nova"/>
              <a:buChar char="▪"/>
            </a:pPr>
            <a:r>
              <a:rPr lang="en" sz="15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You must be able to move the entire animal </a:t>
            </a:r>
            <a:r>
              <a:rPr lang="en" sz="1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by only moving the layer</a:t>
            </a:r>
            <a:r>
              <a:rPr lang="en" sz="15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5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42950" lvl="1" indent="-266700" rtl="0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Proxima Nova"/>
              <a:buChar char="▪"/>
            </a:pPr>
            <a:r>
              <a:rPr lang="en" sz="15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The animal must also have some </a:t>
            </a:r>
            <a:r>
              <a:rPr lang="en" sz="1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moving parts</a:t>
            </a:r>
            <a:r>
              <a:rPr lang="en" sz="15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, such as legs, wings, or flippers.</a:t>
            </a:r>
            <a:endParaRPr sz="15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42950" lvl="1" indent="-171450" rtl="0">
              <a:spcBef>
                <a:spcPts val="36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342900" lvl="0" indent="-330200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▪"/>
            </a:pPr>
            <a:r>
              <a:rPr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Write functions to change the position of these moving parts.</a:t>
            </a:r>
            <a:endParaRPr sz="1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342900" lvl="0" indent="-215900" rtl="0">
              <a:spcBef>
                <a:spcPts val="40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342900" lvl="0" indent="-330200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Write a function ‘</a:t>
            </a:r>
            <a:r>
              <a:rPr lang="en" sz="1800" b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show_animation</a:t>
            </a:r>
            <a:r>
              <a:rPr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’ that shows an animation of your animal.</a:t>
            </a:r>
            <a:endParaRPr sz="1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42950" lvl="1" indent="-285750" rtl="0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▪"/>
            </a:pPr>
            <a:r>
              <a:rPr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It should move around and its moving parts should be moving.</a:t>
            </a:r>
            <a:endParaRPr sz="1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342900" lvl="0" indent="-215900" rtl="0">
              <a:spcBef>
                <a:spcPts val="40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342900" lvl="0" indent="-330200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▪"/>
            </a:pPr>
            <a:r>
              <a:rPr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You can choose others if it has some moving parts.</a:t>
            </a:r>
            <a:endParaRPr sz="1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42950" lvl="1" indent="-285750" rtl="0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▪"/>
            </a:pPr>
            <a:r>
              <a:rPr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Ex) Cartoon character, Car, Airplane</a:t>
            </a:r>
            <a:endParaRPr sz="1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342900" lvl="0" indent="-215900" rtl="0">
              <a:spcBef>
                <a:spcPts val="40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342900" lvl="0" indent="-215900" rtl="0">
              <a:spcBef>
                <a:spcPts val="40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42950" lvl="1" indent="-285750" rtl="0">
              <a:spcBef>
                <a:spcPts val="36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42950" lvl="1" indent="-171450" rtl="0">
              <a:spcBef>
                <a:spcPts val="36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42950" lvl="1" indent="-171450" rtl="0">
              <a:spcBef>
                <a:spcPts val="36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/>
        </p:nvSpPr>
        <p:spPr>
          <a:xfrm>
            <a:off x="468313" y="195263"/>
            <a:ext cx="8229600" cy="5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"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Task 3 |  </a:t>
            </a:r>
            <a:r>
              <a:rPr lang="en" sz="24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Graphical Display (1/4) </a:t>
            </a:r>
            <a:r>
              <a:rPr lang="en"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- Animation </a:t>
            </a:r>
            <a:endParaRPr sz="3000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11" name="Shape 211"/>
          <p:cNvSpPr txBox="1"/>
          <p:nvPr/>
        </p:nvSpPr>
        <p:spPr>
          <a:xfrm>
            <a:off x="457200" y="951310"/>
            <a:ext cx="8229600" cy="6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roxima Nova"/>
              <a:buChar char="▪"/>
            </a:pPr>
            <a:r>
              <a:rPr lang="en"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Canvas</a:t>
            </a:r>
            <a:endParaRPr sz="2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42950" lvl="1" indent="-285750" rtl="0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▪"/>
            </a:pPr>
            <a:r>
              <a:rPr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 window upon which we draw</a:t>
            </a:r>
            <a:endParaRPr sz="1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12" name="Shape 2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8500" y="2905150"/>
            <a:ext cx="1519800" cy="164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213"/>
          <p:cNvSpPr txBox="1"/>
          <p:nvPr/>
        </p:nvSpPr>
        <p:spPr>
          <a:xfrm>
            <a:off x="539550" y="1629975"/>
            <a:ext cx="3405300" cy="1231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0" u="none" strike="noStrike" cap="none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from cs1graphics import*</a:t>
            </a:r>
            <a:endParaRPr sz="16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0" u="none" strike="noStrike" cap="none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from time import*</a:t>
            </a:r>
            <a:endParaRPr sz="1600" i="0" u="none" strike="noStrike" cap="none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paper = Canvas()</a:t>
            </a:r>
            <a:endParaRPr sz="16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4378125" y="1618050"/>
            <a:ext cx="4377300" cy="1174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paper.setBackgroundColor('skyBlue')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paper.setWidth(300)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paper.setHeight(200)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paper.setTitle('My World')</a:t>
            </a:r>
            <a:endParaRPr sz="16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15" name="Shape 2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31250" y="2884000"/>
            <a:ext cx="2417400" cy="16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/>
          <p:nvPr/>
        </p:nvSpPr>
        <p:spPr>
          <a:xfrm>
            <a:off x="3582988" y="3362920"/>
            <a:ext cx="1000200" cy="58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Shape 217"/>
          <p:cNvSpPr txBox="1"/>
          <p:nvPr/>
        </p:nvSpPr>
        <p:spPr>
          <a:xfrm>
            <a:off x="2000250" y="4661301"/>
            <a:ext cx="5072100" cy="392700"/>
          </a:xfrm>
          <a:prstGeom prst="rect">
            <a:avLst/>
          </a:prstGeom>
          <a:solidFill>
            <a:srgbClr val="008DF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paper = Canvas(300, 200, 'skyBlue', 'My World')</a:t>
            </a:r>
            <a:endParaRPr sz="18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/>
        </p:nvSpPr>
        <p:spPr>
          <a:xfrm>
            <a:off x="468313" y="195263"/>
            <a:ext cx="8229600" cy="5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"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Task 3 |  </a:t>
            </a:r>
            <a:r>
              <a:rPr lang="en" sz="24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Graphical Display (2/4) </a:t>
            </a:r>
            <a:r>
              <a:rPr lang="en"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- Animation </a:t>
            </a:r>
            <a:endParaRPr sz="3000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pic>
        <p:nvPicPr>
          <p:cNvPr id="224" name="Shape 2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50825" y="2777802"/>
            <a:ext cx="1554900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Shape 2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53032" y="2777802"/>
            <a:ext cx="1554900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Shape 2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50825" y="4010100"/>
            <a:ext cx="1554900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Shape 22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353032" y="4010100"/>
            <a:ext cx="1554900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Shape 22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96489" y="1339525"/>
            <a:ext cx="1956600" cy="135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Shape 229"/>
          <p:cNvSpPr txBox="1"/>
          <p:nvPr/>
        </p:nvSpPr>
        <p:spPr>
          <a:xfrm>
            <a:off x="457200" y="951310"/>
            <a:ext cx="8229600" cy="8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30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▪"/>
            </a:pPr>
            <a:r>
              <a:rPr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Drawable objects </a:t>
            </a:r>
            <a:endParaRPr sz="1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42950" lvl="1" indent="-285750" rtl="0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▪"/>
            </a:pPr>
            <a:r>
              <a:rPr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Polygon, Square, Rectangle, Path</a:t>
            </a:r>
            <a:endParaRPr sz="1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42950" lvl="1" indent="-285750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▪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Depth b/w drawable objects ( Default. 50 )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801875" y="1940425"/>
            <a:ext cx="4313700" cy="3149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roof = Polygon(Point(105, 105), Point(175, 105), Point(170, 85), Point(110, 85))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roof.setFillColor('darkgray')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0" u="none" strike="noStrike" cap="none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roof.setDepth(30) # in front of façade</a:t>
            </a:r>
            <a:endParaRPr sz="1000" i="0" u="none" strike="noStrike" cap="none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paper.add(roof)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facade = Square(60, Point(140, 130))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facade.setFillColor('white')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paper.add(façade)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chimney = Rectangle(15, 28, Point(155, 85))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chimney.setFillColor('red')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chimney.setBorderColor('red‘)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0" u="none" strike="noStrike" cap="none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chimney.setDepth(20) # in front of roof</a:t>
            </a:r>
            <a:endParaRPr sz="10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paper.add(chimney)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smoke = Path(Point(155, 70), Point(150, 65),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Point(160, 55), Point(155, 50))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smoke.setBorderWidth(2)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paper.add(smoke)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/>
        </p:nvSpPr>
        <p:spPr>
          <a:xfrm>
            <a:off x="468313" y="195263"/>
            <a:ext cx="8229600" cy="5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"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Task 3 |  </a:t>
            </a:r>
            <a:r>
              <a:rPr lang="en" sz="24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Graphical Display (3/4) </a:t>
            </a:r>
            <a:r>
              <a:rPr lang="en"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- Animation </a:t>
            </a:r>
            <a:endParaRPr sz="3000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37" name="Shape 237"/>
          <p:cNvSpPr txBox="1"/>
          <p:nvPr/>
        </p:nvSpPr>
        <p:spPr>
          <a:xfrm>
            <a:off x="457200" y="951310"/>
            <a:ext cx="8229600" cy="8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▪"/>
            </a:pPr>
            <a:r>
              <a:rPr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Layer</a:t>
            </a:r>
            <a:endParaRPr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42950" lvl="1" indent="-260350" rtl="0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Proxima Nova"/>
              <a:buChar char="▪"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Group a collection</a:t>
            </a:r>
            <a:r>
              <a:rPr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of other elements as a single composite object</a:t>
            </a:r>
            <a:endParaRPr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42950" lvl="1" indent="-260350" rtl="0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▪"/>
            </a:pPr>
            <a:r>
              <a:rPr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(e.g.) A car in the world</a:t>
            </a:r>
            <a:endParaRPr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827575" y="1768075"/>
            <a:ext cx="4000500" cy="3333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car = </a:t>
            </a:r>
            <a:r>
              <a:rPr lang="en" sz="1200" i="0" u="none" strike="noStrike" cap="none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Layer()</a:t>
            </a:r>
            <a:endParaRPr sz="12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tire1 = Circle(10, Point(-20, -10))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tire1.setFillColor('black')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car.add(tire1)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tire2 = Circle(10, Point(20, -10))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tire2.setFillColor('black')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car.add(tire2)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body = Rectangle(70, 30, Point(0, -25))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body.setFillColor('blue')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0" u="none" strike="noStrike" cap="none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body.setDepth(60)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# behind the tires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car.add(body)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0" u="none" strike="noStrike" cap="none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car.moveTo(110, 180)</a:t>
            </a:r>
            <a:endParaRPr sz="12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0" u="none" strike="noStrike" cap="none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car.setDepth(20)</a:t>
            </a:r>
            <a:r>
              <a:rPr lang="en" sz="120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# in front of the house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paper.add(car)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39" name="Shape 2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23700" y="2217074"/>
            <a:ext cx="2600400" cy="184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/>
        </p:nvSpPr>
        <p:spPr>
          <a:xfrm>
            <a:off x="468313" y="195263"/>
            <a:ext cx="8229600" cy="5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"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Task 3 |  </a:t>
            </a:r>
            <a:r>
              <a:rPr lang="en" sz="24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Graphical Display (4/4) </a:t>
            </a:r>
            <a:r>
              <a:rPr lang="en"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- Animation </a:t>
            </a:r>
            <a:endParaRPr sz="3000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457200" y="951310"/>
            <a:ext cx="8229600" cy="8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▪"/>
            </a:pPr>
            <a:r>
              <a:rPr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Animation</a:t>
            </a:r>
            <a:endParaRPr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42950" lvl="1" indent="-260350" rtl="0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▪"/>
            </a:pPr>
            <a:r>
              <a:rPr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Give some moves to objects</a:t>
            </a:r>
            <a:endParaRPr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42950" lvl="1" indent="-260350" rtl="0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▪"/>
            </a:pPr>
            <a:r>
              <a:rPr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(e.g.) Running car in the world</a:t>
            </a:r>
            <a:endParaRPr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7" name="Shape 247"/>
          <p:cNvSpPr txBox="1"/>
          <p:nvPr/>
        </p:nvSpPr>
        <p:spPr>
          <a:xfrm>
            <a:off x="785825" y="1870476"/>
            <a:ext cx="4000500" cy="3151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paper.add(car)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0" u="none" strike="noStrike" cap="none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timeDelay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5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sleep(timeDelay)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car.</a:t>
            </a:r>
            <a:r>
              <a:rPr lang="en" sz="1200" i="0" u="none" strike="noStrike" cap="none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move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(-10, 0)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sleep(timeDelay)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car.</a:t>
            </a:r>
            <a:r>
              <a:rPr lang="en" sz="1200" i="0" u="none" strike="noStrike" cap="none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move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(-30, 0)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sleep(timeDelay)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car.</a:t>
            </a:r>
            <a:r>
              <a:rPr lang="en" sz="1200" i="0" u="none" strike="noStrike" cap="none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move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(-60, 0)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sleep(timeDelay)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car.</a:t>
            </a:r>
            <a:r>
              <a:rPr lang="en" sz="1200" i="0" u="none" strike="noStrike" cap="none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move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(-100, 0)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sleep(timeDelay)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48" name="Shape 2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72125" y="2085975"/>
            <a:ext cx="2952900" cy="202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/>
        </p:nvSpPr>
        <p:spPr>
          <a:xfrm>
            <a:off x="468313" y="195263"/>
            <a:ext cx="8229600" cy="5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"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Task 3 |  </a:t>
            </a:r>
            <a:r>
              <a:rPr lang="en" sz="24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Example </a:t>
            </a:r>
            <a:r>
              <a:rPr lang="en"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- Animation </a:t>
            </a:r>
            <a:endParaRPr sz="3000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pic>
        <p:nvPicPr>
          <p:cNvPr id="255" name="Shape 2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31665" y="892275"/>
            <a:ext cx="1505100" cy="135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Shape 2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51445" y="2457952"/>
            <a:ext cx="2175900" cy="237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Shape 25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8875" y="892275"/>
            <a:ext cx="1855200" cy="210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Shape 25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46626" y="892275"/>
            <a:ext cx="2073000" cy="12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Shape 25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74198" y="3160423"/>
            <a:ext cx="1550400" cy="173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088018" y="2890151"/>
            <a:ext cx="2839500" cy="19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/>
        </p:nvSpPr>
        <p:spPr>
          <a:xfrm>
            <a:off x="468313" y="195263"/>
            <a:ext cx="8229600" cy="5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"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Tips</a:t>
            </a:r>
            <a:endParaRPr sz="3000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67" name="Shape 267"/>
          <p:cNvSpPr txBox="1"/>
          <p:nvPr/>
        </p:nvSpPr>
        <p:spPr>
          <a:xfrm>
            <a:off x="457200" y="951310"/>
            <a:ext cx="8229600" cy="39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▪"/>
            </a:pPr>
            <a:r>
              <a:rPr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Use ‘cs1graphics’ module and ‘time’ module.</a:t>
            </a:r>
            <a:endParaRPr sz="1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342900" lvl="0" indent="-228600" rtl="0">
              <a:spcBef>
                <a:spcPts val="36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342900" lvl="0" indent="-342900" rtl="0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▪"/>
            </a:pPr>
            <a:r>
              <a:rPr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After you choose an animal, 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simplify</a:t>
            </a:r>
            <a:r>
              <a:rPr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it and decide 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moving</a:t>
            </a:r>
            <a:r>
              <a:rPr lang="en" sz="18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parts</a:t>
            </a:r>
            <a:r>
              <a:rPr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342900" lvl="0" indent="-342900" rtl="0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▪"/>
            </a:pPr>
            <a:r>
              <a:rPr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When you decide moving parts, think about 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the</a:t>
            </a:r>
            <a:r>
              <a:rPr lang="en" sz="18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functions</a:t>
            </a:r>
            <a:r>
              <a:rPr lang="en" sz="18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you can use.</a:t>
            </a:r>
            <a:endParaRPr sz="1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42950" lvl="1" indent="-171450" rtl="0">
              <a:spcBef>
                <a:spcPts val="36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342900" lvl="0" indent="-330200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Proxima Nova"/>
              <a:buChar char="▪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Not</a:t>
            </a:r>
            <a:r>
              <a:rPr lang="en" sz="18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Recommended</a:t>
            </a:r>
            <a:r>
              <a:rPr lang="en" sz="18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sz="1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42950" lvl="1" indent="-285750" rtl="0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▪"/>
            </a:pPr>
            <a:r>
              <a:rPr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Make more than 2 animals ( If you have a lot of time, it will be okay. )</a:t>
            </a:r>
            <a:endParaRPr sz="1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42950" lvl="1" indent="-285750" rtl="0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▪"/>
            </a:pPr>
            <a:r>
              <a:rPr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Choose an animal which it is hard to simplify</a:t>
            </a:r>
            <a:endParaRPr sz="1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143000" lvl="2" indent="-241300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▪"/>
            </a:pPr>
            <a:r>
              <a:rPr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Ex) Hedgehog ( 고슴도치 ), Specific person or job ( a figure skater )</a:t>
            </a:r>
            <a:endParaRPr sz="1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42950" lvl="1" indent="-285750" rtl="0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▪"/>
            </a:pPr>
            <a:r>
              <a:rPr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Implement too simple thing.</a:t>
            </a:r>
            <a:endParaRPr sz="1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342900" lvl="0" indent="-215900" rtl="0">
              <a:spcBef>
                <a:spcPts val="40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342900" lvl="0" indent="-215900" rtl="0">
              <a:spcBef>
                <a:spcPts val="40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42950" lvl="1" indent="-171450" rtl="0">
              <a:spcBef>
                <a:spcPts val="36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42950" lvl="1" indent="-171450" rtl="0">
              <a:spcBef>
                <a:spcPts val="36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68" name="Shape 2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0950" y="1387850"/>
            <a:ext cx="1995000" cy="42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 programming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/>
        </p:nvSpPr>
        <p:spPr>
          <a:xfrm>
            <a:off x="468313" y="195263"/>
            <a:ext cx="8229600" cy="5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"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Useful </a:t>
            </a:r>
            <a:r>
              <a:rPr lang="en" sz="3000" i="1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cs1grphics</a:t>
            </a:r>
            <a:r>
              <a:rPr lang="en"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 functions</a:t>
            </a:r>
            <a:endParaRPr sz="3000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75" name="Shape 275"/>
          <p:cNvSpPr txBox="1"/>
          <p:nvPr/>
        </p:nvSpPr>
        <p:spPr>
          <a:xfrm>
            <a:off x="457200" y="951310"/>
            <a:ext cx="8229600" cy="39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▪"/>
            </a:pPr>
            <a:r>
              <a:rPr lang="en" b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Objects</a:t>
            </a:r>
            <a:endParaRPr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42950" lvl="1" indent="-247650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▪"/>
            </a:pPr>
            <a:r>
              <a:rPr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Canvas, Layer</a:t>
            </a:r>
            <a:endParaRPr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42950" lvl="1" indent="-247650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▪"/>
            </a:pPr>
            <a:r>
              <a:rPr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Circle, Ellipse, Square, Rectangle, Polygon, Path, Text, …</a:t>
            </a:r>
            <a:endParaRPr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42950" lvl="1" indent="-184150" rtl="0">
              <a:spcBef>
                <a:spcPts val="32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342900" lvl="0" indent="-304800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▪"/>
            </a:pPr>
            <a:r>
              <a:rPr lang="en" b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Object methods</a:t>
            </a:r>
            <a:endParaRPr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42950" lvl="1" indent="-247650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▪"/>
            </a:pPr>
            <a:r>
              <a:rPr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Color</a:t>
            </a:r>
            <a:endParaRPr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143000" lvl="2" indent="-203200" rtl="0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▪"/>
            </a:pPr>
            <a:r>
              <a:rPr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setBorderColor, setFillColor</a:t>
            </a:r>
            <a:endParaRPr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42950" lvl="1" indent="-247650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▪"/>
            </a:pPr>
            <a:r>
              <a:rPr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Move</a:t>
            </a:r>
            <a:endParaRPr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143000" lvl="2" indent="-203200" rtl="0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▪"/>
            </a:pPr>
            <a:r>
              <a:rPr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move, moveTo</a:t>
            </a:r>
            <a:endParaRPr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42950" lvl="1" indent="-247650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▪"/>
            </a:pPr>
            <a:r>
              <a:rPr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Depth</a:t>
            </a:r>
            <a:endParaRPr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143000" lvl="2" indent="-203200" rtl="0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▪"/>
            </a:pPr>
            <a:r>
              <a:rPr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setDepth</a:t>
            </a:r>
            <a:endParaRPr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42950" lvl="1" indent="-247650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▪"/>
            </a:pPr>
            <a:r>
              <a:rPr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Others</a:t>
            </a:r>
            <a:endParaRPr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143000" lvl="2" indent="-203200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▪"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rotate, scale, flip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42950" lvl="1" indent="-247650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▪"/>
            </a:pPr>
            <a:r>
              <a:rPr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Reference Point</a:t>
            </a:r>
            <a:endParaRPr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143000" lvl="2" indent="-203200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▪"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getReferencePoint, adjustReference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/>
        </p:nvSpPr>
        <p:spPr>
          <a:xfrm>
            <a:off x="468313" y="195263"/>
            <a:ext cx="8229600" cy="5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"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Task 3 |  Animation </a:t>
            </a:r>
            <a:endParaRPr sz="3000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82" name="Shape 282"/>
          <p:cNvSpPr txBox="1"/>
          <p:nvPr/>
        </p:nvSpPr>
        <p:spPr>
          <a:xfrm>
            <a:off x="457200" y="951310"/>
            <a:ext cx="8229600" cy="39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roxima Nova"/>
              <a:buChar char="▪"/>
            </a:pPr>
            <a:r>
              <a:rPr lang="en" sz="2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After you finish, </a:t>
            </a:r>
            <a:r>
              <a:rPr lang="en" sz="2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upload your animation</a:t>
            </a:r>
            <a:endParaRPr sz="2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342900" lvl="0" indent="-342900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roxima Nova"/>
              <a:buChar char="▪"/>
            </a:pPr>
            <a:r>
              <a:rPr lang="en"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Save your animation to text file (*.</a:t>
            </a: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py</a:t>
            </a:r>
            <a:r>
              <a:rPr lang="en"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2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42950" lvl="1" indent="-285750" rtl="0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▪"/>
            </a:pPr>
            <a:r>
              <a:rPr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Change the file name as </a:t>
            </a:r>
            <a:endParaRPr sz="1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1" indent="0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	</a:t>
            </a:r>
            <a:r>
              <a:rPr lang="en" sz="1800" b="1" i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StudentID1_StudentName1, StudentID2_Studentname2.</a:t>
            </a:r>
            <a:r>
              <a:rPr lang="en" sz="1800" b="1" i="1">
                <a:latin typeface="Proxima Nova"/>
                <a:ea typeface="Proxima Nova"/>
                <a:cs typeface="Proxima Nova"/>
                <a:sym typeface="Proxima Nova"/>
              </a:rPr>
              <a:t>py</a:t>
            </a:r>
            <a:endParaRPr sz="1800" b="1" i="1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342900" lvl="0" indent="-342900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roxima Nova"/>
              <a:buChar char="▪"/>
            </a:pPr>
            <a:r>
              <a:rPr lang="en"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Follow the upload link on the “Your Animations” board</a:t>
            </a:r>
            <a:endParaRPr sz="2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342900" lvl="1" indent="-215900" rtl="0">
              <a:spcBef>
                <a:spcPts val="40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342900" lvl="0" indent="-215900" rtl="0">
              <a:spcBef>
                <a:spcPts val="40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342900" lvl="0" indent="-215900" rtl="0">
              <a:spcBef>
                <a:spcPts val="40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342900" lvl="0" indent="-215900" rtl="0">
              <a:spcBef>
                <a:spcPts val="40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342900" lvl="0" indent="-215900" rtl="0">
              <a:spcBef>
                <a:spcPts val="40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42950" lvl="1" indent="-285750" rtl="0">
              <a:spcBef>
                <a:spcPts val="36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42950" lvl="1" indent="-171450" rtl="0">
              <a:spcBef>
                <a:spcPts val="36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42950" lvl="1" indent="-171450" rtl="0">
              <a:spcBef>
                <a:spcPts val="36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83" name="Shape 2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5125" y="2910600"/>
            <a:ext cx="7672800" cy="22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Shape 284"/>
          <p:cNvSpPr/>
          <p:nvPr/>
        </p:nvSpPr>
        <p:spPr>
          <a:xfrm>
            <a:off x="1110505" y="4067558"/>
            <a:ext cx="1120500" cy="189000"/>
          </a:xfrm>
          <a:prstGeom prst="roundRect">
            <a:avLst>
              <a:gd name="adj" fmla="val 16667"/>
            </a:avLst>
          </a:prstGeom>
          <a:noFill/>
          <a:ln w="508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5" name="Shape 285" descr="click ico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54023" y="4088067"/>
            <a:ext cx="543900" cy="5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3549733" y="4092968"/>
            <a:ext cx="3296100" cy="189000"/>
          </a:xfrm>
          <a:prstGeom prst="roundRect">
            <a:avLst>
              <a:gd name="adj" fmla="val 16667"/>
            </a:avLst>
          </a:prstGeom>
          <a:noFill/>
          <a:ln w="508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7" name="Shape 287" descr="click ico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39853" y="4092968"/>
            <a:ext cx="543900" cy="5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 Creative!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/>
        </p:nvSpPr>
        <p:spPr>
          <a:xfrm>
            <a:off x="468313" y="195263"/>
            <a:ext cx="8229600" cy="5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"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Additional Graphical Display (1/5)</a:t>
            </a:r>
            <a:endParaRPr sz="3000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99" name="Shape 299"/>
          <p:cNvSpPr txBox="1"/>
          <p:nvPr/>
        </p:nvSpPr>
        <p:spPr>
          <a:xfrm>
            <a:off x="457200" y="735546"/>
            <a:ext cx="82296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▪"/>
            </a:pPr>
            <a:r>
              <a:rPr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Operations on drawable objects (1)</a:t>
            </a:r>
            <a:endParaRPr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42950" lvl="1" indent="-260350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▪"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Rotating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0" name="Shape 300"/>
          <p:cNvSpPr txBox="1"/>
          <p:nvPr/>
        </p:nvSpPr>
        <p:spPr>
          <a:xfrm>
            <a:off x="785813" y="1353480"/>
            <a:ext cx="4000500" cy="2619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from cs1graphics import *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width = 300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height = 300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paper = Canvas(width, height, 'white', 'Rotating’)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square1 = Square(100, Point(width/2, height/2))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square1.setFillColor('transparent')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square1.setBorderWidth(2)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paper.add(square1)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square2 = square1.clone()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square2.rotate(45)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square2.setDepth(40)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square2.setBorderWidth(1)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paper.add(square2)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01" name="Shape 3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77575" y="980850"/>
            <a:ext cx="2116500" cy="17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Shape 30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77575" y="2861237"/>
            <a:ext cx="2116500" cy="1798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Shape 303"/>
          <p:cNvSpPr txBox="1"/>
          <p:nvPr/>
        </p:nvSpPr>
        <p:spPr>
          <a:xfrm>
            <a:off x="785813" y="4009113"/>
            <a:ext cx="4000500" cy="5193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square1.adjustReference(-50, 50)</a:t>
            </a:r>
            <a:endParaRPr sz="9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square2 = square1.clone()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square2.rotate(45)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4" name="Shape 304"/>
          <p:cNvSpPr/>
          <p:nvPr/>
        </p:nvSpPr>
        <p:spPr>
          <a:xfrm>
            <a:off x="4857750" y="3366175"/>
            <a:ext cx="642900" cy="9108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Shape 305"/>
          <p:cNvSpPr/>
          <p:nvPr/>
        </p:nvSpPr>
        <p:spPr>
          <a:xfrm>
            <a:off x="8321551" y="2463142"/>
            <a:ext cx="642900" cy="9108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Shape 306"/>
          <p:cNvSpPr/>
          <p:nvPr/>
        </p:nvSpPr>
        <p:spPr>
          <a:xfrm>
            <a:off x="785813" y="2973651"/>
            <a:ext cx="4000500" cy="3009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Shape 307"/>
          <p:cNvSpPr txBox="1"/>
          <p:nvPr/>
        </p:nvSpPr>
        <p:spPr>
          <a:xfrm>
            <a:off x="313250" y="4725026"/>
            <a:ext cx="7787100" cy="377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0" u="none" strike="noStrike" cap="none">
                <a:solidFill>
                  <a:srgbClr val="0070C0"/>
                </a:solidFill>
                <a:latin typeface="Proxima Nova"/>
                <a:ea typeface="Proxima Nova"/>
                <a:cs typeface="Proxima Nova"/>
                <a:sym typeface="Proxima Nova"/>
              </a:rPr>
              <a:t>The default reference point for a square(rectangle, circle) is its center.</a:t>
            </a:r>
            <a:endParaRPr sz="1800">
              <a:solidFill>
                <a:srgbClr val="0070C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/>
        </p:nvSpPr>
        <p:spPr>
          <a:xfrm>
            <a:off x="468313" y="195263"/>
            <a:ext cx="8229600" cy="5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"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Additional Graphical Display (2/5)</a:t>
            </a:r>
            <a:endParaRPr sz="3000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314" name="Shape 314"/>
          <p:cNvSpPr txBox="1"/>
          <p:nvPr/>
        </p:nvSpPr>
        <p:spPr>
          <a:xfrm>
            <a:off x="457200" y="735546"/>
            <a:ext cx="82296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en">
                <a:solidFill>
                  <a:srgbClr val="000000"/>
                </a:solidFill>
              </a:rPr>
              <a:t>Operations on drawable objects (2)</a:t>
            </a:r>
            <a:endParaRPr>
              <a:solidFill>
                <a:srgbClr val="000000"/>
              </a:solidFill>
            </a:endParaRPr>
          </a:p>
          <a:p>
            <a:pPr marL="742950" lvl="1" indent="-260350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Char char="▪"/>
            </a:pPr>
            <a:r>
              <a:rPr lang="en">
                <a:solidFill>
                  <a:schemeClr val="accent3"/>
                </a:solidFill>
              </a:rPr>
              <a:t>Scaling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15" name="Shape 315"/>
          <p:cNvSpPr txBox="1"/>
          <p:nvPr/>
        </p:nvSpPr>
        <p:spPr>
          <a:xfrm>
            <a:off x="785813" y="1243031"/>
            <a:ext cx="4000500" cy="2562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cs1graphics import *</a:t>
            </a:r>
            <a:endParaRPr sz="9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width = 300</a:t>
            </a:r>
            <a:endParaRPr sz="9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height = 300</a:t>
            </a:r>
            <a:endParaRPr sz="9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paper = Canvas(width, height, 'white', 'Scaling  (1)')</a:t>
            </a:r>
            <a:endParaRPr sz="9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pentagon1 = Polygon(Point(width/2, height/4),   </a:t>
            </a:r>
            <a:endParaRPr sz="9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Point(width/4, height/2),  Point(width/2-40, </a:t>
            </a:r>
            <a:endParaRPr sz="9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height*3/4), Point(width/2+40, height*3/4), </a:t>
            </a:r>
            <a:endParaRPr sz="9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Point(width*3/4, height/2))</a:t>
            </a:r>
            <a:endParaRPr sz="9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pentagon1.</a:t>
            </a:r>
            <a:r>
              <a:rPr lang="en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adjustReference</a:t>
            </a: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(0, height/4)</a:t>
            </a:r>
            <a:endParaRPr sz="9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paper.add(pentagon1)</a:t>
            </a:r>
            <a:endParaRPr sz="9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pentagon2 = pentagon1.clone()</a:t>
            </a:r>
            <a:endParaRPr sz="9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pentagon2.scale(2)</a:t>
            </a:r>
            <a:endParaRPr sz="9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paper.add(pentagon2)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Shape 316"/>
          <p:cNvSpPr txBox="1"/>
          <p:nvPr/>
        </p:nvSpPr>
        <p:spPr>
          <a:xfrm>
            <a:off x="785813" y="3865717"/>
            <a:ext cx="4000500" cy="9003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pentagon1.adjustReference(width/4, 0)</a:t>
            </a:r>
            <a:endParaRPr sz="9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pentagon2 =  pentagon1.clone()</a:t>
            </a:r>
            <a:endParaRPr sz="9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pentagon2.scale(2)</a:t>
            </a:r>
            <a:endParaRPr sz="9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pentagon1.move(width/4, 0)</a:t>
            </a:r>
            <a:endParaRPr sz="9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pentagon2.move(width/4, 0)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Shape 317"/>
          <p:cNvSpPr/>
          <p:nvPr/>
        </p:nvSpPr>
        <p:spPr>
          <a:xfrm>
            <a:off x="4857750" y="3370678"/>
            <a:ext cx="642900" cy="9108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Shape 318"/>
          <p:cNvSpPr/>
          <p:nvPr/>
        </p:nvSpPr>
        <p:spPr>
          <a:xfrm>
            <a:off x="8072438" y="2450046"/>
            <a:ext cx="642900" cy="9108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Shape 3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76450" y="1059575"/>
            <a:ext cx="1951500" cy="175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Shape 3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76450" y="2868143"/>
            <a:ext cx="1951500" cy="175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Shape 321"/>
          <p:cNvSpPr/>
          <p:nvPr/>
        </p:nvSpPr>
        <p:spPr>
          <a:xfrm>
            <a:off x="785813" y="3274705"/>
            <a:ext cx="4000500" cy="2751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Shape 322"/>
          <p:cNvSpPr txBox="1"/>
          <p:nvPr/>
        </p:nvSpPr>
        <p:spPr>
          <a:xfrm>
            <a:off x="321825" y="4825149"/>
            <a:ext cx="8426700" cy="275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The default reference point for a polygon is initially aligned with the first point of the polygon.</a:t>
            </a:r>
            <a:endParaRPr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3" name="Shape 3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66426" y="1059575"/>
            <a:ext cx="1197600" cy="112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/>
        </p:nvSpPr>
        <p:spPr>
          <a:xfrm>
            <a:off x="1000125" y="4578311"/>
            <a:ext cx="857400" cy="16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Shape 330"/>
          <p:cNvSpPr txBox="1"/>
          <p:nvPr/>
        </p:nvSpPr>
        <p:spPr>
          <a:xfrm>
            <a:off x="785825" y="1342776"/>
            <a:ext cx="4000500" cy="3679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 = 0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while 0 &lt; sun.getRadius():    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if (i % 2) == 0 :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sunraySW.scale(1.1)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sunraySE.scale(1.1)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sunrayNE.scale(1.1)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sunrayNW.scale(1.1)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sun.scale(1.1)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else :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sunraySW.scale(0.9)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sunraySE.scale(0.9)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sunrayNE.scale(0.9)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sunrayNW.scale(0.9)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sun.scale(0.9)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sunraySW.rotate(30)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sunraySE.rotate(30)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sunrayNE.rotate(30)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sunrayNW.rotate(30)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i += 1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sleep(.05)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31" name="Shape 331"/>
          <p:cNvCxnSpPr>
            <a:stCxn id="329" idx="3"/>
          </p:cNvCxnSpPr>
          <p:nvPr/>
        </p:nvCxnSpPr>
        <p:spPr>
          <a:xfrm rot="10800000" flipH="1">
            <a:off x="1857525" y="4657511"/>
            <a:ext cx="714300" cy="1200"/>
          </a:xfrm>
          <a:prstGeom prst="straightConnector1">
            <a:avLst/>
          </a:prstGeom>
          <a:noFill/>
          <a:ln w="22225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32" name="Shape 332"/>
          <p:cNvSpPr txBox="1"/>
          <p:nvPr/>
        </p:nvSpPr>
        <p:spPr>
          <a:xfrm>
            <a:off x="468313" y="195263"/>
            <a:ext cx="8229600" cy="5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"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Additional Graphical Display (3/5)</a:t>
            </a:r>
            <a:endParaRPr sz="3000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333" name="Shape 333"/>
          <p:cNvSpPr txBox="1"/>
          <p:nvPr/>
        </p:nvSpPr>
        <p:spPr>
          <a:xfrm>
            <a:off x="457200" y="735546"/>
            <a:ext cx="81153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▪"/>
            </a:pPr>
            <a:r>
              <a:rPr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How to make rotating and shrinking sun?</a:t>
            </a:r>
            <a:endParaRPr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42950" lvl="1" indent="-260350" rtl="0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▪"/>
            </a:pPr>
            <a:r>
              <a:rPr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Rotating and Scaling</a:t>
            </a:r>
            <a:endParaRPr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34" name="Shape 3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32700" y="1734525"/>
            <a:ext cx="1842300" cy="120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Shape 3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47374" y="1734525"/>
            <a:ext cx="1840200" cy="120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Shape 3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35791" y="3164049"/>
            <a:ext cx="1842300" cy="120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Shape 3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947374" y="3164049"/>
            <a:ext cx="1840200" cy="12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Shape 338"/>
          <p:cNvSpPr txBox="1"/>
          <p:nvPr/>
        </p:nvSpPr>
        <p:spPr>
          <a:xfrm>
            <a:off x="2571750" y="4451470"/>
            <a:ext cx="3214800" cy="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from time import sleep</a:t>
            </a:r>
            <a:endParaRPr sz="1600"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/>
        </p:nvSpPr>
        <p:spPr>
          <a:xfrm>
            <a:off x="468313" y="195263"/>
            <a:ext cx="8229600" cy="5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"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Additional Graphical Display (4/5)</a:t>
            </a:r>
            <a:endParaRPr sz="3000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345" name="Shape 345"/>
          <p:cNvSpPr txBox="1"/>
          <p:nvPr/>
        </p:nvSpPr>
        <p:spPr>
          <a:xfrm>
            <a:off x="457200" y="735546"/>
            <a:ext cx="82296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▪"/>
            </a:pPr>
            <a:r>
              <a:rPr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Operations on drawable objects (3)</a:t>
            </a:r>
            <a:endParaRPr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42950" lvl="1" indent="-260350" rtl="0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▪"/>
            </a:pPr>
            <a:r>
              <a:rPr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Flipping</a:t>
            </a:r>
            <a:endParaRPr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6" name="Shape 346"/>
          <p:cNvSpPr txBox="1"/>
          <p:nvPr/>
        </p:nvSpPr>
        <p:spPr>
          <a:xfrm>
            <a:off x="785825" y="1353475"/>
            <a:ext cx="4000500" cy="2513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width = 300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height = 300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paper = Canvas(width, height, 'white', 'Flipping(1)')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flag1 = Polygon(Point(width/2, height*3/4), 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Point(width/2, height/4), Point(width/4, height/4), 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Point(width/4, height/4+20), Point(width/4+20, 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height/4+20), Point(width/4+20, height*3/4))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paper.add(flag1) 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flag2 = flag1.clone()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flag2.flip()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paper.add(flag2)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7" name="Shape 347"/>
          <p:cNvSpPr txBox="1"/>
          <p:nvPr/>
        </p:nvSpPr>
        <p:spPr>
          <a:xfrm>
            <a:off x="785813" y="3918869"/>
            <a:ext cx="4000500" cy="219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flag2.flip(30)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8" name="Shape 348"/>
          <p:cNvSpPr/>
          <p:nvPr/>
        </p:nvSpPr>
        <p:spPr>
          <a:xfrm>
            <a:off x="4857750" y="3385174"/>
            <a:ext cx="642900" cy="7530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Shape 349"/>
          <p:cNvSpPr/>
          <p:nvPr/>
        </p:nvSpPr>
        <p:spPr>
          <a:xfrm>
            <a:off x="8072438" y="2031690"/>
            <a:ext cx="642900" cy="9108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0" name="Shape 3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1800" y="924913"/>
            <a:ext cx="1555800" cy="145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Shape 3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01800" y="2599093"/>
            <a:ext cx="1555800" cy="145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Shape 35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55550" y="4246200"/>
            <a:ext cx="4894500" cy="8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/>
        </p:nvSpPr>
        <p:spPr>
          <a:xfrm>
            <a:off x="468313" y="195263"/>
            <a:ext cx="8229600" cy="5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"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Additional Graphical Display (5/5)</a:t>
            </a:r>
            <a:endParaRPr sz="3000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359" name="Shape 359"/>
          <p:cNvSpPr txBox="1"/>
          <p:nvPr/>
        </p:nvSpPr>
        <p:spPr>
          <a:xfrm>
            <a:off x="457200" y="735546"/>
            <a:ext cx="5186400" cy="7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111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Proxima Nova"/>
              <a:buChar char="▪"/>
            </a:pPr>
            <a:r>
              <a:rPr lang="en" sz="15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How to avoid finding the exact geometry of each ray?</a:t>
            </a:r>
            <a:endParaRPr sz="15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42950" lvl="1" indent="-266700" rtl="0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Proxima Nova"/>
              <a:buChar char="▪"/>
            </a:pPr>
            <a:r>
              <a:rPr lang="en" sz="15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Cloning and Flipping</a:t>
            </a:r>
            <a:endParaRPr sz="15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0" name="Shape 360"/>
          <p:cNvSpPr txBox="1"/>
          <p:nvPr/>
        </p:nvSpPr>
        <p:spPr>
          <a:xfrm>
            <a:off x="785825" y="1713050"/>
            <a:ext cx="4000500" cy="2893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sunraySW = Path(Point(225, 75), Point(210, 90))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sunraySW.setBorderColor('yellow')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sunraySW.setBorderWidth(6)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paper.add(sunraySW)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# Add the sunraySE by using Cloning and Flipping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sunRefPt = sun.getReferencePoint()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sunraySWRefPt = sunraySW.getReferencePoint()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diffX = sunRefPt.getX() - sunraySWRefPt.getX()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diffY = sunRefPt.getY() - sunraySWRefPt.getY()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sunraySW.adjustReference(diffX, diffY)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sunraySE = sunraySW.clone()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sunraySE.flip()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paper.add(sunraySE)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61" name="Shape 3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18536" y="735550"/>
            <a:ext cx="2177100" cy="144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Shape 362"/>
          <p:cNvSpPr txBox="1"/>
          <p:nvPr/>
        </p:nvSpPr>
        <p:spPr>
          <a:xfrm>
            <a:off x="4857750" y="3452549"/>
            <a:ext cx="4214700" cy="1601400"/>
          </a:xfrm>
          <a:prstGeom prst="rect">
            <a:avLst/>
          </a:prstGeom>
          <a:solidFill>
            <a:srgbClr val="008DF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Let’s finish the rest of two !!!</a:t>
            </a:r>
            <a:endParaRPr sz="2000"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(sunrayNE and sunrayNW)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C000"/>
                </a:solidFill>
                <a:latin typeface="Proxima Nova"/>
                <a:ea typeface="Proxima Nova"/>
                <a:cs typeface="Proxima Nova"/>
                <a:sym typeface="Proxima Nova"/>
              </a:rPr>
              <a:t>(Hint1) Clone the sunraySE rather than sunraySW</a:t>
            </a:r>
            <a:endParaRPr sz="1400" b="1">
              <a:solidFill>
                <a:srgbClr val="FFC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C000"/>
                </a:solidFill>
                <a:latin typeface="Proxima Nova"/>
                <a:ea typeface="Proxima Nova"/>
                <a:cs typeface="Proxima Nova"/>
                <a:sym typeface="Proxima Nova"/>
              </a:rPr>
              <a:t>(Hint2) Use flip function with degree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C000"/>
                </a:solidFill>
                <a:latin typeface="Proxima Nova"/>
                <a:ea typeface="Proxima Nova"/>
                <a:cs typeface="Proxima Nova"/>
                <a:sym typeface="Proxima Nova"/>
              </a:rPr>
              <a:t>(e.g.) flip(90)</a:t>
            </a:r>
            <a:endParaRPr sz="1400" b="1">
              <a:solidFill>
                <a:srgbClr val="FFC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3" name="Shape 363"/>
          <p:cNvSpPr/>
          <p:nvPr/>
        </p:nvSpPr>
        <p:spPr>
          <a:xfrm>
            <a:off x="7358063" y="909377"/>
            <a:ext cx="1000200" cy="214500"/>
          </a:xfrm>
          <a:prstGeom prst="rect">
            <a:avLst/>
          </a:prstGeom>
          <a:solidFill>
            <a:srgbClr val="FF0000">
              <a:alpha val="54900"/>
            </a:srgbClr>
          </a:solidFill>
          <a:ln w="25400" cap="flat" cmpd="sng">
            <a:solidFill>
              <a:srgbClr val="88A3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4" name="Shape 364"/>
          <p:cNvCxnSpPr>
            <a:stCxn id="363" idx="3"/>
          </p:cNvCxnSpPr>
          <p:nvPr/>
        </p:nvCxnSpPr>
        <p:spPr>
          <a:xfrm>
            <a:off x="8358263" y="1016627"/>
            <a:ext cx="500100" cy="535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65" name="Shape 365"/>
          <p:cNvSpPr txBox="1"/>
          <p:nvPr/>
        </p:nvSpPr>
        <p:spPr>
          <a:xfrm>
            <a:off x="8358200" y="1552332"/>
            <a:ext cx="1000200" cy="7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These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two</a:t>
            </a:r>
            <a:endParaRPr sz="16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66" name="Shape 3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43550" y="2229779"/>
            <a:ext cx="1632000" cy="108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7" name="Shape 367"/>
          <p:cNvCxnSpPr/>
          <p:nvPr/>
        </p:nvCxnSpPr>
        <p:spPr>
          <a:xfrm rot="10800000" flipH="1">
            <a:off x="6552499" y="2587021"/>
            <a:ext cx="123300" cy="10710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68" name="Shape 36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65926" y="2229779"/>
            <a:ext cx="1632000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/>
        </p:nvSpPr>
        <p:spPr>
          <a:xfrm>
            <a:off x="468313" y="195263"/>
            <a:ext cx="8229600" cy="5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" sz="32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Pair Programming</a:t>
            </a:r>
            <a:endParaRPr sz="3200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77" name="Shape 77"/>
          <p:cNvSpPr txBox="1"/>
          <p:nvPr/>
        </p:nvSpPr>
        <p:spPr>
          <a:xfrm>
            <a:off x="457200" y="951310"/>
            <a:ext cx="8229600" cy="39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39725" marR="0" lvl="0" indent="-339725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roxima Nova"/>
              <a:buChar char="▪"/>
            </a:pPr>
            <a:r>
              <a:rPr lang="en" sz="2000"/>
              <a:t>Pair Programming is a software development technique in which two programmers work together at one work station</a:t>
            </a:r>
            <a:endParaRPr sz="2000"/>
          </a:p>
          <a:p>
            <a:pPr marL="339725" marR="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" sz="2000"/>
              <a:t>One types in code while the other reviews each line of code as it is typed in </a:t>
            </a:r>
            <a:endParaRPr sz="2000"/>
          </a:p>
          <a:p>
            <a:pPr marL="339725" marR="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" sz="2000"/>
              <a:t>Members</a:t>
            </a:r>
            <a:endParaRPr sz="2000"/>
          </a:p>
          <a:p>
            <a:pPr marL="746125" marR="0" lvl="1" indent="-3778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✓"/>
            </a:pPr>
            <a:r>
              <a:rPr lang="en" sz="2000"/>
              <a:t>The person typing the code is called the driver</a:t>
            </a:r>
            <a:endParaRPr sz="2000"/>
          </a:p>
          <a:p>
            <a:pPr marL="746125" marR="0" lvl="1" indent="-3778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✓"/>
            </a:pPr>
            <a:r>
              <a:rPr lang="en" sz="2000"/>
              <a:t>The person reviewing the code is called the navigator</a:t>
            </a:r>
            <a:endParaRPr sz="2000"/>
          </a:p>
          <a:p>
            <a:pPr marL="339725" marR="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" sz="2000"/>
              <a:t>Pair programming has as lot of benefits!</a:t>
            </a:r>
            <a:endParaRPr sz="2000"/>
          </a:p>
          <a:p>
            <a:pPr marL="746125" marR="0" lvl="1" indent="-3778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✓"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http://en.wikipedia.org/wiki/Pair_programming</a:t>
            </a:r>
            <a:endParaRPr sz="2000"/>
          </a:p>
          <a:p>
            <a:pPr marL="339725" marR="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" sz="2000"/>
              <a:t>In CS101, we do pair programming on 5, 6, 9 and 10 Lab week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 Programming</a:t>
            </a: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03900" cy="21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4A86E8"/>
                </a:solidFill>
              </a:rPr>
              <a:t>The two programmers should switch roles every 20 minutes in CS101 class</a:t>
            </a:r>
            <a:br>
              <a:rPr lang="en" b="1">
                <a:solidFill>
                  <a:srgbClr val="4A86E8"/>
                </a:solidFill>
              </a:rPr>
            </a:br>
            <a:endParaRPr b="1">
              <a:solidFill>
                <a:srgbClr val="4A86E8"/>
              </a:solidFill>
            </a:endParaRP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0073" y="1993398"/>
            <a:ext cx="3793925" cy="315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7638" y="3345175"/>
            <a:ext cx="2915987" cy="156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0130" y="296825"/>
            <a:ext cx="3859975" cy="13773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6449600" y="1674200"/>
            <a:ext cx="1220400" cy="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Navigator</a:t>
            </a:r>
            <a:endParaRPr/>
          </a:p>
        </p:txBody>
      </p:sp>
      <p:sp>
        <p:nvSpPr>
          <p:cNvPr id="88" name="Shape 88"/>
          <p:cNvSpPr txBox="1"/>
          <p:nvPr/>
        </p:nvSpPr>
        <p:spPr>
          <a:xfrm>
            <a:off x="4309125" y="4118275"/>
            <a:ext cx="1220400" cy="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 Programming Setup Steps (1)</a:t>
            </a: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07675"/>
            <a:ext cx="689075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 Programming Setup Steps (2)</a:t>
            </a:r>
            <a:endParaRPr/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88900"/>
            <a:ext cx="651516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 Programming Setup Steps (3)</a:t>
            </a:r>
            <a:endParaRPr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45225"/>
            <a:ext cx="652960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 Programming Setup Steps (4)</a:t>
            </a:r>
            <a:endParaRPr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125"/>
            <a:ext cx="6502108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1703</Words>
  <Application>Microsoft Office PowerPoint</Application>
  <PresentationFormat>화면 슬라이드 쇼(16:9)</PresentationFormat>
  <Paragraphs>375</Paragraphs>
  <Slides>38</Slides>
  <Notes>38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5" baseType="lpstr">
      <vt:lpstr>Proxima Nova</vt:lpstr>
      <vt:lpstr>Noto Sans Symbols</vt:lpstr>
      <vt:lpstr>Consolas</vt:lpstr>
      <vt:lpstr>Arial</vt:lpstr>
      <vt:lpstr>Alfa Slab One</vt:lpstr>
      <vt:lpstr>Times New Roman</vt:lpstr>
      <vt:lpstr>Gameday</vt:lpstr>
      <vt:lpstr>Welcome !</vt:lpstr>
      <vt:lpstr>Week 5</vt:lpstr>
      <vt:lpstr>Pair programming</vt:lpstr>
      <vt:lpstr>PowerPoint 프레젠테이션</vt:lpstr>
      <vt:lpstr>Pair Programming</vt:lpstr>
      <vt:lpstr>Pair Programming Setup Steps (1)</vt:lpstr>
      <vt:lpstr>Pair Programming Setup Steps (2)</vt:lpstr>
      <vt:lpstr>Pair Programming Setup Steps (3)</vt:lpstr>
      <vt:lpstr>Pair Programming Setup Steps (4)</vt:lpstr>
      <vt:lpstr>Pair Programming Setup Steps (5)</vt:lpstr>
      <vt:lpstr>Pair Programming Setup Steps (6)</vt:lpstr>
      <vt:lpstr>Pair Programming Setup Steps (7)</vt:lpstr>
      <vt:lpstr>Pair Programming Setup Steps (8)</vt:lpstr>
      <vt:lpstr>Pair Programming Setup Steps (9)</vt:lpstr>
      <vt:lpstr>Pair Programming Setup Steps (10)</vt:lpstr>
      <vt:lpstr>Pair Programming Setup Steps (11)</vt:lpstr>
      <vt:lpstr>Week 5 Today’s Tasks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Be Creative!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!</dc:title>
  <dc:creator>minho park</dc:creator>
  <cp:lastModifiedBy>minho park</cp:lastModifiedBy>
  <cp:revision>1</cp:revision>
  <dcterms:modified xsi:type="dcterms:W3CDTF">2018-02-22T05:22:05Z</dcterms:modified>
</cp:coreProperties>
</file>