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0000101010101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A7148-2943-4D42-BD22-60226B0DE98C}">
  <a:tblStyle styleId="{056A7148-2943-4D42-BD22-60226B0DE98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!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altLang="ko-KR" b="1" dirty="0"/>
              <a:t>2018 </a:t>
            </a:r>
            <a:r>
              <a:rPr lang="en" altLang="ko-KR" b="1" dirty="0" smtClean="0"/>
              <a:t>Spring </a:t>
            </a:r>
            <a:r>
              <a:rPr lang="en" b="1" dirty="0" smtClean="0"/>
              <a:t>CS101 </a:t>
            </a:r>
            <a:r>
              <a:rPr lang="en" b="1" dirty="0"/>
              <a:t>Introduction to Programming</a:t>
            </a:r>
            <a:endParaRPr b="1" dirty="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999323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The Flow of Memento Game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57200" y="964406"/>
            <a:ext cx="82296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2861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24 number pads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First, show all pictures for a while then flip them over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user have to input 2 card numbers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screen shows two pictures the user indicated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card numbers indicate the same picture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Show “Correct!” message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Add 2 numbers to correct number list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Show all the picture pairs which you have founded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not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Show “Wrong……” message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the screens before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286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game finishes when all pairs are founded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413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526" y="2984825"/>
            <a:ext cx="2403000" cy="19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6408166" y="1478955"/>
            <a:ext cx="2627700" cy="10803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[evaluate memento.py]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### Welcome to the Python Memento game!!! ###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1st try. You got 0 pairs.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 the first card number 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Three Lists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594225" y="3582574"/>
            <a:ext cx="3827400" cy="1581000"/>
          </a:xfrm>
          <a:prstGeom prst="roundRect">
            <a:avLst>
              <a:gd name="adj" fmla="val 16667"/>
            </a:avLst>
          </a:prstGeom>
          <a:solidFill>
            <a:srgbClr val="AAE2CA"/>
          </a:solidFill>
          <a:ln w="25400" cap="flat" cmpd="sng">
            <a:solidFill>
              <a:srgbClr val="7C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167275" y="3582575"/>
            <a:ext cx="180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num_pads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779975" y="1203726"/>
            <a:ext cx="3827400" cy="1691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995875" y="1263775"/>
            <a:ext cx="249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correct_list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68313" y="3668316"/>
            <a:ext cx="3827400" cy="1475100"/>
          </a:xfrm>
          <a:prstGeom prst="roundRect">
            <a:avLst>
              <a:gd name="adj" fmla="val 16667"/>
            </a:avLst>
          </a:prstGeom>
          <a:solidFill>
            <a:srgbClr val="AAE2CA"/>
          </a:solidFill>
          <a:ln w="25400" cap="flat" cmpd="sng">
            <a:solidFill>
              <a:srgbClr val="7C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476375" y="4374000"/>
            <a:ext cx="179400" cy="0"/>
          </a:xfrm>
          <a:prstGeom prst="straightConnector1">
            <a:avLst/>
          </a:prstGeom>
          <a:noFill/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Shape 138"/>
          <p:cNvCxnSpPr/>
          <p:nvPr/>
        </p:nvCxnSpPr>
        <p:spPr>
          <a:xfrm>
            <a:off x="2555875" y="4374000"/>
            <a:ext cx="179400" cy="0"/>
          </a:xfrm>
          <a:prstGeom prst="straightConnector1">
            <a:avLst/>
          </a:prstGeom>
          <a:noFill/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Shape 139"/>
          <p:cNvCxnSpPr/>
          <p:nvPr/>
        </p:nvCxnSpPr>
        <p:spPr>
          <a:xfrm>
            <a:off x="3636000" y="4374000"/>
            <a:ext cx="179400" cy="0"/>
          </a:xfrm>
          <a:prstGeom prst="straightConnector1">
            <a:avLst/>
          </a:prstGeom>
          <a:noFill/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Shape 140"/>
          <p:cNvSpPr txBox="1"/>
          <p:nvPr/>
        </p:nvSpPr>
        <p:spPr>
          <a:xfrm>
            <a:off x="3802063" y="4180285"/>
            <a:ext cx="45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6000" y="4839891"/>
            <a:ext cx="900000" cy="27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76000" y="4867275"/>
            <a:ext cx="1080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Dohoo.jpg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56000" y="4839891"/>
            <a:ext cx="900000" cy="27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562725" y="4867275"/>
            <a:ext cx="11733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Jinyeong.jpg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736000" y="4839891"/>
            <a:ext cx="900000" cy="27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2736000" y="4867275"/>
            <a:ext cx="1080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Minsuk.jpg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5895975" y="2144316"/>
            <a:ext cx="179400" cy="1200"/>
          </a:xfrm>
          <a:prstGeom prst="straightConnector1">
            <a:avLst/>
          </a:prstGeom>
          <a:noFill/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Shape 148"/>
          <p:cNvSpPr/>
          <p:nvPr/>
        </p:nvSpPr>
        <p:spPr>
          <a:xfrm>
            <a:off x="4995863" y="1693069"/>
            <a:ext cx="863700" cy="878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6977063" y="2144316"/>
            <a:ext cx="179400" cy="1200"/>
          </a:xfrm>
          <a:prstGeom prst="straightConnector1">
            <a:avLst/>
          </a:prstGeom>
          <a:noFill/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Shape 150"/>
          <p:cNvSpPr/>
          <p:nvPr/>
        </p:nvSpPr>
        <p:spPr>
          <a:xfrm>
            <a:off x="6075363" y="1693069"/>
            <a:ext cx="863700" cy="878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3183" t="4622" r="49999" b="72782"/>
          <a:stretch/>
        </p:blipFill>
        <p:spPr>
          <a:xfrm>
            <a:off x="4779963" y="3958900"/>
            <a:ext cx="3106800" cy="10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-133325" y="3279350"/>
            <a:ext cx="9432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3" name="Shape 153"/>
          <p:cNvSpPr/>
          <p:nvPr/>
        </p:nvSpPr>
        <p:spPr>
          <a:xfrm>
            <a:off x="7161213" y="1693069"/>
            <a:ext cx="863700" cy="878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650" y="893925"/>
            <a:ext cx="2841600" cy="22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6000" y="39150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6000" y="391500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6000" y="3915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8375" y="3259736"/>
            <a:ext cx="3336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Two lists for visualization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968175" y="834650"/>
            <a:ext cx="47304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list for managing corrected numbers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3-1 | Implementation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57200" y="951310"/>
            <a:ext cx="82281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is_valid</a:t>
            </a:r>
            <a:r>
              <a:rPr lang="en" sz="1400" i="0" u="none" strike="noStrike" cap="none">
                <a:solidFill>
                  <a:srgbClr val="000000"/>
                </a:solidFill>
              </a:rPr>
              <a:t>(num1, num2)</a:t>
            </a:r>
            <a:endParaRPr sz="1400"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Check if the two numbers</a:t>
            </a:r>
            <a:endParaRPr i="0" u="none" strike="noStrike" cap="none">
              <a:solidFill>
                <a:srgbClr val="000000"/>
              </a:solidFill>
            </a:endParaRPr>
          </a:p>
          <a:p>
            <a:pPr marL="1143000" marR="0" lvl="2" indent="-2159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exist in the current correct list</a:t>
            </a:r>
            <a:endParaRPr/>
          </a:p>
          <a:p>
            <a:pPr marL="1143000" marR="0" lvl="2" indent="-2159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are same number</a:t>
            </a:r>
            <a:endParaRPr/>
          </a:p>
          <a:p>
            <a:pPr marL="1143000" marR="0" lvl="2" indent="-2159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are valid numbers in the given range.</a:t>
            </a:r>
            <a:endParaRPr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Return Boolean value according to the result</a:t>
            </a:r>
            <a:endParaRPr i="0" u="none" strike="noStrike" cap="none">
              <a:solidFill>
                <a:srgbClr val="000000"/>
              </a:solidFill>
            </a:endParaRPr>
          </a:p>
          <a:p>
            <a:pPr marL="342900" marR="0" lvl="0" indent="-3048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lang="en" sz="1400" b="1" i="0" u="none" strike="noStrike" cap="none">
                <a:solidFill>
                  <a:srgbClr val="000000"/>
                </a:solidFill>
              </a:rPr>
              <a:t>check</a:t>
            </a:r>
            <a:r>
              <a:rPr lang="en" sz="1400" i="0" u="none" strike="noStrike" cap="none">
                <a:solidFill>
                  <a:srgbClr val="000000"/>
                </a:solidFill>
              </a:rPr>
              <a:t>(num1, num2)</a:t>
            </a:r>
            <a:endParaRPr sz="1400"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At first, visualize the screen including the two cards </a:t>
            </a:r>
            <a:br>
              <a:rPr lang="en" i="0" u="none" strike="noStrike" cap="none">
                <a:solidFill>
                  <a:srgbClr val="000000"/>
                </a:solidFill>
              </a:rPr>
            </a:br>
            <a:r>
              <a:rPr lang="en" i="0" u="none" strike="noStrike" cap="none">
                <a:solidFill>
                  <a:srgbClr val="000000"/>
                </a:solidFill>
              </a:rPr>
              <a:t>(num1</a:t>
            </a:r>
            <a:r>
              <a:rPr lang="en" i="0" u="none" strike="noStrike" cap="none" baseline="30000">
                <a:solidFill>
                  <a:srgbClr val="000000"/>
                </a:solidFill>
              </a:rPr>
              <a:t>th</a:t>
            </a:r>
            <a:r>
              <a:rPr lang="en" i="0" u="none" strike="noStrike" cap="none">
                <a:solidFill>
                  <a:srgbClr val="000000"/>
                </a:solidFill>
              </a:rPr>
              <a:t> card and num2</a:t>
            </a:r>
            <a:r>
              <a:rPr lang="en" i="0" u="none" strike="noStrike" cap="none" baseline="30000">
                <a:solidFill>
                  <a:srgbClr val="000000"/>
                </a:solidFill>
              </a:rPr>
              <a:t>th</a:t>
            </a:r>
            <a:r>
              <a:rPr lang="en" i="0" u="none" strike="noStrike" cap="none">
                <a:solidFill>
                  <a:srgbClr val="000000"/>
                </a:solidFill>
              </a:rPr>
              <a:t> card)</a:t>
            </a:r>
            <a:endParaRPr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If two pictures of the two cards are same, </a:t>
            </a:r>
            <a:br>
              <a:rPr lang="en" i="0" u="none" strike="noStrike" cap="none">
                <a:solidFill>
                  <a:srgbClr val="000000"/>
                </a:solidFill>
              </a:rPr>
            </a:br>
            <a:r>
              <a:rPr lang="en" i="0" u="none" strike="noStrike" cap="none">
                <a:solidFill>
                  <a:srgbClr val="000000"/>
                </a:solidFill>
              </a:rPr>
              <a:t>put the two numbers into the correct list</a:t>
            </a:r>
            <a:endParaRPr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If not, re-visualize the original screen</a:t>
            </a:r>
            <a:endParaRPr/>
          </a:p>
          <a:p>
            <a:pPr marL="742950" marR="0" lvl="1" indent="-2603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▪"/>
            </a:pPr>
            <a:r>
              <a:rPr lang="en" i="0" u="none" strike="noStrike" cap="none">
                <a:solidFill>
                  <a:srgbClr val="000000"/>
                </a:solidFill>
              </a:rPr>
              <a:t>Return Boolean value according to the result</a:t>
            </a:r>
            <a:endParaRPr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3-2 | Implementation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457200" y="951310"/>
            <a:ext cx="82281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i="0" u="none" strike="noStrike" cap="none">
                <a:solidFill>
                  <a:srgbClr val="000000"/>
                </a:solidFill>
              </a:rPr>
              <a:t>Shuffle the “cards” list</a:t>
            </a:r>
            <a:endParaRPr i="0" u="none" strike="noStrike" cap="none">
              <a:solidFill>
                <a:srgbClr val="000000"/>
              </a:solidFill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</a:rPr>
              <a:t>Using “random” module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342900" marR="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i="0" u="none" strike="noStrike" cap="none">
                <a:solidFill>
                  <a:srgbClr val="000000"/>
                </a:solidFill>
              </a:rPr>
              <a:t>Modify the condition for visualization in </a:t>
            </a:r>
            <a:r>
              <a:rPr lang="en" i="1" u="none" strike="noStrike" cap="none">
                <a:solidFill>
                  <a:srgbClr val="000000"/>
                </a:solidFill>
              </a:rPr>
              <a:t>print cards</a:t>
            </a:r>
            <a:r>
              <a:rPr lang="en" i="0" u="none" strike="noStrike" cap="none">
                <a:solidFill>
                  <a:srgbClr val="000000"/>
                </a:solidFill>
              </a:rPr>
              <a:t>()</a:t>
            </a:r>
            <a:endParaRPr i="0" u="none" strike="noStrike" cap="none">
              <a:solidFill>
                <a:srgbClr val="000000"/>
              </a:solidFill>
            </a:endParaRPr>
          </a:p>
          <a:p>
            <a:pPr marL="342900" marR="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i="0" u="none" strike="noStrike" cap="none">
                <a:solidFill>
                  <a:srgbClr val="000000"/>
                </a:solidFill>
              </a:rPr>
              <a:t>Modify the condition of main while-loop</a:t>
            </a:r>
            <a:endParaRPr i="0" u="none" strike="noStrike" cap="none">
              <a:solidFill>
                <a:srgbClr val="000000"/>
              </a:solidFill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</a:rPr>
              <a:t>Your program should be terminated if you find all pairs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342900" marR="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i="0" u="none" strike="noStrike" cap="none">
                <a:solidFill>
                  <a:srgbClr val="000000"/>
                </a:solidFill>
              </a:rPr>
              <a:t>Print the number of tries using the ordinal number</a:t>
            </a:r>
            <a:endParaRPr/>
          </a:p>
          <a:p>
            <a:pPr marL="342900" marR="0" lvl="0" indent="-330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i="0" u="none" strike="noStrike" cap="none">
                <a:solidFill>
                  <a:srgbClr val="000000"/>
                </a:solidFill>
              </a:rPr>
              <a:t>Update the number of trials</a:t>
            </a:r>
            <a:endParaRPr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511390" y="3733241"/>
            <a:ext cx="6119700" cy="13299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[evaluate memento.py]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### Welcome to the Python Memento game!!! ###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1st try. You got 0 pairs.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2nd try. You got 0 pairs.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3rd try. You got 0 pairs.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Rock and Roll</a:t>
            </a:r>
            <a:endParaRPr sz="8300"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br>
              <a:rPr lang="en"/>
            </a:br>
            <a:r>
              <a:rPr lang="en"/>
              <a:t>(Lists, Strings, and Tuples)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br>
              <a:rPr lang="en"/>
            </a:br>
            <a:r>
              <a:rPr lang="en"/>
              <a:t>Today’s Tasks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57200" y="951271"/>
            <a:ext cx="8229600" cy="4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Tasks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Fibonacci number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Drawing integers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Memento game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Tip: How to get the information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Fibonacci Number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57200" y="964406"/>
            <a:ext cx="82296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your information, refer this definition of Fibonacci number</a:t>
            </a: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http://en.wikipedia.org/wiki/Fibonacci_number</a:t>
            </a: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413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Using while-loop, you should fill a list with these Fibonacci numbers which are less than 1000</a:t>
            </a: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Printed result of the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2143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413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recommend you to start with two initial values, 0 and 1.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341312" marR="0" lvl="0" indent="-34131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4" name="Shape 84"/>
          <p:cNvGraphicFramePr/>
          <p:nvPr/>
        </p:nvGraphicFramePr>
        <p:xfrm>
          <a:off x="958925" y="2926748"/>
          <a:ext cx="6697650" cy="708680"/>
        </p:xfrm>
        <a:graphic>
          <a:graphicData uri="http://schemas.openxmlformats.org/drawingml/2006/table">
            <a:tbl>
              <a:tblPr firstRow="1" bandRow="1">
                <a:noFill/>
                <a:tableStyleId>{056A7148-2943-4D42-BD22-60226B0DE98C}</a:tableStyleId>
              </a:tblPr>
              <a:tblGrid>
                <a:gridCol w="66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&gt;&gt;&gt; [evaluate fibonacci.py]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[0, 1, 1, 2, 3, 5, 8, 13, 21, 34, 55, 89, 144, 233, 377, 610, 987]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&gt;&gt;&gt;</a:t>
                      </a:r>
                      <a:endParaRPr sz="1400" b="1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Drawing Integers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57200" y="964406"/>
            <a:ext cx="82296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drawing_integers</a:t>
            </a: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(lb, ub, trials)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Goal: Make a list of random integers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marR="0" lvl="2" indent="-215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Range of the integers: lb &lt;= the integers &lt;= ub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143000" marR="0" lvl="2" indent="-215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Length of the integers: trials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Return: an integers list.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2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Ex) [1, 4, 3, 5, 2]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Hint: Use randint function in the random module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44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sz="1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average_integers</a:t>
            </a: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(num_list)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Goal: Compute the average of the integer sequence in the list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Parameter: a list which is returned from drawing_integers</a:t>
            </a:r>
            <a:endParaRPr sz="1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730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Return: average value of the list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Drawing Integers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57200" y="964406"/>
            <a:ext cx="82296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AutoNum type="arabicPeriod" startAt="3"/>
            </a:pPr>
            <a:r>
              <a:rPr lang="en" sz="20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count_integers</a:t>
            </a: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(num_list)</a:t>
            </a: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Goal: Count the frequency of the integers in the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Parameter: a list which is returned from drawing_integers</a:t>
            </a:r>
            <a:endParaRPr sz="20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marR="0" lvl="1" indent="-28575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Return: A list of tuples that are the integer and its frequency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2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Ex) [(1, 2), (2, 3), (3, 0), (4, 2)] for [4,1,2,2,4,2,1]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Drawing Integers - Example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550934" y="3295774"/>
          <a:ext cx="7273650" cy="1562120"/>
        </p:xfrm>
        <a:graphic>
          <a:graphicData uri="http://schemas.openxmlformats.org/drawingml/2006/table">
            <a:tbl>
              <a:tblPr firstRow="1" bandRow="1">
                <a:noFill/>
                <a:tableStyleId>{056A7148-2943-4D42-BD22-60226B0DE98C}</a:tableStyleId>
              </a:tblPr>
              <a:tblGrid>
                <a:gridCol w="727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[6, 1, 6, 4, 5, 1, 4, 1, 1, 5, 3, 2, 3, 4, 5, 5, 5, 6, 6, 1]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3.7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[(1, 5), (2, 1), (3, 2), (4, 3), (5, 5), (6, 4)]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[11, 11, 11, 8, 10, 9, 6, 5, 5, 10, 12, 6, 9, 9, 11]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8.86666666667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[(5, 2), (6, 2), (7, 0), (8, 1), (9, 3), (10, 2), (11, 4), (12, 1)]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550934" y="1060008"/>
          <a:ext cx="7254625" cy="1988840"/>
        </p:xfrm>
        <a:graphic>
          <a:graphicData uri="http://schemas.openxmlformats.org/drawingml/2006/table">
            <a:tbl>
              <a:tblPr firstRow="1" bandRow="1">
                <a:noFill/>
                <a:tableStyleId>{056A7148-2943-4D42-BD22-60226B0DE98C}</a:tableStyleId>
              </a:tblPr>
              <a:tblGrid>
                <a:gridCol w="72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list1 = drawing_integers(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1, 6, 20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(list1)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(average_integers(list1))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(count_integers(list1))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list2 = drawing_integers(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5, 12, 15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(list2)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(average_integers(list2))</a:t>
                      </a:r>
                      <a:b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(count_integers(list2))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7974925" y="1611125"/>
            <a:ext cx="7230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Code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974925" y="3637350"/>
            <a:ext cx="8373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Result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Memento Game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57200" y="951310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Today we’ll implement a Memory test game, “Memento”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839" t="7810" r="1494" b="3126"/>
          <a:stretch/>
        </p:blipFill>
        <p:spPr>
          <a:xfrm>
            <a:off x="406650" y="1437625"/>
            <a:ext cx="8352900" cy="35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화면 슬라이드 쇼(16:9)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Proxima Nova</vt:lpstr>
      <vt:lpstr>Noto Sans Symbols</vt:lpstr>
      <vt:lpstr>Consolas</vt:lpstr>
      <vt:lpstr>Arial</vt:lpstr>
      <vt:lpstr>Alfa Slab One</vt:lpstr>
      <vt:lpstr>Times New Roman</vt:lpstr>
      <vt:lpstr>Gameday</vt:lpstr>
      <vt:lpstr>Welcome !</vt:lpstr>
      <vt:lpstr>Week 6</vt:lpstr>
      <vt:lpstr>Week 6 Today’s Tasks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Rock and Roll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</dc:title>
  <dc:creator>minho park</dc:creator>
  <cp:lastModifiedBy>minho park</cp:lastModifiedBy>
  <cp:revision>1</cp:revision>
  <dcterms:modified xsi:type="dcterms:W3CDTF">2018-02-22T05:27:32Z</dcterms:modified>
</cp:coreProperties>
</file>