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Ubuntu Mono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Mono-italic.fntdata"/><Relationship Id="rId11" Type="http://schemas.openxmlformats.org/officeDocument/2006/relationships/slide" Target="slides/slide7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6.xml"/><Relationship Id="rId21" Type="http://schemas.openxmlformats.org/officeDocument/2006/relationships/font" Target="fonts/Ubuntu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19" Type="http://schemas.openxmlformats.org/officeDocument/2006/relationships/font" Target="fonts/UbuntuMono-bold.fntdata"/><Relationship Id="rId6" Type="http://schemas.openxmlformats.org/officeDocument/2006/relationships/slide" Target="slides/slide2.xml"/><Relationship Id="rId18" Type="http://schemas.openxmlformats.org/officeDocument/2006/relationships/font" Target="fonts/Ubuntu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User-Defined Objects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(Simple Blackjack Game)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Tasks for Today!</a:t>
            </a:r>
            <a:endParaRPr sz="28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457200" y="951271"/>
            <a:ext cx="82296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Memento2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1625" lvl="0" marL="339725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Rewrite Memento (lab 6, remember?) using </a:t>
            </a:r>
            <a:r>
              <a:rPr b="1" i="1" lang="en" sz="1800" u="sng">
                <a:latin typeface="Proxima Nova"/>
                <a:ea typeface="Proxima Nova"/>
                <a:cs typeface="Proxima Nova"/>
                <a:sym typeface="Proxima Nova"/>
              </a:rPr>
              <a:t>user-defined object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73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Simple Blackjack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1625" lvl="0" marL="339725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Refer to lecture #9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1625" lvl="0" marL="339725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Rules of Black jack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2575" lvl="1" marL="739775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Winner can be either a player or a dealer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2575" lvl="1" marL="739775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Any of them will lose the game with score higher than 21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2575" lvl="1" marL="739775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Any of them will win the game with higher score than the other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2575" lvl="1" marL="739775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player gets as many cards as he/she wants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2575" lvl="1" marL="739775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dealer gets more cards until the sum of its cards is less than 17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1 | Memento2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457200" y="951275"/>
            <a:ext cx="8229600" cy="3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Rewrite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Memento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using </a:t>
            </a:r>
            <a:r>
              <a:rPr b="1" i="1" lang="en" sz="1800" u="sng">
                <a:latin typeface="Proxima Nova"/>
                <a:ea typeface="Proxima Nova"/>
                <a:cs typeface="Proxima Nova"/>
                <a:sym typeface="Proxima Nova"/>
              </a:rPr>
              <a:t>user-defined objects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9725" lvl="0" marL="33972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Tasks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Copy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Memento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’s code that you wrote few weeks ago.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Define a </a:t>
            </a:r>
            <a:r>
              <a:rPr b="1" lang="en" sz="1800">
                <a:highlight>
                  <a:srgbClr val="D9D9D9"/>
                </a:highlight>
                <a:latin typeface="Proxima Nova"/>
                <a:ea typeface="Proxima Nova"/>
                <a:cs typeface="Proxima Nova"/>
                <a:sym typeface="Proxima Nova"/>
              </a:rPr>
              <a:t> Card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class.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Convert all elements in </a:t>
            </a:r>
            <a:r>
              <a:rPr b="1" lang="en" sz="1800">
                <a:highlight>
                  <a:srgbClr val="D9D9D9"/>
                </a:highlight>
                <a:latin typeface="Proxima Nova"/>
                <a:ea typeface="Proxima Nova"/>
                <a:cs typeface="Proxima Nova"/>
                <a:sym typeface="Proxima Nova"/>
              </a:rPr>
              <a:t> cards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list from tuple to </a:t>
            </a:r>
            <a:r>
              <a:rPr b="1" lang="en" sz="1800">
                <a:highlight>
                  <a:srgbClr val="D9D9D9"/>
                </a:highlight>
                <a:latin typeface="Proxima Nova"/>
                <a:ea typeface="Proxima Nova"/>
                <a:cs typeface="Proxima Nova"/>
                <a:sym typeface="Proxima Nova"/>
              </a:rPr>
              <a:t> Card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object. This will make </a:t>
            </a:r>
            <a:r>
              <a:rPr b="1" lang="en" sz="1800">
                <a:highlight>
                  <a:srgbClr val="D9D9D9"/>
                </a:highlight>
                <a:latin typeface="Proxima Nova"/>
                <a:ea typeface="Proxima Nova"/>
                <a:cs typeface="Proxima Nova"/>
                <a:sym typeface="Proxima Nova"/>
              </a:rPr>
              <a:t> cards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a list of </a:t>
            </a:r>
            <a:r>
              <a:rPr b="1" lang="en" sz="1800">
                <a:highlight>
                  <a:srgbClr val="D9D9D9"/>
                </a:highlight>
                <a:latin typeface="Proxima Nova"/>
                <a:ea typeface="Proxima Nova"/>
                <a:cs typeface="Proxima Nova"/>
                <a:sym typeface="Proxima Nova"/>
              </a:rPr>
              <a:t> Card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object.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Delete all use of </a:t>
            </a:r>
            <a:r>
              <a:rPr b="1" lang="en" sz="1800">
                <a:highlight>
                  <a:srgbClr val="D9D9D9"/>
                </a:highlight>
                <a:latin typeface="Proxima Nova"/>
                <a:ea typeface="Proxima Nova"/>
                <a:cs typeface="Proxima Nova"/>
                <a:sym typeface="Proxima Nova"/>
              </a:rPr>
              <a:t> correct_list </a:t>
            </a:r>
            <a:r>
              <a:rPr b="1"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Change the way of accessing an element of the </a:t>
            </a:r>
            <a:r>
              <a:rPr b="1" lang="en" sz="1800">
                <a:highlight>
                  <a:srgbClr val="D9D9D9"/>
                </a:highlight>
                <a:latin typeface="Proxima Nova"/>
                <a:ea typeface="Proxima Nova"/>
                <a:cs typeface="Proxima Nova"/>
                <a:sym typeface="Proxima Nova"/>
              </a:rPr>
              <a:t> cards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list.</a:t>
            </a:r>
            <a:b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1 | Memento2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Convert the code from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Tuple version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user-defined object version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3766100" y="1428900"/>
            <a:ext cx="777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Before</a:t>
            </a:r>
            <a:endParaRPr b="1"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(Lab7)</a:t>
            </a:r>
            <a:endParaRPr b="1" i="1"/>
          </a:p>
        </p:txBody>
      </p:sp>
      <p:sp>
        <p:nvSpPr>
          <p:cNvPr id="80" name="Shape 80"/>
          <p:cNvSpPr txBox="1"/>
          <p:nvPr/>
        </p:nvSpPr>
        <p:spPr>
          <a:xfrm>
            <a:off x="7787650" y="1392225"/>
            <a:ext cx="1168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After (Today)</a:t>
            </a:r>
            <a:endParaRPr b="1" i="1"/>
          </a:p>
        </p:txBody>
      </p:sp>
      <p:cxnSp>
        <p:nvCxnSpPr>
          <p:cNvPr id="81" name="Shape 81"/>
          <p:cNvCxnSpPr/>
          <p:nvPr/>
        </p:nvCxnSpPr>
        <p:spPr>
          <a:xfrm>
            <a:off x="4572000" y="1535900"/>
            <a:ext cx="0" cy="3535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Shape 82"/>
          <p:cNvSpPr/>
          <p:nvPr/>
        </p:nvSpPr>
        <p:spPr>
          <a:xfrm>
            <a:off x="861700" y="1526675"/>
            <a:ext cx="2875500" cy="16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861700" y="3285825"/>
            <a:ext cx="2875500" cy="12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861700" y="4652025"/>
            <a:ext cx="2875500" cy="36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-12" y="1535900"/>
            <a:ext cx="731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ards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-12" y="3297388"/>
            <a:ext cx="11160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num_pads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0" y="4552725"/>
            <a:ext cx="13791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correct_list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995425" y="1660625"/>
            <a:ext cx="777000" cy="137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2058050" y="1669475"/>
            <a:ext cx="777000" cy="137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Shape 90"/>
          <p:cNvCxnSpPr/>
          <p:nvPr/>
        </p:nvCxnSpPr>
        <p:spPr>
          <a:xfrm>
            <a:off x="3065013" y="2357075"/>
            <a:ext cx="558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200" y="1749300"/>
            <a:ext cx="683400" cy="83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1110925" y="2750050"/>
            <a:ext cx="614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225" y="1749299"/>
            <a:ext cx="683400" cy="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1057350" y="2660500"/>
            <a:ext cx="683400" cy="29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Minsuk.jpg</a:t>
            </a:r>
            <a:endParaRPr sz="700"/>
          </a:p>
        </p:txBody>
      </p:sp>
      <p:sp>
        <p:nvSpPr>
          <p:cNvPr id="95" name="Shape 95"/>
          <p:cNvSpPr txBox="1"/>
          <p:nvPr/>
        </p:nvSpPr>
        <p:spPr>
          <a:xfrm>
            <a:off x="2104850" y="2660500"/>
            <a:ext cx="683400" cy="29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Jinyeong.jpg</a:t>
            </a:r>
            <a:endParaRPr sz="700"/>
          </a:p>
        </p:txBody>
      </p:sp>
      <p:sp>
        <p:nvSpPr>
          <p:cNvPr id="96" name="Shape 96"/>
          <p:cNvSpPr/>
          <p:nvPr/>
        </p:nvSpPr>
        <p:spPr>
          <a:xfrm>
            <a:off x="995425" y="3383925"/>
            <a:ext cx="777000" cy="102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058050" y="3390518"/>
            <a:ext cx="777000" cy="102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Shape 98"/>
          <p:cNvCxnSpPr/>
          <p:nvPr/>
        </p:nvCxnSpPr>
        <p:spPr>
          <a:xfrm>
            <a:off x="3065013" y="3919725"/>
            <a:ext cx="558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9" name="Shape 99"/>
          <p:cNvSpPr/>
          <p:nvPr/>
        </p:nvSpPr>
        <p:spPr>
          <a:xfrm>
            <a:off x="995425" y="4734823"/>
            <a:ext cx="777000" cy="21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058056" y="4736235"/>
            <a:ext cx="777000" cy="21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01" name="Shape 101"/>
          <p:cNvCxnSpPr/>
          <p:nvPr/>
        </p:nvCxnSpPr>
        <p:spPr>
          <a:xfrm>
            <a:off x="3065024" y="4849560"/>
            <a:ext cx="558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2" name="Shape 102"/>
          <p:cNvSpPr/>
          <p:nvPr/>
        </p:nvSpPr>
        <p:spPr>
          <a:xfrm>
            <a:off x="1076575" y="3477850"/>
            <a:ext cx="614700" cy="83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139200" y="3477850"/>
            <a:ext cx="614700" cy="83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796200" y="3295050"/>
            <a:ext cx="4160400" cy="16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929925" y="3429000"/>
            <a:ext cx="1587600" cy="13752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8294913" y="4125450"/>
            <a:ext cx="558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000" y="3629788"/>
            <a:ext cx="683400" cy="8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725" y="3593874"/>
            <a:ext cx="683400" cy="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706225" y="3738425"/>
            <a:ext cx="683400" cy="29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Minsuk.jpg</a:t>
            </a:r>
            <a:endParaRPr sz="700"/>
          </a:p>
        </p:txBody>
      </p:sp>
      <p:sp>
        <p:nvSpPr>
          <p:cNvPr id="110" name="Shape 110"/>
          <p:cNvSpPr txBox="1"/>
          <p:nvPr/>
        </p:nvSpPr>
        <p:spPr>
          <a:xfrm>
            <a:off x="5706225" y="4326475"/>
            <a:ext cx="683400" cy="29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True</a:t>
            </a:r>
            <a:endParaRPr sz="700"/>
          </a:p>
        </p:txBody>
      </p:sp>
      <p:sp>
        <p:nvSpPr>
          <p:cNvPr id="111" name="Shape 111"/>
          <p:cNvSpPr txBox="1"/>
          <p:nvPr/>
        </p:nvSpPr>
        <p:spPr>
          <a:xfrm>
            <a:off x="5011075" y="4413475"/>
            <a:ext cx="6834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card.img</a:t>
            </a:r>
            <a:endParaRPr sz="800"/>
          </a:p>
        </p:txBody>
      </p:sp>
      <p:sp>
        <p:nvSpPr>
          <p:cNvPr id="112" name="Shape 112"/>
          <p:cNvSpPr txBox="1"/>
          <p:nvPr/>
        </p:nvSpPr>
        <p:spPr>
          <a:xfrm>
            <a:off x="5706225" y="3469350"/>
            <a:ext cx="6834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card.name</a:t>
            </a:r>
            <a:endParaRPr sz="800"/>
          </a:p>
        </p:txBody>
      </p:sp>
      <p:sp>
        <p:nvSpPr>
          <p:cNvPr id="113" name="Shape 113"/>
          <p:cNvSpPr txBox="1"/>
          <p:nvPr/>
        </p:nvSpPr>
        <p:spPr>
          <a:xfrm>
            <a:off x="5706225" y="4081350"/>
            <a:ext cx="6834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card.state</a:t>
            </a:r>
            <a:endParaRPr sz="800"/>
          </a:p>
        </p:txBody>
      </p:sp>
      <p:sp>
        <p:nvSpPr>
          <p:cNvPr id="114" name="Shape 114"/>
          <p:cNvSpPr/>
          <p:nvPr/>
        </p:nvSpPr>
        <p:spPr>
          <a:xfrm>
            <a:off x="6612425" y="3429000"/>
            <a:ext cx="1587600" cy="137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7388725" y="3738425"/>
            <a:ext cx="683400" cy="29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Jinyeong</a:t>
            </a:r>
            <a:r>
              <a:rPr lang="en" sz="700"/>
              <a:t>.jpg</a:t>
            </a:r>
            <a:endParaRPr sz="700"/>
          </a:p>
        </p:txBody>
      </p:sp>
      <p:sp>
        <p:nvSpPr>
          <p:cNvPr id="116" name="Shape 116"/>
          <p:cNvSpPr txBox="1"/>
          <p:nvPr/>
        </p:nvSpPr>
        <p:spPr>
          <a:xfrm>
            <a:off x="7388725" y="4326475"/>
            <a:ext cx="683400" cy="29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False</a:t>
            </a:r>
            <a:endParaRPr sz="700"/>
          </a:p>
        </p:txBody>
      </p:sp>
      <p:sp>
        <p:nvSpPr>
          <p:cNvPr id="117" name="Shape 117"/>
          <p:cNvSpPr txBox="1"/>
          <p:nvPr/>
        </p:nvSpPr>
        <p:spPr>
          <a:xfrm>
            <a:off x="6693575" y="4413475"/>
            <a:ext cx="6834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card.img</a:t>
            </a:r>
            <a:endParaRPr sz="800"/>
          </a:p>
        </p:txBody>
      </p:sp>
      <p:sp>
        <p:nvSpPr>
          <p:cNvPr id="118" name="Shape 118"/>
          <p:cNvSpPr txBox="1"/>
          <p:nvPr/>
        </p:nvSpPr>
        <p:spPr>
          <a:xfrm>
            <a:off x="7388725" y="3469350"/>
            <a:ext cx="6834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card.name</a:t>
            </a:r>
            <a:endParaRPr sz="800"/>
          </a:p>
        </p:txBody>
      </p:sp>
      <p:sp>
        <p:nvSpPr>
          <p:cNvPr id="119" name="Shape 119"/>
          <p:cNvSpPr txBox="1"/>
          <p:nvPr/>
        </p:nvSpPr>
        <p:spPr>
          <a:xfrm>
            <a:off x="7388725" y="4081350"/>
            <a:ext cx="6834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card.state</a:t>
            </a:r>
            <a:endParaRPr sz="800"/>
          </a:p>
        </p:txBody>
      </p:sp>
      <p:sp>
        <p:nvSpPr>
          <p:cNvPr id="120" name="Shape 120"/>
          <p:cNvSpPr txBox="1"/>
          <p:nvPr/>
        </p:nvSpPr>
        <p:spPr>
          <a:xfrm>
            <a:off x="5911450" y="2906200"/>
            <a:ext cx="3045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ards (list) of Card (</a:t>
            </a:r>
            <a:r>
              <a:rPr b="1" lang="en"/>
              <a:t>object</a:t>
            </a:r>
            <a:r>
              <a:rPr lang="en"/>
              <a:t>)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4796200" y="2198175"/>
            <a:ext cx="2536500" cy="70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 Card(object):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“””A Memento Card.”””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pass</a:t>
            </a:r>
            <a:endParaRPr sz="1200"/>
          </a:p>
        </p:txBody>
      </p:sp>
      <p:sp>
        <p:nvSpPr>
          <p:cNvPr id="122" name="Shape 122"/>
          <p:cNvSpPr txBox="1"/>
          <p:nvPr/>
        </p:nvSpPr>
        <p:spPr>
          <a:xfrm>
            <a:off x="4749525" y="1795200"/>
            <a:ext cx="2255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User-defined object</a:t>
            </a:r>
            <a:endParaRPr/>
          </a:p>
        </p:txBody>
      </p:sp>
      <p:cxnSp>
        <p:nvCxnSpPr>
          <p:cNvPr id="123" name="Shape 123"/>
          <p:cNvCxnSpPr>
            <a:stCxn id="120" idx="2"/>
          </p:cNvCxnSpPr>
          <p:nvPr/>
        </p:nvCxnSpPr>
        <p:spPr>
          <a:xfrm>
            <a:off x="7433950" y="3272500"/>
            <a:ext cx="95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Shape 124"/>
          <p:cNvCxnSpPr/>
          <p:nvPr/>
        </p:nvCxnSpPr>
        <p:spPr>
          <a:xfrm>
            <a:off x="7469600" y="3209275"/>
            <a:ext cx="9525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Shape 125"/>
          <p:cNvSpPr/>
          <p:nvPr/>
        </p:nvSpPr>
        <p:spPr>
          <a:xfrm>
            <a:off x="5997975" y="3217325"/>
            <a:ext cx="1666575" cy="205000"/>
          </a:xfrm>
          <a:custGeom>
            <a:pathLst>
              <a:path extrusionOk="0" h="8200" w="66663">
                <a:moveTo>
                  <a:pt x="0" y="8200"/>
                </a:moveTo>
                <a:cubicBezTo>
                  <a:pt x="3233" y="2811"/>
                  <a:pt x="11906" y="2860"/>
                  <a:pt x="18181" y="3209"/>
                </a:cubicBezTo>
                <a:cubicBezTo>
                  <a:pt x="32423" y="4001"/>
                  <a:pt x="47605" y="9289"/>
                  <a:pt x="60960" y="4278"/>
                </a:cubicBezTo>
                <a:cubicBezTo>
                  <a:pt x="63185" y="3443"/>
                  <a:pt x="66663" y="2376"/>
                  <a:pt x="66663" y="0"/>
                </a:cubicBez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26" name="Shape 126"/>
          <p:cNvSpPr txBox="1"/>
          <p:nvPr/>
        </p:nvSpPr>
        <p:spPr>
          <a:xfrm>
            <a:off x="3214113" y="2581125"/>
            <a:ext cx="1049100" cy="459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of </a:t>
            </a:r>
            <a:r>
              <a:rPr b="1" i="1" lang="en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tuple</a:t>
            </a:r>
            <a:endParaRPr b="1" i="1" sz="1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178988" y="4001775"/>
            <a:ext cx="1168800" cy="459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of </a:t>
            </a:r>
            <a:endParaRPr i="1" sz="1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layer object</a:t>
            </a:r>
            <a:endParaRPr b="1" i="1" sz="1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2 | Black Jack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57200" y="843558"/>
            <a:ext cx="82296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70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Understand the main() function</a:t>
            </a:r>
            <a:endParaRPr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70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Have to define Card class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2575" lvl="1" marL="73977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has 5 attributes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7025" lvl="0" marL="33972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Implement five functions. Refer to the requirements for each function definition below and complete the following functions that satisfy the requirements.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2575" lvl="1" marL="739775" marR="0" rtl="0" algn="l"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Ubuntu Mono"/>
              <a:buChar char="▪"/>
            </a:pPr>
            <a:r>
              <a:rPr b="1" lang="en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create_deck()</a:t>
            </a:r>
            <a:endParaRPr b="1" sz="18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282575" lvl="1" marL="739775" marR="0" rtl="0" algn="l"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Ubuntu Mono"/>
              <a:buChar char="▪"/>
            </a:pPr>
            <a:r>
              <a:rPr b="1" lang="en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hand_value(hand</a:t>
            </a:r>
            <a:r>
              <a:rPr b="1" lang="en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b="1" sz="18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282575" lvl="1" marL="739775" marR="0" rtl="0" algn="l"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Ubuntu Mono"/>
              <a:buChar char="▪"/>
            </a:pPr>
            <a:r>
              <a:rPr b="1" lang="en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card_string(card)</a:t>
            </a:r>
            <a:endParaRPr b="1" sz="18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282575" lvl="1" marL="739775" marR="0" rtl="0" algn="l"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Ubuntu Mono"/>
              <a:buChar char="▪"/>
            </a:pPr>
            <a:r>
              <a:rPr b="1" lang="en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ask_yesno(prompt)</a:t>
            </a:r>
            <a:endParaRPr b="1" sz="18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282575" lvl="1" marL="739775" marR="0" rtl="0" algn="l"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Ubuntu Mono"/>
              <a:buChar char="▪"/>
            </a:pPr>
            <a:r>
              <a:rPr b="1" lang="en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draw_card(dealer, player)</a:t>
            </a:r>
            <a:endParaRPr b="1" sz="18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168275" lvl="1" marL="73977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4366475" y="770475"/>
            <a:ext cx="46434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339725" rtl="0">
              <a:spcBef>
                <a:spcPts val="500"/>
              </a:spcBef>
              <a:spcAft>
                <a:spcPts val="0"/>
              </a:spcAft>
              <a:buSzPts val="1600"/>
              <a:buFont typeface="Proxima Nova"/>
              <a:buChar char="▪"/>
            </a:pPr>
            <a:r>
              <a:rPr b="1" lang="en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suit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(Clubs, Diamonds, Hearts or Spades)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4325" lvl="0" marL="339725" rtl="0">
              <a:spcBef>
                <a:spcPts val="500"/>
              </a:spcBef>
              <a:spcAft>
                <a:spcPts val="0"/>
              </a:spcAft>
              <a:buSzPts val="1600"/>
              <a:buFont typeface="Proxima Nova"/>
              <a:buChar char="▪"/>
            </a:pPr>
            <a:r>
              <a:rPr b="1" lang="en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face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(Ace, 2, …, Jack, Queen, or King)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4325" lvl="0" marL="339725" rtl="0">
              <a:spcBef>
                <a:spcPts val="500"/>
              </a:spcBef>
              <a:spcAft>
                <a:spcPts val="0"/>
              </a:spcAft>
              <a:buSzPts val="1600"/>
              <a:buFont typeface="Proxima Nova"/>
              <a:buChar char="▪"/>
            </a:pPr>
            <a:r>
              <a:rPr b="1" lang="en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value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value of the card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4325" lvl="0" marL="339725" rtl="0">
              <a:spcBef>
                <a:spcPts val="500"/>
              </a:spcBef>
              <a:spcAft>
                <a:spcPts val="0"/>
              </a:spcAft>
              <a:buSzPts val="1600"/>
              <a:buFont typeface="Proxima Nova"/>
              <a:buChar char="▪"/>
            </a:pPr>
            <a:r>
              <a:rPr b="1" lang="en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image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image object for the card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4325" lvl="0" marL="339725" rtl="0">
              <a:spcBef>
                <a:spcPts val="500"/>
              </a:spcBef>
              <a:spcAft>
                <a:spcPts val="0"/>
              </a:spcAft>
              <a:buSzPts val="1600"/>
              <a:buFont typeface="Proxima Nova"/>
              <a:buChar char="▪"/>
            </a:pPr>
            <a:r>
              <a:rPr b="1" lang="en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hidden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state of a card (hidden or not)</a:t>
            </a:r>
            <a:endParaRPr sz="1600"/>
          </a:p>
        </p:txBody>
      </p:sp>
      <p:sp>
        <p:nvSpPr>
          <p:cNvPr id="136" name="Shape 136"/>
          <p:cNvSpPr/>
          <p:nvPr/>
        </p:nvSpPr>
        <p:spPr>
          <a:xfrm>
            <a:off x="4001075" y="1105125"/>
            <a:ext cx="365400" cy="1221000"/>
          </a:xfrm>
          <a:prstGeom prst="leftBrace">
            <a:avLst>
              <a:gd fmla="val 8333" name="adj1"/>
              <a:gd fmla="val 80291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2 | Black Jack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875" y="1082976"/>
            <a:ext cx="5102426" cy="36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3161175" y="1866375"/>
            <a:ext cx="7947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Dealer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3161175" y="3740350"/>
            <a:ext cx="7947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Player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46" name="Shape 146"/>
          <p:cNvCxnSpPr/>
          <p:nvPr/>
        </p:nvCxnSpPr>
        <p:spPr>
          <a:xfrm flipH="1" rot="10800000">
            <a:off x="3734250" y="2513300"/>
            <a:ext cx="713100" cy="54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Shape 147"/>
          <p:cNvSpPr txBox="1"/>
          <p:nvPr/>
        </p:nvSpPr>
        <p:spPr>
          <a:xfrm>
            <a:off x="3130800" y="2968813"/>
            <a:ext cx="7947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Hidden Card</a:t>
            </a:r>
            <a:endParaRPr b="1" i="1"/>
          </a:p>
        </p:txBody>
      </p:sp>
      <p:sp>
        <p:nvSpPr>
          <p:cNvPr id="148" name="Shape 148"/>
          <p:cNvSpPr txBox="1"/>
          <p:nvPr/>
        </p:nvSpPr>
        <p:spPr>
          <a:xfrm>
            <a:off x="134025" y="1650700"/>
            <a:ext cx="2966400" cy="20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Welcome to Black Jack 101!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You are dealt </a:t>
            </a:r>
            <a:r>
              <a:rPr lang="en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a 9 of Hearts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Dealer is dealt a hidden card.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You are dealt </a:t>
            </a:r>
            <a:r>
              <a:rPr lang="en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a 2 of Spades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Dealer is dealt </a:t>
            </a:r>
            <a:r>
              <a:rPr lang="en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a King of Diamonds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Your total is 11.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022075" y="4290075"/>
            <a:ext cx="1933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two drawers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468325" y="1208500"/>
            <a:ext cx="20409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prompt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4465050" y="1684425"/>
            <a:ext cx="285300" cy="935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2 | Black Jack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875" y="1082976"/>
            <a:ext cx="5102425" cy="363136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34025" y="1650700"/>
            <a:ext cx="2966400" cy="230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Would you like another card? (y/n) </a:t>
            </a:r>
            <a:r>
              <a:rPr b="1" lang="en">
                <a:solidFill>
                  <a:srgbClr val="FF00FF"/>
                </a:solidFill>
                <a:latin typeface="Ubuntu Mono"/>
                <a:ea typeface="Ubuntu Mono"/>
                <a:cs typeface="Ubuntu Mono"/>
                <a:sym typeface="Ubuntu Mono"/>
              </a:rPr>
              <a:t>ne</a:t>
            </a:r>
            <a:endParaRPr b="1">
              <a:solidFill>
                <a:srgbClr val="FF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 beg your pardon!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Would you like another card? (y/n) </a:t>
            </a:r>
            <a:r>
              <a:rPr b="1" lang="en">
                <a:solidFill>
                  <a:srgbClr val="FF00FF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endParaRPr b="1">
              <a:solidFill>
                <a:srgbClr val="FF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You are dealt </a:t>
            </a:r>
            <a:r>
              <a:rPr lang="en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a 4 of Hearts.</a:t>
            </a:r>
            <a:endParaRPr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Your total is 15.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Would you like another card? (y/n) </a:t>
            </a:r>
            <a:r>
              <a:rPr b="1" lang="en">
                <a:solidFill>
                  <a:srgbClr val="FF00FF"/>
                </a:solidFill>
                <a:latin typeface="Ubuntu Mono"/>
                <a:ea typeface="Ubuntu Mono"/>
                <a:cs typeface="Ubuntu Mono"/>
                <a:sym typeface="Ubuntu Mono"/>
              </a:rPr>
              <a:t>n</a:t>
            </a:r>
            <a:endParaRPr b="1">
              <a:solidFill>
                <a:srgbClr val="FF00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468325" y="4045150"/>
            <a:ext cx="335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“y” if you want to get another card.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“n” otherwise.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468325" y="1204750"/>
            <a:ext cx="3353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an error if the input is invalid.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2 | Black Jack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875" y="1082980"/>
            <a:ext cx="5102425" cy="361535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151900" y="1891800"/>
            <a:ext cx="2966400" cy="18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The dealer’s hidden card was </a:t>
            </a:r>
            <a:r>
              <a:rPr lang="en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a Queen of Spades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Your total is 15.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The dealer’s total is 20.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You lost!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Play another round? (y/n) </a:t>
            </a:r>
            <a:r>
              <a:rPr b="1" lang="en">
                <a:solidFill>
                  <a:srgbClr val="FF00FF"/>
                </a:solidFill>
                <a:latin typeface="Ubuntu Mono"/>
                <a:ea typeface="Ubuntu Mono"/>
                <a:cs typeface="Ubuntu Mono"/>
                <a:sym typeface="Ubuntu Mono"/>
              </a:rPr>
              <a:t>n</a:t>
            </a:r>
            <a:endParaRPr b="1">
              <a:solidFill>
                <a:srgbClr val="FF00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468325" y="1204750"/>
            <a:ext cx="3353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your turn is finished, the dealer draws cards until the score reaches 17.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468325" y="3892750"/>
            <a:ext cx="335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your scores as well as dealer’s and decide who wins. The game should go on unless typed “n”.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4465050" y="1720075"/>
            <a:ext cx="285300" cy="9000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3130800" y="2968813"/>
            <a:ext cx="7947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open</a:t>
            </a:r>
            <a:endParaRPr b="1" i="1"/>
          </a:p>
        </p:txBody>
      </p:sp>
      <p:cxnSp>
        <p:nvCxnSpPr>
          <p:cNvPr id="174" name="Shape 174"/>
          <p:cNvCxnSpPr/>
          <p:nvPr/>
        </p:nvCxnSpPr>
        <p:spPr>
          <a:xfrm flipH="1" rot="10800000">
            <a:off x="3734250" y="2513300"/>
            <a:ext cx="713100" cy="54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