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Ubuntu Mono"/>
      <p:regular r:id="rId20"/>
      <p:bold r:id="rId21"/>
      <p:italic r:id="rId22"/>
      <p:boldItalic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Mono-regular.fntdata"/><Relationship Id="rId11" Type="http://schemas.openxmlformats.org/officeDocument/2006/relationships/slide" Target="slides/slide7.xml"/><Relationship Id="rId22" Type="http://schemas.openxmlformats.org/officeDocument/2006/relationships/font" Target="fonts/UbuntuMono-italic.fntdata"/><Relationship Id="rId10" Type="http://schemas.openxmlformats.org/officeDocument/2006/relationships/slide" Target="slides/slide6.xml"/><Relationship Id="rId21" Type="http://schemas.openxmlformats.org/officeDocument/2006/relationships/font" Target="fonts/UbuntuMono-bold.fntdata"/><Relationship Id="rId13" Type="http://schemas.openxmlformats.org/officeDocument/2006/relationships/slide" Target="slides/slide9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8.xml"/><Relationship Id="rId23" Type="http://schemas.openxmlformats.org/officeDocument/2006/relationships/font" Target="fonts/Ubuntu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phising</a:t>
            </a:r>
            <a:endParaRPr/>
          </a:p>
        </p:txBody>
      </p:sp>
      <p:sp>
        <p:nvSpPr>
          <p:cNvPr id="135" name="Shape 135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Shape 6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Shape 7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4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2" type="sldNum"/>
          </p:nvPr>
        </p:nvSpPr>
        <p:spPr>
          <a:xfrm>
            <a:off x="3884613" y="8685213"/>
            <a:ext cx="2968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phising</a:t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10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- Animation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457200" y="951275"/>
            <a:ext cx="8606400" cy="40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16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Using a template file in download board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Make your own animal (or anything) object which provides following method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Moving in the canvas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( like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mario.move(10, 20)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Moving the part of body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( like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mario.shoe_move()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Special function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( like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mario.supermario()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It should have </a:t>
            </a: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 for the constructor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and you must </a:t>
            </a: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not use the graphical objects outside the object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Make your own </a:t>
            </a: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background scene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(in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‘draw_scene’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method of </a:t>
            </a: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‘_World’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object)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Make animation </a:t>
            </a: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scenario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AutoNum type="arabicPeriod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Make </a:t>
            </a: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interactive program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9725" lvl="0" marL="33972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Shape 138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Summary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uestions?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Be creative! Have fun!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480550"/>
            <a:ext cx="86538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 your wonderful animal!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Recall the animal you created</a:t>
            </a:r>
            <a:r>
              <a:rPr lang="en" sz="32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!</a:t>
            </a:r>
            <a:endParaRPr sz="28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457200" y="3893350"/>
            <a:ext cx="82296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16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But this time, make it much more elegant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16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Use Python objects so that you can make it like </a:t>
            </a:r>
            <a:r>
              <a:rPr lang="en" sz="1800">
                <a:highlight>
                  <a:srgbClr val="CCCCCC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1800">
                <a:solidFill>
                  <a:schemeClr val="accent3"/>
                </a:solidFill>
                <a:highlight>
                  <a:srgbClr val="CCCCCC"/>
                </a:highlight>
                <a:latin typeface="Proxima Nova"/>
                <a:ea typeface="Proxima Nova"/>
                <a:cs typeface="Proxima Nova"/>
                <a:sym typeface="Proxima Nova"/>
              </a:rPr>
              <a:t>Hubo</a:t>
            </a:r>
            <a:r>
              <a:rPr b="1" lang="en" sz="1800">
                <a:highlight>
                  <a:srgbClr val="CCCCCC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in </a:t>
            </a:r>
            <a:r>
              <a:rPr b="1" lang="en" sz="1800">
                <a:highlight>
                  <a:srgbClr val="CCCCCC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en" sz="1800">
                <a:solidFill>
                  <a:schemeClr val="accent3"/>
                </a:solidFill>
                <a:highlight>
                  <a:srgbClr val="CCCCCC"/>
                </a:highlight>
                <a:latin typeface="Proxima Nova"/>
                <a:ea typeface="Proxima Nova"/>
                <a:cs typeface="Proxima Nova"/>
                <a:sym typeface="Proxima Nova"/>
              </a:rPr>
              <a:t>cs1robots</a:t>
            </a:r>
            <a:r>
              <a:rPr b="1" lang="en" sz="1800">
                <a:highlight>
                  <a:srgbClr val="CCCCCC"/>
                </a:highlight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900" y="931163"/>
            <a:ext cx="5772451" cy="2809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Making the animal object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457200" y="951272"/>
            <a:ext cx="8229600" cy="4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It should have </a:t>
            </a: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 for the constructor</a:t>
            </a:r>
            <a:endParaRPr b="1"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E.g.) initial position, </a:t>
            </a:r>
            <a:r>
              <a:rPr lang="en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colors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size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, options, etc.</a:t>
            </a:r>
            <a:br>
              <a:rPr lang="en" sz="1800">
                <a:latin typeface="Proxima Nova"/>
                <a:ea typeface="Proxima Nova"/>
                <a:cs typeface="Proxima Nova"/>
                <a:sym typeface="Proxima Nova"/>
              </a:rPr>
            </a:b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 Mono"/>
                <a:ea typeface="Ubuntu Mono"/>
                <a:cs typeface="Ubuntu Mono"/>
                <a:sym typeface="Ubuntu Mono"/>
              </a:rPr>
              <a:t>mario=Mario(‘Blue’, ‘normal’)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16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It must have methods that can be used to </a:t>
            </a: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move it on the canvas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, and to </a:t>
            </a: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move its body parts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You must not use the graphical objects outside the object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16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It must have at least one </a:t>
            </a:r>
            <a:r>
              <a:rPr b="1"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event method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which can change the animal’s shape or do the special action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○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E.g.) becoming super-mario, laying eggs, transforming etc.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Example - Supermario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925" y="957938"/>
            <a:ext cx="4441366" cy="405993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/>
          <p:nvPr/>
        </p:nvSpPr>
        <p:spPr>
          <a:xfrm>
            <a:off x="1357925" y="1428750"/>
            <a:ext cx="535200" cy="1698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1893125" y="1589850"/>
            <a:ext cx="4455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Shape 87"/>
          <p:cNvSpPr txBox="1"/>
          <p:nvPr/>
        </p:nvSpPr>
        <p:spPr>
          <a:xfrm>
            <a:off x="6393650" y="1401950"/>
            <a:ext cx="22680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for the </a:t>
            </a:r>
            <a:r>
              <a:rPr b="1" lang="en"/>
              <a:t>Canvas</a:t>
            </a:r>
            <a:r>
              <a:rPr lang="en"/>
              <a:t> </a:t>
            </a:r>
            <a:br>
              <a:rPr lang="en"/>
            </a:br>
            <a:r>
              <a:rPr lang="en"/>
              <a:t>we will use</a:t>
            </a:r>
            <a:endParaRPr/>
          </a:p>
        </p:txBody>
      </p:sp>
      <p:cxnSp>
        <p:nvCxnSpPr>
          <p:cNvPr id="88" name="Shape 88"/>
          <p:cNvCxnSpPr/>
          <p:nvPr/>
        </p:nvCxnSpPr>
        <p:spPr>
          <a:xfrm>
            <a:off x="3652875" y="4465800"/>
            <a:ext cx="27228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Shape 89"/>
          <p:cNvSpPr txBox="1"/>
          <p:nvPr/>
        </p:nvSpPr>
        <p:spPr>
          <a:xfrm>
            <a:off x="6393650" y="4099650"/>
            <a:ext cx="26700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Initialize your own background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925" y="904825"/>
            <a:ext cx="3723075" cy="17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Example - Supermario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1965150" y="2400925"/>
            <a:ext cx="1687800" cy="16980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Shape 98"/>
          <p:cNvCxnSpPr/>
          <p:nvPr/>
        </p:nvCxnSpPr>
        <p:spPr>
          <a:xfrm>
            <a:off x="3652875" y="2571750"/>
            <a:ext cx="2830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Shape 99"/>
          <p:cNvSpPr txBox="1"/>
          <p:nvPr/>
        </p:nvSpPr>
        <p:spPr>
          <a:xfrm>
            <a:off x="6041900" y="2400925"/>
            <a:ext cx="22680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 forget!</a:t>
            </a:r>
            <a:endParaRPr b="1"/>
          </a:p>
        </p:txBody>
      </p:sp>
      <p:sp>
        <p:nvSpPr>
          <p:cNvPr id="100" name="Shape 100"/>
          <p:cNvSpPr txBox="1"/>
          <p:nvPr/>
        </p:nvSpPr>
        <p:spPr>
          <a:xfrm>
            <a:off x="1357925" y="2866425"/>
            <a:ext cx="43215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insert any </a:t>
            </a:r>
            <a:r>
              <a:rPr b="1" lang="en"/>
              <a:t>moving object</a:t>
            </a:r>
            <a:r>
              <a:rPr lang="en"/>
              <a:t> in the scene, you can make another </a:t>
            </a:r>
            <a:r>
              <a:rPr b="1" lang="en"/>
              <a:t>class</a:t>
            </a:r>
            <a:r>
              <a:rPr lang="en"/>
              <a:t> for that, e.g.</a:t>
            </a:r>
            <a:endParaRPr/>
          </a:p>
        </p:txBody>
      </p:sp>
      <p:cxnSp>
        <p:nvCxnSpPr>
          <p:cNvPr id="101" name="Shape 101"/>
          <p:cNvCxnSpPr/>
          <p:nvPr/>
        </p:nvCxnSpPr>
        <p:spPr>
          <a:xfrm>
            <a:off x="2513400" y="2143125"/>
            <a:ext cx="0" cy="2679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2581325" y="2277075"/>
            <a:ext cx="3098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Shape 103"/>
          <p:cNvSpPr txBox="1"/>
          <p:nvPr/>
        </p:nvSpPr>
        <p:spPr>
          <a:xfrm>
            <a:off x="5679425" y="2027600"/>
            <a:ext cx="32235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drawing code should be here</a:t>
            </a:r>
            <a:endParaRPr/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 b="59823" l="0" r="0" t="0"/>
          <a:stretch/>
        </p:blipFill>
        <p:spPr>
          <a:xfrm>
            <a:off x="1357925" y="3598725"/>
            <a:ext cx="3723074" cy="10893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hape 105"/>
          <p:cNvCxnSpPr/>
          <p:nvPr/>
        </p:nvCxnSpPr>
        <p:spPr>
          <a:xfrm>
            <a:off x="2513400" y="4116675"/>
            <a:ext cx="0" cy="5220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Example - Supermario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457200" y="843540"/>
            <a:ext cx="8229600" cy="4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7025" lvl="0" marL="33972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Let’s see how it works!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create_world()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mario = Mario(‘Blue’, ‘normal’)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mushroom = Mushroom(200, 92)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mario.shoe_move()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mario.shoe_move()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mario.move(10,0)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mario.move(-10,0)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-327025" lvl="0" marL="339725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 can’t see the mushroom. Where is it?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mushroom = Mushroom(200,92)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mushroom.arise()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  <a:p>
            <a:pPr indent="-339725" lvl="0" marL="33972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What if we want to cheat, starting as the super-mario?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&gt;&gt;&gt; mario = Mario(‘Red’, ‘super’)</a:t>
            </a:r>
            <a:endParaRPr sz="1800">
              <a:latin typeface="Ubuntu Mono"/>
              <a:ea typeface="Ubuntu Mono"/>
              <a:cs typeface="Ubuntu Mono"/>
              <a:sym typeface="Ubuntu Mono"/>
            </a:endParaRPr>
          </a:p>
          <a:p>
            <a:pPr indent="-168275" lvl="1" marL="73977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457200" y="897564"/>
            <a:ext cx="82296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16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Let’s make the animation using drawable objects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Example - Supermario</a:t>
            </a:r>
            <a:endParaRPr sz="28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20" name="Shape 120"/>
          <p:cNvSpPr txBox="1"/>
          <p:nvPr/>
        </p:nvSpPr>
        <p:spPr>
          <a:xfrm>
            <a:off x="555225" y="1178625"/>
            <a:ext cx="3857700" cy="4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create_world()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mario = Mario(‘Blue’, ‘normal’)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mushroom = Mushroom(200, 92)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 = 0.5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sleep(t)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mario.move(0, -50)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mushroom.arise()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sleep(t)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mario.move(0, 50)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mushroom.move(0,8)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sleep(t)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mushroom.move(20, 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mario.move(30,0)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mario.shoe_move()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4448725" y="1178625"/>
            <a:ext cx="3857700" cy="4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sleep(t)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mushroom.move(20, 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mario.move(20, 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mario.shoe_move()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sleep(t)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mushroom.move(20, 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mario.move(20, 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mario.shoe_move()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sleep(t)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mushroom.move(20, 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mario.move(10, 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mario.shoe_move()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sleep(t)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mushroom.move(0,100)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...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/>
        </p:nvSpPr>
        <p:spPr>
          <a:xfrm>
            <a:off x="457200" y="951310"/>
            <a:ext cx="82296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16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Make it interactive!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16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▪"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We want to make kind of game using keyboard input: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9725" lvl="0" marL="339725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t/>
            </a:r>
            <a:endParaRPr sz="1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468313" y="195263"/>
            <a:ext cx="8229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r>
              <a:rPr lang="en"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rPr>
              <a:t>Example - Supermario</a:t>
            </a:r>
            <a:endParaRPr sz="3000">
              <a:solidFill>
                <a:schemeClr val="accent3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1162625" y="1583550"/>
            <a:ext cx="3857700" cy="3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def</a:t>
            </a: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" sz="1300">
                <a:solidFill>
                  <a:srgbClr val="FF00FF"/>
                </a:solidFill>
                <a:latin typeface="Ubuntu Mono"/>
                <a:ea typeface="Ubuntu Mono"/>
                <a:cs typeface="Ubuntu Mono"/>
                <a:sym typeface="Ubuntu Mono"/>
              </a:rPr>
              <a:t>interactive_example</a:t>
            </a: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():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	</a:t>
            </a:r>
            <a:r>
              <a:rPr lang="en" sz="1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while </a:t>
            </a:r>
            <a:r>
              <a:rPr lang="en" sz="1300">
                <a:solidFill>
                  <a:srgbClr val="4A86E8"/>
                </a:solidFill>
                <a:latin typeface="Ubuntu Mono"/>
                <a:ea typeface="Ubuntu Mono"/>
                <a:cs typeface="Ubuntu Mono"/>
                <a:sym typeface="Ubuntu Mono"/>
              </a:rPr>
              <a:t>True</a:t>
            </a: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		e = _scene.wait()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		d = e.getDescription()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		</a:t>
            </a:r>
            <a:r>
              <a:rPr lang="en" sz="1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if </a:t>
            </a: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d == </a:t>
            </a:r>
            <a:r>
              <a:rPr lang="en" sz="1300">
                <a:solidFill>
                  <a:srgbClr val="9900FF"/>
                </a:solidFill>
                <a:latin typeface="Ubuntu Mono"/>
                <a:ea typeface="Ubuntu Mono"/>
                <a:cs typeface="Ubuntu Mono"/>
                <a:sym typeface="Ubuntu Mono"/>
              </a:rPr>
              <a:t>“keyboard”</a:t>
            </a: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			k = e.getKey()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			</a:t>
            </a:r>
            <a:r>
              <a:rPr lang="en" sz="1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if </a:t>
            </a: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k ==</a:t>
            </a:r>
            <a:r>
              <a:rPr lang="en" sz="1300">
                <a:solidFill>
                  <a:srgbClr val="9900FF"/>
                </a:solidFill>
                <a:latin typeface="Ubuntu Mono"/>
                <a:ea typeface="Ubuntu Mono"/>
                <a:cs typeface="Ubuntu Mono"/>
                <a:sym typeface="Ubuntu Mono"/>
              </a:rPr>
              <a:t> “q”</a:t>
            </a: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				_scene.close()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				break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			</a:t>
            </a:r>
            <a:r>
              <a:rPr lang="en" sz="1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elif </a:t>
            </a: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k == </a:t>
            </a:r>
            <a:r>
              <a:rPr lang="en" sz="1300">
                <a:solidFill>
                  <a:srgbClr val="9900FF"/>
                </a:solidFill>
                <a:latin typeface="Ubuntu Mono"/>
                <a:ea typeface="Ubuntu Mono"/>
                <a:cs typeface="Ubuntu Mono"/>
                <a:sym typeface="Ubuntu Mono"/>
              </a:rPr>
              <a:t>“w”</a:t>
            </a: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				mario.walk(20)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			</a:t>
            </a:r>
            <a:r>
              <a:rPr lang="en" sz="1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elif </a:t>
            </a: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k == </a:t>
            </a:r>
            <a:r>
              <a:rPr lang="en" sz="1300">
                <a:solidFill>
                  <a:srgbClr val="9900FF"/>
                </a:solidFill>
                <a:latin typeface="Ubuntu Mono"/>
                <a:ea typeface="Ubuntu Mono"/>
                <a:cs typeface="Ubuntu Mono"/>
                <a:sym typeface="Ubuntu Mono"/>
              </a:rPr>
              <a:t>“r”</a:t>
            </a: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				mario.walk(40)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			</a:t>
            </a:r>
            <a:r>
              <a:rPr lang="en" sz="1300">
                <a:solidFill>
                  <a:srgbClr val="0000FF"/>
                </a:solidFill>
                <a:latin typeface="Ubuntu Mono"/>
                <a:ea typeface="Ubuntu Mono"/>
                <a:cs typeface="Ubuntu Mono"/>
                <a:sym typeface="Ubuntu Mono"/>
              </a:rPr>
              <a:t>elif </a:t>
            </a: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k == </a:t>
            </a:r>
            <a:r>
              <a:rPr lang="en" sz="1300">
                <a:solidFill>
                  <a:srgbClr val="9900FF"/>
                </a:solidFill>
                <a:latin typeface="Ubuntu Mono"/>
                <a:ea typeface="Ubuntu Mono"/>
                <a:cs typeface="Ubuntu Mono"/>
                <a:sym typeface="Ubuntu Mono"/>
              </a:rPr>
              <a:t>“j”</a:t>
            </a: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: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				mario.move(0, -50)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				sleep(t)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Ubuntu Mono"/>
                <a:ea typeface="Ubuntu Mono"/>
                <a:cs typeface="Ubuntu Mono"/>
                <a:sym typeface="Ubuntu Mono"/>
              </a:rPr>
              <a:t>				mario.move(0, 50)</a:t>
            </a:r>
            <a:endParaRPr sz="130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