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2" r:id="rId9"/>
    <p:sldId id="267" r:id="rId10"/>
    <p:sldId id="280" r:id="rId11"/>
    <p:sldId id="265" r:id="rId12"/>
    <p:sldId id="286" r:id="rId13"/>
    <p:sldId id="268" r:id="rId14"/>
    <p:sldId id="282" r:id="rId15"/>
    <p:sldId id="263" r:id="rId16"/>
    <p:sldId id="287" r:id="rId17"/>
    <p:sldId id="279" r:id="rId18"/>
    <p:sldId id="276" r:id="rId19"/>
    <p:sldId id="270" r:id="rId20"/>
    <p:sldId id="274" r:id="rId21"/>
    <p:sldId id="275" r:id="rId22"/>
    <p:sldId id="269" r:id="rId23"/>
    <p:sldId id="273" r:id="rId24"/>
    <p:sldId id="278" r:id="rId25"/>
    <p:sldId id="271" r:id="rId26"/>
    <p:sldId id="272" r:id="rId27"/>
    <p:sldId id="284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영 김" initials="동김" lastIdx="1" clrIdx="0">
    <p:extLst>
      <p:ext uri="{19B8F6BF-5375-455C-9EA6-DF929625EA0E}">
        <p15:presenceInfo xmlns:p15="http://schemas.microsoft.com/office/powerpoint/2012/main" userId="3b1866dd03533f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C2C80-1A11-4833-8D23-23966C76CA53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A67BC-7881-49B2-B8D9-292F103A8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1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38A63-E1F1-40E2-907F-83D9DA4C0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95364-F0AE-4252-BAC2-DA4871B31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56185-FC70-4BFD-A272-21EF70E6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CCF7E-0F26-4A88-8434-F01301F6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E055D-056D-43DF-94E7-DC072047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5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3792-DA47-44D0-9F96-00433439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AAAD41-2FD8-4E40-B116-0FBB05496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5E583-16BD-4294-A8FD-2878DFF4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EEB60-D4CF-48EE-92E2-586F81E4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F431F-2F09-4C38-8FF5-BA94D4F6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2D613D-1C49-43EE-A8AD-1934187A2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AB6D4A-8289-4088-9EBF-B68BC8C5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A7A1A-652B-4CD1-9B9E-89AD906C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0FC22-A588-4362-9E76-243BC0E9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C650E-6205-4D74-BD09-2CF2B09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811A-000E-49D8-B292-9C6A780E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493F1-EBB0-49BD-AE72-073573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14D67-F876-4ABD-9A62-16DFA714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A46CC-7C2E-440E-AB9D-BEE0A1C9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5E761-C0B5-46B5-940D-92D91FA6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8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08C43-DF8E-4783-9269-B82EB0F6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1620A-0EFD-4988-BCCA-7706CA9B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E041-0C4D-4167-91BD-0781DE8E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49878-04F7-45A8-B197-50D1E5F6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D89DC-3372-43DF-9768-DE2CA09C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C87-EDD1-477F-9059-04561738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56CF0-3C70-49AA-97D6-9840ECD46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BE57D-BC38-47BE-9475-517A7B3FF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C8ADF-3FC4-4488-8656-67CC128A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EE8B9-63E4-4B28-A997-9B258F26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38C17-6B89-463E-85A9-1D532047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2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BEB7-6088-4014-A872-A67DE3F0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2191A-21DA-4AD0-9F28-6E9E7FEF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1B17-88EE-45E2-BADB-4B43B67BC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E2997F-631A-446D-B237-83073D661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C7FA3C-2C57-4DB9-8BEF-4E5F30FE5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FCD6E-1973-477A-9214-0AEA39E9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4E37BF-2956-4416-9861-1D40C764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21B93-6E5A-49AC-92AA-6059A4DC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8F49A-0330-41D4-BA72-15D41274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8AA955-CAE0-429C-8398-989B633C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69AE3E-8B87-4F93-8AD8-F9E3F9A2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9192-6E6E-4588-B3B1-C8817514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8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75A67-1928-4655-81FC-8F658479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21B0EF-4E7C-4DE6-8974-1E13949F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41C5E2-0DF2-4E81-A1A8-6C178DB7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2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2174A-4ADF-407F-AA90-889F5FA8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87072-9929-48DF-9DE5-F2F5C991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564A1-5C37-4772-A38B-5182D3C6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B58AF-49E8-41DE-9418-AC13F554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E4E40-1C42-4EA9-90BD-FC7DF4C4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C5B81-8FF5-4070-BBEC-31895A5D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7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4AC43-24F7-47B1-A82E-686786AD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13FB18-0490-4C84-9232-414E69344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E4BDEF-1761-476B-853C-31FD82F1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D6056-C65D-4308-BF4C-0F7C9531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82161-A739-4E10-A415-0A75E444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E114C-3DA1-4631-94DF-061ACEC3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80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218A89-069E-4045-82A0-EC7962AD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D1B20-122B-4E3F-8CDD-E344953EA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24EFC-1949-4CD1-8DD7-A8D3794C5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B45D-E779-41F6-AE84-CF7F7379491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F63D0-F1F4-4A76-9F7C-EE1B7A799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E5696-0036-4342-B458-07AD91841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B601-64FD-4CA4-9D0D-145AE81E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AA795-F6DE-4766-AB9F-A16133CDF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Attention is all you need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9207E3-62F9-47DB-8F30-81206F49D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김동영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7F56B-484A-4815-B2F9-E73691CEE79B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B8F34-342D-458D-907F-9EF960F9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6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0" y="184666"/>
            <a:ext cx="10515600" cy="1325563"/>
          </a:xfrm>
        </p:spPr>
        <p:txBody>
          <a:bodyPr/>
          <a:lstStyle/>
          <a:p>
            <a:r>
              <a:rPr lang="en-US" altLang="ko-KR" dirty="0"/>
              <a:t>Attention Scoring – Dot Product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D3051E-D1C9-4A79-9FF5-FDD559DF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3" y="1696924"/>
            <a:ext cx="3486637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Scoring - Masked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F1D7-09B6-44D8-81EB-7D03C849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적용 직전에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–inf</a:t>
            </a:r>
            <a:r>
              <a:rPr lang="ko-KR" altLang="en-US" dirty="0"/>
              <a:t>로 이루어진 매트릭스 덧셈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곱하면 안됨 </a:t>
            </a:r>
            <a:r>
              <a:rPr lang="en-US" altLang="ko-KR" dirty="0"/>
              <a:t>&lt;- </a:t>
            </a:r>
            <a:r>
              <a:rPr lang="ko-KR" altLang="en-US" dirty="0" err="1"/>
              <a:t>그라디언트에</a:t>
            </a:r>
            <a:r>
              <a:rPr lang="en-US" altLang="ko-KR" dirty="0"/>
              <a:t> </a:t>
            </a:r>
            <a:r>
              <a:rPr lang="ko-KR" altLang="en-US" dirty="0"/>
              <a:t>영향을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없는 토큰 값</a:t>
            </a:r>
            <a:endParaRPr lang="en-US" altLang="ko-KR" dirty="0"/>
          </a:p>
          <a:p>
            <a:r>
              <a:rPr lang="ko-KR" altLang="en-US" dirty="0"/>
              <a:t>뜻이 없는 토큰 </a:t>
            </a:r>
            <a:r>
              <a:rPr lang="en-US" altLang="ko-KR" dirty="0"/>
              <a:t>(</a:t>
            </a:r>
            <a:r>
              <a:rPr lang="ko-KR" altLang="en-US" dirty="0"/>
              <a:t>시작과 종료를 알리는 토큰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가려야 </a:t>
            </a:r>
            <a:r>
              <a:rPr lang="ko-KR" altLang="en-US" dirty="0" err="1"/>
              <a:t>할때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2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F1D7-09B6-44D8-81EB-7D03C849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 </a:t>
            </a:r>
            <a:r>
              <a:rPr lang="en-US" altLang="ko-KR" dirty="0"/>
              <a:t>= </a:t>
            </a:r>
            <a:r>
              <a:rPr lang="ko-KR" altLang="en-US" dirty="0"/>
              <a:t>쿼리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F1D7-09B6-44D8-81EB-7D03C849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요소를 그래프의 노드라고</a:t>
            </a:r>
            <a:r>
              <a:rPr lang="en-US" altLang="ko-KR" dirty="0"/>
              <a:t> </a:t>
            </a:r>
            <a:r>
              <a:rPr lang="ko-KR" altLang="en-US" dirty="0"/>
              <a:t>볼 때 </a:t>
            </a:r>
            <a:r>
              <a:rPr lang="en-US" altLang="ko-KR" dirty="0"/>
              <a:t>self Attention</a:t>
            </a:r>
            <a:r>
              <a:rPr lang="ko-KR" altLang="en-US" dirty="0"/>
              <a:t>의 노드간 최단거리는 </a:t>
            </a:r>
            <a:r>
              <a:rPr lang="en-US" altLang="ko-KR" dirty="0"/>
              <a:t>1</a:t>
            </a:r>
            <a:r>
              <a:rPr lang="ko-KR" altLang="en-US" dirty="0"/>
              <a:t>이라 볼 수 있다</a:t>
            </a:r>
            <a:r>
              <a:rPr lang="en-US" altLang="ko-KR" dirty="0"/>
              <a:t>. </a:t>
            </a:r>
            <a:r>
              <a:rPr lang="ko-KR" altLang="en-US" dirty="0"/>
              <a:t>하지만 그만큼의 많은 연산이 필요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65FBC0-C928-4E49-85F6-60BD66E6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2815594"/>
            <a:ext cx="5553972" cy="37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3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FB3BCA-4446-4179-A02A-6CE9CB18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7" y="2598949"/>
            <a:ext cx="966922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 -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F1D7-09B6-44D8-81EB-7D03C849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당 컴퓨팅 복잡도 면에서 강점을 가진다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순차적 연산이 필요 없다</a:t>
            </a:r>
            <a:r>
              <a:rPr lang="en-US" altLang="ko-KR" dirty="0"/>
              <a:t> =&gt;</a:t>
            </a:r>
            <a:r>
              <a:rPr lang="ko-KR" altLang="en-US" dirty="0"/>
              <a:t>병렬컴퓨팅이 가능</a:t>
            </a:r>
            <a:r>
              <a:rPr lang="en-US" altLang="ko-KR" dirty="0"/>
              <a:t>(RNN </a:t>
            </a:r>
            <a:r>
              <a:rPr lang="ko-KR" altLang="en-US" dirty="0"/>
              <a:t>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거리 의존성이 낮다</a:t>
            </a:r>
            <a:r>
              <a:rPr lang="en-US" altLang="ko-KR" dirty="0"/>
              <a:t> =&gt; </a:t>
            </a:r>
            <a:r>
              <a:rPr lang="ko-KR" altLang="en-US" dirty="0"/>
              <a:t>긴 시퀀스 데이터를 학습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 -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F1D7-09B6-44D8-81EB-7D03C849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당 컴퓨팅 복잡도 면에서 강점을 가진다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&lt; D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RNN </a:t>
            </a:r>
            <a:r>
              <a:rPr lang="ko-KR" altLang="en-US" dirty="0"/>
              <a:t>보다 필요한 레이어당 컴퓨팅 복잡도가 낮다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7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BCFF5F4-5318-49EE-A572-F7E12CC4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26" y="192699"/>
            <a:ext cx="3962953" cy="50013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head-Attention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F1D7-09B6-44D8-81EB-7D03C8491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922"/>
            <a:ext cx="7440561" cy="4351338"/>
          </a:xfrm>
        </p:spPr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요소에 대해 다양한 </a:t>
            </a:r>
            <a:r>
              <a:rPr lang="ko-KR" altLang="en-US" dirty="0" err="1"/>
              <a:t>어텐션을</a:t>
            </a:r>
            <a:r>
              <a:rPr lang="ko-KR" altLang="en-US" dirty="0"/>
              <a:t> 진행 더 많은 특징을 포착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A5BD66-9C2E-4672-AFEB-6541ACE7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49" y="2847735"/>
            <a:ext cx="6354062" cy="10860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663EEE-27C6-4E67-863F-CAA8E37B6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49" y="4115377"/>
            <a:ext cx="5449060" cy="4191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4128C33-0D9F-405E-81FD-9EEBE7EF1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758" y="4166664"/>
            <a:ext cx="1971950" cy="2762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F2D3A4-529B-4259-854D-DE3A9744A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49875"/>
            <a:ext cx="2657846" cy="247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9813A1-3905-4C82-85D5-073FCDD2A751}"/>
              </a:ext>
            </a:extLst>
          </p:cNvPr>
          <p:cNvSpPr txBox="1"/>
          <p:nvPr/>
        </p:nvSpPr>
        <p:spPr>
          <a:xfrm>
            <a:off x="838200" y="4835309"/>
            <a:ext cx="383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논문에서는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head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55120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A33447-4D89-43B0-B0FD-BEF00237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55" y="0"/>
            <a:ext cx="4567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6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encoder - decoder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BA3789-B5B8-43BC-B1F5-44A27906BBA2}"/>
              </a:ext>
            </a:extLst>
          </p:cNvPr>
          <p:cNvSpPr/>
          <p:nvPr/>
        </p:nvSpPr>
        <p:spPr>
          <a:xfrm>
            <a:off x="1406012" y="2074605"/>
            <a:ext cx="2015613" cy="3342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453462-9DB2-43BE-9264-87D619ABEECD}"/>
              </a:ext>
            </a:extLst>
          </p:cNvPr>
          <p:cNvSpPr/>
          <p:nvPr/>
        </p:nvSpPr>
        <p:spPr>
          <a:xfrm>
            <a:off x="4911212" y="2074605"/>
            <a:ext cx="2015613" cy="3342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DD6D4B-2F97-41E2-90EE-CCD48B42B399}"/>
              </a:ext>
            </a:extLst>
          </p:cNvPr>
          <p:cNvSpPr/>
          <p:nvPr/>
        </p:nvSpPr>
        <p:spPr>
          <a:xfrm>
            <a:off x="3664973" y="2389238"/>
            <a:ext cx="1002890" cy="3736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0E65D-DE4E-482A-A5F0-FB7B78A1B470}"/>
              </a:ext>
            </a:extLst>
          </p:cNvPr>
          <p:cNvSpPr txBox="1"/>
          <p:nvPr/>
        </p:nvSpPr>
        <p:spPr>
          <a:xfrm>
            <a:off x="1619863" y="56168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4 5 6 7 1 1 1 1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C5218-CF24-4D15-B696-89AB9033DFF9}"/>
              </a:ext>
            </a:extLst>
          </p:cNvPr>
          <p:cNvSpPr txBox="1"/>
          <p:nvPr/>
        </p:nvSpPr>
        <p:spPr>
          <a:xfrm>
            <a:off x="5066068" y="5561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0D2CC-4DAE-4421-B15B-0C0604FD30BD}"/>
              </a:ext>
            </a:extLst>
          </p:cNvPr>
          <p:cNvSpPr txBox="1"/>
          <p:nvPr/>
        </p:nvSpPr>
        <p:spPr>
          <a:xfrm>
            <a:off x="9701978" y="2499594"/>
            <a:ext cx="2920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&lt;</a:t>
            </a:r>
            <a:r>
              <a:rPr lang="en-US" altLang="ko-KR" dirty="0" err="1"/>
              <a:t>unk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1: &lt;pad&gt;</a:t>
            </a:r>
          </a:p>
          <a:p>
            <a:r>
              <a:rPr lang="en-US" altLang="ko-KR" dirty="0"/>
              <a:t>2: 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3: 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4: I</a:t>
            </a:r>
          </a:p>
          <a:p>
            <a:r>
              <a:rPr lang="en-US" altLang="ko-KR" dirty="0"/>
              <a:t>5: don’t</a:t>
            </a:r>
          </a:p>
          <a:p>
            <a:r>
              <a:rPr lang="en-US" altLang="ko-KR" dirty="0"/>
              <a:t>6: want</a:t>
            </a:r>
          </a:p>
          <a:p>
            <a:r>
              <a:rPr lang="en-US" altLang="ko-KR" dirty="0"/>
              <a:t>7: to</a:t>
            </a:r>
          </a:p>
          <a:p>
            <a:r>
              <a:rPr lang="en-US" altLang="ko-KR" dirty="0"/>
              <a:t>8: study</a:t>
            </a:r>
          </a:p>
          <a:p>
            <a:r>
              <a:rPr lang="en-US" altLang="ko-KR" dirty="0"/>
              <a:t>9: .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E9BF9F0-5F33-488F-A411-E1D416AC4373}"/>
              </a:ext>
            </a:extLst>
          </p:cNvPr>
          <p:cNvSpPr/>
          <p:nvPr/>
        </p:nvSpPr>
        <p:spPr>
          <a:xfrm>
            <a:off x="7138219" y="3352800"/>
            <a:ext cx="577644" cy="5801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38C40-D27B-438A-9183-74ABE3E8D572}"/>
              </a:ext>
            </a:extLst>
          </p:cNvPr>
          <p:cNvSpPr txBox="1"/>
          <p:nvPr/>
        </p:nvSpPr>
        <p:spPr>
          <a:xfrm>
            <a:off x="7715863" y="3455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2 4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E391DF-CE40-4862-81C8-C6707391DB1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F508D5-F863-4004-9C28-A18F69FFF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에 관한 이해 </a:t>
            </a:r>
            <a:r>
              <a:rPr lang="en-US" altLang="ko-KR" dirty="0"/>
              <a:t>– </a:t>
            </a:r>
            <a:r>
              <a:rPr lang="ko-KR" altLang="en-US" dirty="0"/>
              <a:t>생물학적 접근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5CEEDEA-0ADB-4568-8466-5D04314FBDFB}"/>
              </a:ext>
            </a:extLst>
          </p:cNvPr>
          <p:cNvSpPr/>
          <p:nvPr/>
        </p:nvSpPr>
        <p:spPr>
          <a:xfrm>
            <a:off x="1297858" y="3254477"/>
            <a:ext cx="1435510" cy="1406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6E94B8-0BE2-4A32-8DC8-DF4009CD27F2}"/>
              </a:ext>
            </a:extLst>
          </p:cNvPr>
          <p:cNvSpPr/>
          <p:nvPr/>
        </p:nvSpPr>
        <p:spPr>
          <a:xfrm>
            <a:off x="2384322" y="3819290"/>
            <a:ext cx="231058" cy="27038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CFA6B74-C663-43EC-A85F-EE031B9A2F39}"/>
              </a:ext>
            </a:extLst>
          </p:cNvPr>
          <p:cNvSpPr/>
          <p:nvPr/>
        </p:nvSpPr>
        <p:spPr>
          <a:xfrm>
            <a:off x="7177547" y="1894898"/>
            <a:ext cx="707923" cy="6292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0FE018-B2F3-44F9-8280-605677C7D62E}"/>
              </a:ext>
            </a:extLst>
          </p:cNvPr>
          <p:cNvSpPr/>
          <p:nvPr/>
        </p:nvSpPr>
        <p:spPr>
          <a:xfrm>
            <a:off x="7148051" y="3429000"/>
            <a:ext cx="737419" cy="722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FC04EA3-E4C2-4F6E-84A5-A1E363E3D97E}"/>
              </a:ext>
            </a:extLst>
          </p:cNvPr>
          <p:cNvSpPr/>
          <p:nvPr/>
        </p:nvSpPr>
        <p:spPr>
          <a:xfrm>
            <a:off x="7064476" y="4933526"/>
            <a:ext cx="919317" cy="913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EE79755-F911-4499-915B-708F64C0CF93}"/>
              </a:ext>
            </a:extLst>
          </p:cNvPr>
          <p:cNvSpPr/>
          <p:nvPr/>
        </p:nvSpPr>
        <p:spPr>
          <a:xfrm>
            <a:off x="3362631" y="3790064"/>
            <a:ext cx="2369575" cy="270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D9E81-F511-4930-AA73-D946C5663287}"/>
              </a:ext>
            </a:extLst>
          </p:cNvPr>
          <p:cNvSpPr txBox="1"/>
          <p:nvPr/>
        </p:nvSpPr>
        <p:spPr>
          <a:xfrm>
            <a:off x="8249265" y="1690688"/>
            <a:ext cx="2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비자발적 신호</a:t>
            </a:r>
          </a:p>
        </p:txBody>
      </p:sp>
    </p:spTree>
    <p:extLst>
      <p:ext uri="{BB962C8B-B14F-4D97-AF65-F5344CB8AC3E}">
        <p14:creationId xmlns:p14="http://schemas.microsoft.com/office/powerpoint/2010/main" val="92243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encoder - decoder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BA3789-B5B8-43BC-B1F5-44A27906BBA2}"/>
              </a:ext>
            </a:extLst>
          </p:cNvPr>
          <p:cNvSpPr/>
          <p:nvPr/>
        </p:nvSpPr>
        <p:spPr>
          <a:xfrm>
            <a:off x="1406012" y="2074605"/>
            <a:ext cx="2015613" cy="3342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453462-9DB2-43BE-9264-87D619ABEECD}"/>
              </a:ext>
            </a:extLst>
          </p:cNvPr>
          <p:cNvSpPr/>
          <p:nvPr/>
        </p:nvSpPr>
        <p:spPr>
          <a:xfrm>
            <a:off x="4911212" y="2074605"/>
            <a:ext cx="2015613" cy="3342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DD6D4B-2F97-41E2-90EE-CCD48B42B399}"/>
              </a:ext>
            </a:extLst>
          </p:cNvPr>
          <p:cNvSpPr/>
          <p:nvPr/>
        </p:nvSpPr>
        <p:spPr>
          <a:xfrm>
            <a:off x="3664973" y="2389238"/>
            <a:ext cx="1002890" cy="3736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0E65D-DE4E-482A-A5F0-FB7B78A1B470}"/>
              </a:ext>
            </a:extLst>
          </p:cNvPr>
          <p:cNvSpPr txBox="1"/>
          <p:nvPr/>
        </p:nvSpPr>
        <p:spPr>
          <a:xfrm>
            <a:off x="1619863" y="56168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4 5 6 7 1 1 1 1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C5218-CF24-4D15-B696-89AB9033DFF9}"/>
              </a:ext>
            </a:extLst>
          </p:cNvPr>
          <p:cNvSpPr txBox="1"/>
          <p:nvPr/>
        </p:nvSpPr>
        <p:spPr>
          <a:xfrm>
            <a:off x="5066068" y="5561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2 4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0D2CC-4DAE-4421-B15B-0C0604FD30BD}"/>
              </a:ext>
            </a:extLst>
          </p:cNvPr>
          <p:cNvSpPr txBox="1"/>
          <p:nvPr/>
        </p:nvSpPr>
        <p:spPr>
          <a:xfrm>
            <a:off x="9701978" y="2499594"/>
            <a:ext cx="2920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&lt;</a:t>
            </a:r>
            <a:r>
              <a:rPr lang="en-US" altLang="ko-KR" dirty="0" err="1"/>
              <a:t>unk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1: &lt;pad&gt;</a:t>
            </a:r>
          </a:p>
          <a:p>
            <a:r>
              <a:rPr lang="en-US" altLang="ko-KR" dirty="0"/>
              <a:t>2: 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3: 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4: I</a:t>
            </a:r>
          </a:p>
          <a:p>
            <a:r>
              <a:rPr lang="en-US" altLang="ko-KR" dirty="0"/>
              <a:t>5: don’t</a:t>
            </a:r>
          </a:p>
          <a:p>
            <a:r>
              <a:rPr lang="en-US" altLang="ko-KR" dirty="0"/>
              <a:t>6: want</a:t>
            </a:r>
          </a:p>
          <a:p>
            <a:r>
              <a:rPr lang="en-US" altLang="ko-KR" dirty="0"/>
              <a:t>7: to</a:t>
            </a:r>
          </a:p>
          <a:p>
            <a:r>
              <a:rPr lang="en-US" altLang="ko-KR" dirty="0"/>
              <a:t>8: study</a:t>
            </a:r>
          </a:p>
          <a:p>
            <a:r>
              <a:rPr lang="en-US" altLang="ko-KR" dirty="0"/>
              <a:t>9: .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E9BF9F0-5F33-488F-A411-E1D416AC4373}"/>
              </a:ext>
            </a:extLst>
          </p:cNvPr>
          <p:cNvSpPr/>
          <p:nvPr/>
        </p:nvSpPr>
        <p:spPr>
          <a:xfrm>
            <a:off x="7138219" y="3352800"/>
            <a:ext cx="577644" cy="5801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38C40-D27B-438A-9183-74ABE3E8D572}"/>
              </a:ext>
            </a:extLst>
          </p:cNvPr>
          <p:cNvSpPr txBox="1"/>
          <p:nvPr/>
        </p:nvSpPr>
        <p:spPr>
          <a:xfrm>
            <a:off x="7715863" y="3455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2 4 5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F06CB-897F-4987-AC1B-4B00908F8C5B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271B0-80B8-43F4-A93E-F94E99B95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encoder - decoder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BA3789-B5B8-43BC-B1F5-44A27906BBA2}"/>
              </a:ext>
            </a:extLst>
          </p:cNvPr>
          <p:cNvSpPr/>
          <p:nvPr/>
        </p:nvSpPr>
        <p:spPr>
          <a:xfrm>
            <a:off x="1406012" y="2074605"/>
            <a:ext cx="2015613" cy="3342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453462-9DB2-43BE-9264-87D619ABEECD}"/>
              </a:ext>
            </a:extLst>
          </p:cNvPr>
          <p:cNvSpPr/>
          <p:nvPr/>
        </p:nvSpPr>
        <p:spPr>
          <a:xfrm>
            <a:off x="4911212" y="2074605"/>
            <a:ext cx="2015613" cy="3342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DD6D4B-2F97-41E2-90EE-CCD48B42B399}"/>
              </a:ext>
            </a:extLst>
          </p:cNvPr>
          <p:cNvSpPr/>
          <p:nvPr/>
        </p:nvSpPr>
        <p:spPr>
          <a:xfrm>
            <a:off x="3664973" y="2389238"/>
            <a:ext cx="1002890" cy="3736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0E65D-DE4E-482A-A5F0-FB7B78A1B470}"/>
              </a:ext>
            </a:extLst>
          </p:cNvPr>
          <p:cNvSpPr txBox="1"/>
          <p:nvPr/>
        </p:nvSpPr>
        <p:spPr>
          <a:xfrm>
            <a:off x="1619863" y="56168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4 5 6 7 1 1 1 1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C5218-CF24-4D15-B696-89AB9033DFF9}"/>
              </a:ext>
            </a:extLst>
          </p:cNvPr>
          <p:cNvSpPr txBox="1"/>
          <p:nvPr/>
        </p:nvSpPr>
        <p:spPr>
          <a:xfrm>
            <a:off x="5066068" y="5561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2 4 5 6 7 8 9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0D2CC-4DAE-4421-B15B-0C0604FD30BD}"/>
              </a:ext>
            </a:extLst>
          </p:cNvPr>
          <p:cNvSpPr txBox="1"/>
          <p:nvPr/>
        </p:nvSpPr>
        <p:spPr>
          <a:xfrm>
            <a:off x="9701978" y="2499594"/>
            <a:ext cx="2920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&lt;</a:t>
            </a:r>
            <a:r>
              <a:rPr lang="en-US" altLang="ko-KR" dirty="0" err="1"/>
              <a:t>unk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1: &lt;pad&gt;</a:t>
            </a:r>
          </a:p>
          <a:p>
            <a:r>
              <a:rPr lang="en-US" altLang="ko-KR" dirty="0"/>
              <a:t>2: 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3: 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4: I</a:t>
            </a:r>
          </a:p>
          <a:p>
            <a:r>
              <a:rPr lang="en-US" altLang="ko-KR" dirty="0"/>
              <a:t>5: don’t</a:t>
            </a:r>
          </a:p>
          <a:p>
            <a:r>
              <a:rPr lang="en-US" altLang="ko-KR" dirty="0"/>
              <a:t>6: want</a:t>
            </a:r>
          </a:p>
          <a:p>
            <a:r>
              <a:rPr lang="en-US" altLang="ko-KR" dirty="0"/>
              <a:t>7: to</a:t>
            </a:r>
          </a:p>
          <a:p>
            <a:r>
              <a:rPr lang="en-US" altLang="ko-KR" dirty="0"/>
              <a:t>8: study</a:t>
            </a:r>
          </a:p>
          <a:p>
            <a:r>
              <a:rPr lang="en-US" altLang="ko-KR" dirty="0"/>
              <a:t>9: .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E9BF9F0-5F33-488F-A411-E1D416AC4373}"/>
              </a:ext>
            </a:extLst>
          </p:cNvPr>
          <p:cNvSpPr/>
          <p:nvPr/>
        </p:nvSpPr>
        <p:spPr>
          <a:xfrm>
            <a:off x="7138219" y="3352800"/>
            <a:ext cx="577644" cy="5801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38C40-D27B-438A-9183-74ABE3E8D572}"/>
              </a:ext>
            </a:extLst>
          </p:cNvPr>
          <p:cNvSpPr txBox="1"/>
          <p:nvPr/>
        </p:nvSpPr>
        <p:spPr>
          <a:xfrm>
            <a:off x="7715863" y="3455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2 4 5 6 7 8 9 3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18B8C-57AF-4154-8C4B-5CE1DF6AE5B2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E0978FF-BFB6-471B-BD36-4D4F40FED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7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CA06-E919-419C-965A-03818F29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토큰화 및 패딩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DB92C-339D-4E50-A94C-81604BF35171}"/>
              </a:ext>
            </a:extLst>
          </p:cNvPr>
          <p:cNvSpPr txBox="1"/>
          <p:nvPr/>
        </p:nvSpPr>
        <p:spPr>
          <a:xfrm>
            <a:off x="983226" y="2441451"/>
            <a:ext cx="673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 공부하기 싫다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</a:t>
            </a:r>
            <a:r>
              <a:rPr lang="en-US" altLang="ko-KR" dirty="0"/>
              <a:t>,</a:t>
            </a:r>
            <a:r>
              <a:rPr lang="ko-KR" altLang="en-US" dirty="0"/>
              <a:t> 공부하기</a:t>
            </a:r>
            <a:r>
              <a:rPr lang="en-US" altLang="ko-KR" dirty="0"/>
              <a:t>,</a:t>
            </a:r>
            <a:r>
              <a:rPr lang="ko-KR" altLang="en-US" dirty="0"/>
              <a:t> 싫다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., &lt;pad&gt;, &lt;pad&gt;, &lt;pad&gt;, &lt;pad&gt;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8D96-BA74-4504-AC4C-1FC3AC4BB5F2}"/>
              </a:ext>
            </a:extLst>
          </p:cNvPr>
          <p:cNvSpPr txBox="1"/>
          <p:nvPr/>
        </p:nvSpPr>
        <p:spPr>
          <a:xfrm>
            <a:off x="983226" y="3657441"/>
            <a:ext cx="673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don’t want to study.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&gt;, I,  don’t, want, to, study, ., 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CF517-4568-429E-BFC6-5FD4ECF03C25}"/>
              </a:ext>
            </a:extLst>
          </p:cNvPr>
          <p:cNvSpPr txBox="1"/>
          <p:nvPr/>
        </p:nvSpPr>
        <p:spPr>
          <a:xfrm>
            <a:off x="7455308" y="2669288"/>
            <a:ext cx="23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7EACC-D8BE-4781-99B1-F8DF5B330AFF}"/>
              </a:ext>
            </a:extLst>
          </p:cNvPr>
          <p:cNvSpPr txBox="1"/>
          <p:nvPr/>
        </p:nvSpPr>
        <p:spPr>
          <a:xfrm>
            <a:off x="7455308" y="3839112"/>
            <a:ext cx="23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6DFDD-FFA2-4D0A-9145-13661176A9FB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07AC1C-331B-4638-B526-AE393BFE7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34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CA06-E919-419C-965A-03818F29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numericalize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DB92C-339D-4E50-A94C-81604BF35171}"/>
              </a:ext>
            </a:extLst>
          </p:cNvPr>
          <p:cNvSpPr txBox="1"/>
          <p:nvPr/>
        </p:nvSpPr>
        <p:spPr>
          <a:xfrm>
            <a:off x="983226" y="2441451"/>
            <a:ext cx="6735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 공부하기 싫다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</a:t>
            </a:r>
            <a:r>
              <a:rPr lang="en-US" altLang="ko-KR" dirty="0"/>
              <a:t>,</a:t>
            </a:r>
            <a:r>
              <a:rPr lang="ko-KR" altLang="en-US" dirty="0"/>
              <a:t> 공부하기</a:t>
            </a:r>
            <a:r>
              <a:rPr lang="en-US" altLang="ko-KR" dirty="0"/>
              <a:t>,</a:t>
            </a:r>
            <a:r>
              <a:rPr lang="ko-KR" altLang="en-US" dirty="0"/>
              <a:t> 싫다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., &lt;pad&gt;, &lt;pad&gt;, &lt;pad&gt;, &lt;pad&gt;</a:t>
            </a:r>
          </a:p>
          <a:p>
            <a:endParaRPr lang="en-US" altLang="ko-KR" dirty="0"/>
          </a:p>
          <a:p>
            <a:r>
              <a:rPr lang="en-US" altLang="ko-KR" dirty="0"/>
              <a:t>4 5 6 7 1 1 1 1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17489-4389-42E1-B93C-552AA015E640}"/>
              </a:ext>
            </a:extLst>
          </p:cNvPr>
          <p:cNvSpPr txBox="1"/>
          <p:nvPr/>
        </p:nvSpPr>
        <p:spPr>
          <a:xfrm>
            <a:off x="7492180" y="1692970"/>
            <a:ext cx="2920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&lt;</a:t>
            </a:r>
            <a:r>
              <a:rPr lang="en-US" altLang="ko-KR" dirty="0" err="1"/>
              <a:t>unk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1: &lt;pad&gt;</a:t>
            </a:r>
          </a:p>
          <a:p>
            <a:r>
              <a:rPr lang="en-US" altLang="ko-KR" dirty="0"/>
              <a:t>2: 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3: 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4: </a:t>
            </a:r>
            <a:r>
              <a:rPr lang="ko-KR" altLang="en-US" dirty="0"/>
              <a:t>아</a:t>
            </a:r>
            <a:endParaRPr lang="en-US" altLang="ko-KR" dirty="0"/>
          </a:p>
          <a:p>
            <a:r>
              <a:rPr lang="en-US" altLang="ko-KR" dirty="0"/>
              <a:t>5: </a:t>
            </a:r>
            <a:r>
              <a:rPr lang="ko-KR" altLang="en-US" dirty="0"/>
              <a:t>공부하기</a:t>
            </a:r>
            <a:endParaRPr lang="en-US" altLang="ko-KR" dirty="0"/>
          </a:p>
          <a:p>
            <a:r>
              <a:rPr lang="en-US" altLang="ko-KR" dirty="0"/>
              <a:t>6: </a:t>
            </a:r>
            <a:r>
              <a:rPr lang="ko-KR" altLang="en-US" dirty="0"/>
              <a:t>싫다</a:t>
            </a:r>
            <a:endParaRPr lang="en-US" altLang="ko-KR" dirty="0"/>
          </a:p>
          <a:p>
            <a:r>
              <a:rPr lang="en-US" altLang="ko-KR" dirty="0"/>
              <a:t>7: 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8E2A-AF4B-4FB7-9A10-2317FEF6D70C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9DE1A6-4262-4E3E-8BD7-414AF1DB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3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Positioning encoding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317BDB0-0C37-43BE-9094-6D1B3DC0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pos</a:t>
            </a:r>
            <a:r>
              <a:rPr lang="ko-KR" altLang="en-US" dirty="0"/>
              <a:t>는 각 요소의 위치</a:t>
            </a:r>
            <a:r>
              <a:rPr lang="en-US" altLang="ko-KR" dirty="0"/>
              <a:t>(</a:t>
            </a:r>
            <a:r>
              <a:rPr lang="ko-KR" altLang="en-US" dirty="0"/>
              <a:t>각 토큰을 구별하는 단위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</a:t>
            </a:r>
            <a:r>
              <a:rPr lang="ko-KR" altLang="en-US" dirty="0"/>
              <a:t>는 각 요소의 벡터 위치</a:t>
            </a:r>
            <a:r>
              <a:rPr lang="en-US" altLang="ko-KR" dirty="0"/>
              <a:t>(</a:t>
            </a:r>
            <a:r>
              <a:rPr lang="ko-KR" altLang="en-US" dirty="0"/>
              <a:t>벡터내 위치를 구별하는 단위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값을 더해 줌</a:t>
            </a:r>
            <a:endParaRPr lang="en-US" altLang="ko-KR" dirty="0"/>
          </a:p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위치의 상대적 거리를 학습 시킬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EEA4A2-F074-493C-91AC-E0212003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65" y="2924104"/>
            <a:ext cx="4258269" cy="1009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0389EB-568F-44CF-96A9-E6B2D37FAA80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7702FF-EA34-4A1D-8604-956C242E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5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CA06-E919-419C-965A-03818F29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그럼 학습은 어떻게</a:t>
            </a:r>
            <a:r>
              <a:rPr lang="en-US" altLang="ko-KR" dirty="0"/>
              <a:t>? =&gt; masked attention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3A6FE6-5E59-4791-BC44-155CE008A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7979"/>
              </p:ext>
            </p:extLst>
          </p:nvPr>
        </p:nvGraphicFramePr>
        <p:xfrm>
          <a:off x="8295146" y="2703869"/>
          <a:ext cx="3818196" cy="325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66">
                  <a:extLst>
                    <a:ext uri="{9D8B030D-6E8A-4147-A177-3AD203B41FA5}">
                      <a16:colId xmlns:a16="http://schemas.microsoft.com/office/drawing/2014/main" val="2521226712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12134048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3488800074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1349410072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3779766079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3147384577"/>
                    </a:ext>
                  </a:extLst>
                </a:gridCol>
              </a:tblGrid>
              <a:tr h="54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6880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64943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18277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74197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-inf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6687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09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6609FB-7FAF-4F35-A57E-77ACCE2AD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1300"/>
              </p:ext>
            </p:extLst>
          </p:nvPr>
        </p:nvGraphicFramePr>
        <p:xfrm>
          <a:off x="78658" y="2703869"/>
          <a:ext cx="3818196" cy="325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66">
                  <a:extLst>
                    <a:ext uri="{9D8B030D-6E8A-4147-A177-3AD203B41FA5}">
                      <a16:colId xmlns:a16="http://schemas.microsoft.com/office/drawing/2014/main" val="2521226712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12134048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3488800074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1349410072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3779766079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3147384577"/>
                    </a:ext>
                  </a:extLst>
                </a:gridCol>
              </a:tblGrid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6880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64943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18277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74197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6687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099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8BCDB3-C495-45AB-817C-5AFAB67CE48D}"/>
              </a:ext>
            </a:extLst>
          </p:cNvPr>
          <p:cNvSpPr txBox="1"/>
          <p:nvPr/>
        </p:nvSpPr>
        <p:spPr>
          <a:xfrm>
            <a:off x="8005098" y="407236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B0C9CE7-271F-4971-9749-6994BE23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68915"/>
              </p:ext>
            </p:extLst>
          </p:nvPr>
        </p:nvGraphicFramePr>
        <p:xfrm>
          <a:off x="4186902" y="2703869"/>
          <a:ext cx="3818196" cy="325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66">
                  <a:extLst>
                    <a:ext uri="{9D8B030D-6E8A-4147-A177-3AD203B41FA5}">
                      <a16:colId xmlns:a16="http://schemas.microsoft.com/office/drawing/2014/main" val="2521226712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12134048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3488800074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1349410072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3779766079"/>
                    </a:ext>
                  </a:extLst>
                </a:gridCol>
                <a:gridCol w="636366">
                  <a:extLst>
                    <a:ext uri="{9D8B030D-6E8A-4147-A177-3AD203B41FA5}">
                      <a16:colId xmlns:a16="http://schemas.microsoft.com/office/drawing/2014/main" val="3147384577"/>
                    </a:ext>
                  </a:extLst>
                </a:gridCol>
              </a:tblGrid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6880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64943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18277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74197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6687"/>
                  </a:ext>
                </a:extLst>
              </a:tr>
              <a:tr h="543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09992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8B68BE9-D3E0-4DFA-A85B-37B183AE1122}"/>
              </a:ext>
            </a:extLst>
          </p:cNvPr>
          <p:cNvSpPr/>
          <p:nvPr/>
        </p:nvSpPr>
        <p:spPr>
          <a:xfrm>
            <a:off x="3987800" y="4001294"/>
            <a:ext cx="108155" cy="588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3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- 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CA06-E919-419C-965A-03818F29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4290" cy="4351338"/>
          </a:xfrm>
        </p:spPr>
        <p:txBody>
          <a:bodyPr/>
          <a:lstStyle/>
          <a:p>
            <a:r>
              <a:rPr lang="ko-KR" altLang="en-US" dirty="0" err="1"/>
              <a:t>임베딩이</a:t>
            </a:r>
            <a:r>
              <a:rPr lang="ko-KR" altLang="en-US" dirty="0"/>
              <a:t> 끝난 데이터 </a:t>
            </a:r>
            <a:r>
              <a:rPr lang="en-US" altLang="ko-KR" dirty="0"/>
              <a:t>=&gt; </a:t>
            </a:r>
            <a:r>
              <a:rPr lang="ko-KR" altLang="en-US" dirty="0"/>
              <a:t>셀프 멀티 헤드 </a:t>
            </a:r>
            <a:r>
              <a:rPr lang="ko-KR" altLang="en-US" dirty="0" err="1"/>
              <a:t>어텐션</a:t>
            </a:r>
            <a:endParaRPr lang="en-US" altLang="ko-KR" dirty="0"/>
          </a:p>
          <a:p>
            <a:r>
              <a:rPr lang="en-US" altLang="ko-KR" dirty="0"/>
              <a:t>Residual </a:t>
            </a:r>
            <a:r>
              <a:rPr lang="ko-KR" altLang="en-US" dirty="0"/>
              <a:t>블록 형성 합하고 정규화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Dense network </a:t>
            </a:r>
            <a:r>
              <a:rPr lang="ko-KR" altLang="en-US" dirty="0"/>
              <a:t>통과 후 </a:t>
            </a:r>
            <a:r>
              <a:rPr lang="en-US" altLang="ko-KR" dirty="0"/>
              <a:t>residual </a:t>
            </a:r>
            <a:r>
              <a:rPr lang="ko-KR" altLang="en-US" dirty="0"/>
              <a:t>블록 형성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같은 과정을 </a:t>
            </a:r>
            <a:r>
              <a:rPr lang="en-US" altLang="ko-KR" dirty="0"/>
              <a:t>N</a:t>
            </a:r>
            <a:r>
              <a:rPr lang="ko-KR" altLang="en-US" dirty="0"/>
              <a:t>회 </a:t>
            </a:r>
            <a:r>
              <a:rPr lang="en-US" altLang="ko-KR" dirty="0"/>
              <a:t>(N = 6)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5B616-E7A2-43C2-91F4-463CC933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32" y="1091446"/>
            <a:ext cx="288647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28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17A-BF9E-4426-9B86-08CF0BF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- decoder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CA06-E919-419C-965A-03818F29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7632" cy="4351338"/>
          </a:xfrm>
        </p:spPr>
        <p:txBody>
          <a:bodyPr/>
          <a:lstStyle/>
          <a:p>
            <a:r>
              <a:rPr lang="ko-KR" altLang="en-US" dirty="0"/>
              <a:t>최종 </a:t>
            </a:r>
            <a:r>
              <a:rPr lang="en-US" altLang="ko-KR" dirty="0"/>
              <a:t>Encoder </a:t>
            </a:r>
            <a:r>
              <a:rPr lang="ko-KR" altLang="en-US" dirty="0"/>
              <a:t>결과를 </a:t>
            </a:r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/>
              <a:t>Value</a:t>
            </a:r>
            <a:r>
              <a:rPr lang="ko-KR" altLang="en-US"/>
              <a:t>로 </a:t>
            </a:r>
            <a:r>
              <a:rPr lang="ko-KR" altLang="en-US" dirty="0"/>
              <a:t>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en-US" altLang="ko-KR" dirty="0"/>
              <a:t>Masked self multi head attention </a:t>
            </a:r>
            <a:r>
              <a:rPr lang="ko-KR" altLang="en-US" dirty="0"/>
              <a:t>이용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입력 데이터를 계속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</a:t>
            </a:r>
            <a:r>
              <a:rPr lang="ko-KR" altLang="en-US" dirty="0"/>
              <a:t>블록 형성 합하고 정규화 처리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C5EC85-8E37-4613-AB90-EF339E958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250" y="0"/>
            <a:ext cx="2483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8926-5ACD-40AD-9E7D-9748B2C9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09" y="2488893"/>
            <a:ext cx="10515600" cy="1325563"/>
          </a:xfr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4CD33-1158-4250-B0CD-184DCED4A57F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FB1359-6157-426D-8551-A05FB166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에 관한 이해 </a:t>
            </a:r>
            <a:r>
              <a:rPr lang="en-US" altLang="ko-KR" dirty="0"/>
              <a:t>– </a:t>
            </a:r>
            <a:r>
              <a:rPr lang="ko-KR" altLang="en-US" dirty="0"/>
              <a:t>생물학적 접근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5CEEDEA-0ADB-4568-8466-5D04314FBDFB}"/>
              </a:ext>
            </a:extLst>
          </p:cNvPr>
          <p:cNvSpPr/>
          <p:nvPr/>
        </p:nvSpPr>
        <p:spPr>
          <a:xfrm>
            <a:off x="1297858" y="3254477"/>
            <a:ext cx="1435510" cy="1406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6E94B8-0BE2-4A32-8DC8-DF4009CD27F2}"/>
              </a:ext>
            </a:extLst>
          </p:cNvPr>
          <p:cNvSpPr/>
          <p:nvPr/>
        </p:nvSpPr>
        <p:spPr>
          <a:xfrm>
            <a:off x="2384322" y="3819290"/>
            <a:ext cx="231058" cy="27038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CFA6B74-C663-43EC-A85F-EE031B9A2F39}"/>
              </a:ext>
            </a:extLst>
          </p:cNvPr>
          <p:cNvSpPr/>
          <p:nvPr/>
        </p:nvSpPr>
        <p:spPr>
          <a:xfrm>
            <a:off x="7177547" y="1894898"/>
            <a:ext cx="707923" cy="6292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0FE018-B2F3-44F9-8280-605677C7D62E}"/>
              </a:ext>
            </a:extLst>
          </p:cNvPr>
          <p:cNvSpPr/>
          <p:nvPr/>
        </p:nvSpPr>
        <p:spPr>
          <a:xfrm>
            <a:off x="7148051" y="3429000"/>
            <a:ext cx="737419" cy="722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FC04EA3-E4C2-4F6E-84A5-A1E363E3D97E}"/>
              </a:ext>
            </a:extLst>
          </p:cNvPr>
          <p:cNvSpPr/>
          <p:nvPr/>
        </p:nvSpPr>
        <p:spPr>
          <a:xfrm>
            <a:off x="7064476" y="4933526"/>
            <a:ext cx="919317" cy="913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EE79755-F911-4499-915B-708F64C0CF93}"/>
              </a:ext>
            </a:extLst>
          </p:cNvPr>
          <p:cNvSpPr/>
          <p:nvPr/>
        </p:nvSpPr>
        <p:spPr>
          <a:xfrm rot="1263957">
            <a:off x="3372462" y="4325711"/>
            <a:ext cx="2369575" cy="2946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630DA3D-6BC1-4ED0-A25A-789460F82F62}"/>
              </a:ext>
            </a:extLst>
          </p:cNvPr>
          <p:cNvSpPr/>
          <p:nvPr/>
        </p:nvSpPr>
        <p:spPr>
          <a:xfrm rot="10800000">
            <a:off x="1700981" y="4924820"/>
            <a:ext cx="629264" cy="567964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B1A49-42AB-4736-BF54-1411DFE832BE}"/>
              </a:ext>
            </a:extLst>
          </p:cNvPr>
          <p:cNvSpPr txBox="1"/>
          <p:nvPr/>
        </p:nvSpPr>
        <p:spPr>
          <a:xfrm>
            <a:off x="538315" y="5724761"/>
            <a:ext cx="332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자발적 신호 </a:t>
            </a:r>
            <a:r>
              <a:rPr lang="en-US" altLang="ko-KR" dirty="0"/>
              <a:t>– </a:t>
            </a:r>
            <a:r>
              <a:rPr lang="ko-KR" altLang="en-US" dirty="0"/>
              <a:t>화살표를 보자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6EE7D-EE0E-48B7-813F-6587DED83154}"/>
              </a:ext>
            </a:extLst>
          </p:cNvPr>
          <p:cNvSpPr txBox="1"/>
          <p:nvPr/>
        </p:nvSpPr>
        <p:spPr>
          <a:xfrm>
            <a:off x="8672052" y="1914562"/>
            <a:ext cx="298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신호를 통해 주의가 달라진다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11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에 관한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66E3E2-7A27-4238-AA36-C59290EFE16F}"/>
              </a:ext>
            </a:extLst>
          </p:cNvPr>
          <p:cNvSpPr/>
          <p:nvPr/>
        </p:nvSpPr>
        <p:spPr>
          <a:xfrm>
            <a:off x="324464" y="3726425"/>
            <a:ext cx="1986117" cy="10028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3A1B2F-9796-454C-AAC8-49017ACE0074}"/>
              </a:ext>
            </a:extLst>
          </p:cNvPr>
          <p:cNvSpPr/>
          <p:nvPr/>
        </p:nvSpPr>
        <p:spPr>
          <a:xfrm>
            <a:off x="3077497" y="1492170"/>
            <a:ext cx="1022554" cy="17304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FA3D25-8756-4D28-A665-325E027E1ADE}"/>
              </a:ext>
            </a:extLst>
          </p:cNvPr>
          <p:cNvSpPr/>
          <p:nvPr/>
        </p:nvSpPr>
        <p:spPr>
          <a:xfrm>
            <a:off x="4881716" y="1492169"/>
            <a:ext cx="1022554" cy="17304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CFD300F-D742-4C35-BF89-2371D1A424B9}"/>
              </a:ext>
            </a:extLst>
          </p:cNvPr>
          <p:cNvSpPr/>
          <p:nvPr/>
        </p:nvSpPr>
        <p:spPr>
          <a:xfrm>
            <a:off x="6769509" y="1492168"/>
            <a:ext cx="1022554" cy="17304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B3BC237-ED39-4379-8DEF-E1507EAC8823}"/>
              </a:ext>
            </a:extLst>
          </p:cNvPr>
          <p:cNvSpPr/>
          <p:nvPr/>
        </p:nvSpPr>
        <p:spPr>
          <a:xfrm>
            <a:off x="3446206" y="3484453"/>
            <a:ext cx="285136" cy="17304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D1BA92A-3495-421B-B6A9-71FFCCECB6EF}"/>
              </a:ext>
            </a:extLst>
          </p:cNvPr>
          <p:cNvSpPr/>
          <p:nvPr/>
        </p:nvSpPr>
        <p:spPr>
          <a:xfrm>
            <a:off x="5250425" y="3429000"/>
            <a:ext cx="285136" cy="17304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0C3D278-1C09-4326-8194-720A60CB38B5}"/>
              </a:ext>
            </a:extLst>
          </p:cNvPr>
          <p:cNvSpPr/>
          <p:nvPr/>
        </p:nvSpPr>
        <p:spPr>
          <a:xfrm>
            <a:off x="7138218" y="3429000"/>
            <a:ext cx="285136" cy="17304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4AE32-7BDE-4A1C-B557-696270144433}"/>
              </a:ext>
            </a:extLst>
          </p:cNvPr>
          <p:cNvSpPr/>
          <p:nvPr/>
        </p:nvSpPr>
        <p:spPr>
          <a:xfrm>
            <a:off x="2875935" y="5765445"/>
            <a:ext cx="1425678" cy="677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value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9D46EA-0B03-4565-8062-09F41D34BC87}"/>
              </a:ext>
            </a:extLst>
          </p:cNvPr>
          <p:cNvSpPr/>
          <p:nvPr/>
        </p:nvSpPr>
        <p:spPr>
          <a:xfrm>
            <a:off x="4680154" y="5765444"/>
            <a:ext cx="1425678" cy="677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value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76E36E-107B-41B3-BE22-A75ABB43AF6A}"/>
              </a:ext>
            </a:extLst>
          </p:cNvPr>
          <p:cNvSpPr/>
          <p:nvPr/>
        </p:nvSpPr>
        <p:spPr>
          <a:xfrm>
            <a:off x="6567947" y="5765443"/>
            <a:ext cx="1425678" cy="677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value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5CC9D6E-37D0-4EDD-9CA7-1785BBEE89FA}"/>
              </a:ext>
            </a:extLst>
          </p:cNvPr>
          <p:cNvSpPr/>
          <p:nvPr/>
        </p:nvSpPr>
        <p:spPr>
          <a:xfrm>
            <a:off x="2497394" y="4001729"/>
            <a:ext cx="6449961" cy="4227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501949B-6D57-4FBD-AAE7-F5767CAAF376}"/>
              </a:ext>
            </a:extLst>
          </p:cNvPr>
          <p:cNvSpPr/>
          <p:nvPr/>
        </p:nvSpPr>
        <p:spPr>
          <a:xfrm>
            <a:off x="9134168" y="3760838"/>
            <a:ext cx="2064774" cy="904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Value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7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Scoring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216AD0-7EE0-4AD4-A660-607A30E5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4" y="1756513"/>
            <a:ext cx="8283444" cy="4489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D4F3CE-DA12-4832-BDCA-A70DF8D002F2}"/>
              </a:ext>
            </a:extLst>
          </p:cNvPr>
          <p:cNvSpPr txBox="1"/>
          <p:nvPr/>
        </p:nvSpPr>
        <p:spPr>
          <a:xfrm>
            <a:off x="9019407" y="3086868"/>
            <a:ext cx="315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함수를 통해 각 </a:t>
            </a:r>
            <a:r>
              <a:rPr lang="en-US" altLang="ko-KR" dirty="0"/>
              <a:t>value</a:t>
            </a:r>
            <a:r>
              <a:rPr lang="ko-KR" altLang="en-US" dirty="0"/>
              <a:t>에 대한 가중치를 설정 </a:t>
            </a:r>
            <a:endParaRPr lang="en-US" altLang="ko-KR" dirty="0"/>
          </a:p>
          <a:p>
            <a:r>
              <a:rPr lang="ko-KR" altLang="en-US" dirty="0"/>
              <a:t>가중치를 </a:t>
            </a:r>
            <a:r>
              <a:rPr lang="en-US" altLang="ko-KR" dirty="0"/>
              <a:t>value</a:t>
            </a:r>
            <a:r>
              <a:rPr lang="ko-KR" altLang="en-US" dirty="0"/>
              <a:t>에 대해 </a:t>
            </a:r>
            <a:endParaRPr lang="en-US" altLang="ko-KR" dirty="0"/>
          </a:p>
          <a:p>
            <a:r>
              <a:rPr lang="ko-KR" altLang="en-US" dirty="0"/>
              <a:t>곱하여 </a:t>
            </a:r>
            <a:r>
              <a:rPr lang="en-US" altLang="ko-KR" dirty="0"/>
              <a:t>output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93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Scoring – Additive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F1D7-09B6-44D8-81EB-7D03C849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쿼리와 키의 차원이 다르면 어떡하나요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BFE616-FE62-4DDF-A353-FF1BB08E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1347"/>
            <a:ext cx="7106642" cy="1066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D6C23-D9D3-437D-B2A8-A5EE7AD31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09417"/>
            <a:ext cx="8068801" cy="895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8EA5B0-2DDE-4496-8484-E45D581A6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74571"/>
            <a:ext cx="5477639" cy="666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F64ADF-8A97-4E4C-8CFB-EF7412BA7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665" y="5980936"/>
            <a:ext cx="3896269" cy="3334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A0F168-27C7-459C-B4A9-67FB3F8FF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96" y="6311900"/>
            <a:ext cx="507753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5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Scoring – Additive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F1D7-09B6-44D8-81EB-7D03C849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쿼리와 키의 차원이 다르면 어떡하나요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BFE616-FE62-4DDF-A353-FF1BB08E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1347"/>
            <a:ext cx="7106642" cy="1066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D6C23-D9D3-437D-B2A8-A5EE7AD31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09417"/>
            <a:ext cx="8068801" cy="895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8EA5B0-2DDE-4496-8484-E45D581A6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74571"/>
            <a:ext cx="5477639" cy="666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F64ADF-8A97-4E4C-8CFB-EF7412BA7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665" y="5980936"/>
            <a:ext cx="3896269" cy="3334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A0F168-27C7-459C-B4A9-67FB3F8FF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96" y="6311900"/>
            <a:ext cx="507753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6822"/>
            <a:ext cx="10515600" cy="1325563"/>
          </a:xfrm>
        </p:spPr>
        <p:txBody>
          <a:bodyPr/>
          <a:lstStyle/>
          <a:p>
            <a:r>
              <a:rPr lang="en-US" altLang="ko-KR" dirty="0"/>
              <a:t>Attention Scoring – Dot Product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E3AB92-8026-45F5-A4BF-E7A7ACB2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6" y="4977783"/>
            <a:ext cx="7411484" cy="447737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BE9DCB-DA3C-4042-ABDB-EEE4D9240469}"/>
              </a:ext>
            </a:extLst>
          </p:cNvPr>
          <p:cNvGrpSpPr/>
          <p:nvPr/>
        </p:nvGrpSpPr>
        <p:grpSpPr>
          <a:xfrm rot="5400000">
            <a:off x="451974" y="1056520"/>
            <a:ext cx="4291724" cy="3047160"/>
            <a:chOff x="221910" y="870017"/>
            <a:chExt cx="4291724" cy="30471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6A45044-6BC5-4119-8102-53094E6609E4}"/>
                </a:ext>
              </a:extLst>
            </p:cNvPr>
            <p:cNvSpPr/>
            <p:nvPr/>
          </p:nvSpPr>
          <p:spPr>
            <a:xfrm>
              <a:off x="838200" y="2116726"/>
              <a:ext cx="367543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396C0C-F37A-46DA-A997-B4DD0226E736}"/>
                </a:ext>
              </a:extLst>
            </p:cNvPr>
            <p:cNvSpPr/>
            <p:nvPr/>
          </p:nvSpPr>
          <p:spPr>
            <a:xfrm>
              <a:off x="838200" y="2116725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861FFF-9AC0-4967-B773-9903CCC77969}"/>
                </a:ext>
              </a:extLst>
            </p:cNvPr>
            <p:cNvSpPr/>
            <p:nvPr/>
          </p:nvSpPr>
          <p:spPr>
            <a:xfrm>
              <a:off x="1573161" y="2116724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0F59F2A-BE4B-4A2F-8080-8E9A44189071}"/>
                </a:ext>
              </a:extLst>
            </p:cNvPr>
            <p:cNvSpPr/>
            <p:nvPr/>
          </p:nvSpPr>
          <p:spPr>
            <a:xfrm>
              <a:off x="2308122" y="2116722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7085C79-FF43-4D7E-B872-4A3D759D9BF5}"/>
                </a:ext>
              </a:extLst>
            </p:cNvPr>
            <p:cNvSpPr/>
            <p:nvPr/>
          </p:nvSpPr>
          <p:spPr>
            <a:xfrm>
              <a:off x="3038480" y="2116480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8992C72-4C59-4D2C-93D1-B1064EC2F1CD}"/>
                </a:ext>
              </a:extLst>
            </p:cNvPr>
            <p:cNvSpPr/>
            <p:nvPr/>
          </p:nvSpPr>
          <p:spPr>
            <a:xfrm>
              <a:off x="3778670" y="2116480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76061A-692D-4F2E-BF09-6AC077A53D6A}"/>
                </a:ext>
              </a:extLst>
            </p:cNvPr>
            <p:cNvSpPr/>
            <p:nvPr/>
          </p:nvSpPr>
          <p:spPr>
            <a:xfrm>
              <a:off x="838200" y="2818499"/>
              <a:ext cx="3665599" cy="701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A1857D37-A8AD-40E9-B335-06BA3AD31145}"/>
                </a:ext>
              </a:extLst>
            </p:cNvPr>
            <p:cNvSpPr/>
            <p:nvPr/>
          </p:nvSpPr>
          <p:spPr>
            <a:xfrm rot="10800000">
              <a:off x="548616" y="1556921"/>
              <a:ext cx="588374" cy="2360256"/>
            </a:xfrm>
            <a:prstGeom prst="arc">
              <a:avLst>
                <a:gd name="adj1" fmla="val 17331791"/>
                <a:gd name="adj2" fmla="val 37555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2A42EB-44EF-40BC-A92A-DB30B1470A5F}"/>
                </a:ext>
              </a:extLst>
            </p:cNvPr>
            <p:cNvSpPr txBox="1"/>
            <p:nvPr/>
          </p:nvSpPr>
          <p:spPr>
            <a:xfrm rot="16200000">
              <a:off x="265471" y="2576052"/>
              <a:ext cx="28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B5C5D75-74F2-43D1-BB47-EEDC0FD2E11D}"/>
                </a:ext>
              </a:extLst>
            </p:cNvPr>
            <p:cNvSpPr/>
            <p:nvPr/>
          </p:nvSpPr>
          <p:spPr>
            <a:xfrm rot="16200000">
              <a:off x="2381730" y="112386"/>
              <a:ext cx="588374" cy="3675434"/>
            </a:xfrm>
            <a:prstGeom prst="arc">
              <a:avLst>
                <a:gd name="adj1" fmla="val 16348058"/>
                <a:gd name="adj2" fmla="val 52925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6799D1-1920-47B7-A6DD-5B679A0135DC}"/>
                </a:ext>
              </a:extLst>
            </p:cNvPr>
            <p:cNvSpPr txBox="1"/>
            <p:nvPr/>
          </p:nvSpPr>
          <p:spPr>
            <a:xfrm rot="16200000">
              <a:off x="2203660" y="1299108"/>
              <a:ext cx="28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4A14E2-1E53-4CE1-B2BB-8D24A3EC625D}"/>
                </a:ext>
              </a:extLst>
            </p:cNvPr>
            <p:cNvSpPr txBox="1"/>
            <p:nvPr/>
          </p:nvSpPr>
          <p:spPr>
            <a:xfrm rot="16200000">
              <a:off x="44458" y="1286582"/>
              <a:ext cx="120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쿼리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301E371-09B8-401C-8A3D-C8C9DDF9B6E6}"/>
              </a:ext>
            </a:extLst>
          </p:cNvPr>
          <p:cNvGrpSpPr/>
          <p:nvPr/>
        </p:nvGrpSpPr>
        <p:grpSpPr>
          <a:xfrm>
            <a:off x="8140395" y="760943"/>
            <a:ext cx="3491276" cy="3042599"/>
            <a:chOff x="8768369" y="1298866"/>
            <a:chExt cx="3491276" cy="304259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4A37DE2-E4DB-4F21-887B-A9D42D4EDCB3}"/>
                </a:ext>
              </a:extLst>
            </p:cNvPr>
            <p:cNvSpPr/>
            <p:nvPr/>
          </p:nvSpPr>
          <p:spPr>
            <a:xfrm>
              <a:off x="8899756" y="2818257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C67305-F719-4465-A6CB-5CC12174A90E}"/>
                </a:ext>
              </a:extLst>
            </p:cNvPr>
            <p:cNvSpPr/>
            <p:nvPr/>
          </p:nvSpPr>
          <p:spPr>
            <a:xfrm>
              <a:off x="8899756" y="2094303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882CD3-F470-41EE-80FF-912150158F71}"/>
                </a:ext>
              </a:extLst>
            </p:cNvPr>
            <p:cNvSpPr/>
            <p:nvPr/>
          </p:nvSpPr>
          <p:spPr>
            <a:xfrm>
              <a:off x="9631050" y="2818257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8C8CEE5-6CB1-4F6C-85B5-0B507C63A19D}"/>
                </a:ext>
              </a:extLst>
            </p:cNvPr>
            <p:cNvSpPr/>
            <p:nvPr/>
          </p:nvSpPr>
          <p:spPr>
            <a:xfrm>
              <a:off x="9630114" y="2094303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AF4753-3C04-4023-B294-9BD47BA1A47A}"/>
                </a:ext>
              </a:extLst>
            </p:cNvPr>
            <p:cNvSpPr/>
            <p:nvPr/>
          </p:nvSpPr>
          <p:spPr>
            <a:xfrm>
              <a:off x="10365074" y="2818257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999460B-D35D-4954-B4EC-30F2114E901E}"/>
                </a:ext>
              </a:extLst>
            </p:cNvPr>
            <p:cNvSpPr/>
            <p:nvPr/>
          </p:nvSpPr>
          <p:spPr>
            <a:xfrm>
              <a:off x="10364138" y="2094303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BA370F-7869-4182-A82C-3681CC65CBC2}"/>
                </a:ext>
              </a:extLst>
            </p:cNvPr>
            <p:cNvSpPr/>
            <p:nvPr/>
          </p:nvSpPr>
          <p:spPr>
            <a:xfrm>
              <a:off x="8897883" y="3542211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2A29DAA-9A7C-4A63-87CB-2F8FAD6D6473}"/>
                </a:ext>
              </a:extLst>
            </p:cNvPr>
            <p:cNvSpPr/>
            <p:nvPr/>
          </p:nvSpPr>
          <p:spPr>
            <a:xfrm>
              <a:off x="9629177" y="3542211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D2A215-70E7-4795-AB4A-EC0BC2FF2107}"/>
                </a:ext>
              </a:extLst>
            </p:cNvPr>
            <p:cNvSpPr/>
            <p:nvPr/>
          </p:nvSpPr>
          <p:spPr>
            <a:xfrm>
              <a:off x="10363201" y="3542211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D30218-C5AF-4E85-942C-382E709A3F68}"/>
                </a:ext>
              </a:extLst>
            </p:cNvPr>
            <p:cNvSpPr txBox="1"/>
            <p:nvPr/>
          </p:nvSpPr>
          <p:spPr>
            <a:xfrm>
              <a:off x="11730353" y="2883328"/>
              <a:ext cx="529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3A17CC0F-C19F-4038-AB31-81967CB629EA}"/>
                </a:ext>
              </a:extLst>
            </p:cNvPr>
            <p:cNvSpPr/>
            <p:nvPr/>
          </p:nvSpPr>
          <p:spPr>
            <a:xfrm rot="16200000">
              <a:off x="9702470" y="877957"/>
              <a:ext cx="588374" cy="2247646"/>
            </a:xfrm>
            <a:prstGeom prst="arc">
              <a:avLst>
                <a:gd name="adj1" fmla="val 16348058"/>
                <a:gd name="adj2" fmla="val 52925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178302DB-5AAA-4978-B12E-53CE8C285920}"/>
                </a:ext>
              </a:extLst>
            </p:cNvPr>
            <p:cNvSpPr/>
            <p:nvPr/>
          </p:nvSpPr>
          <p:spPr>
            <a:xfrm>
              <a:off x="11059613" y="2093819"/>
              <a:ext cx="588374" cy="2247646"/>
            </a:xfrm>
            <a:prstGeom prst="arc">
              <a:avLst>
                <a:gd name="adj1" fmla="val 16348058"/>
                <a:gd name="adj2" fmla="val 52925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A89BB8-188A-4C2B-8EFB-22EEEB9B12DD}"/>
                </a:ext>
              </a:extLst>
            </p:cNvPr>
            <p:cNvSpPr txBox="1"/>
            <p:nvPr/>
          </p:nvSpPr>
          <p:spPr>
            <a:xfrm>
              <a:off x="9850446" y="1298866"/>
              <a:ext cx="529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254B99-4DE9-47B5-A9C3-4DFA78098286}"/>
                </a:ext>
              </a:extLst>
            </p:cNvPr>
            <p:cNvSpPr txBox="1"/>
            <p:nvPr/>
          </p:nvSpPr>
          <p:spPr>
            <a:xfrm>
              <a:off x="8768369" y="1303586"/>
              <a:ext cx="120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값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D959063-246D-4AF5-B456-10150D560C63}"/>
              </a:ext>
            </a:extLst>
          </p:cNvPr>
          <p:cNvGrpSpPr/>
          <p:nvPr/>
        </p:nvGrpSpPr>
        <p:grpSpPr>
          <a:xfrm rot="5400000">
            <a:off x="4654928" y="695399"/>
            <a:ext cx="2852894" cy="3439211"/>
            <a:chOff x="4949022" y="494908"/>
            <a:chExt cx="2852894" cy="3439211"/>
          </a:xfrm>
        </p:grpSpPr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FD730BB2-5DD5-48F4-A374-B4CE94504196}"/>
                </a:ext>
              </a:extLst>
            </p:cNvPr>
            <p:cNvSpPr/>
            <p:nvPr/>
          </p:nvSpPr>
          <p:spPr>
            <a:xfrm rot="10800000">
              <a:off x="5370657" y="1573863"/>
              <a:ext cx="588374" cy="2360256"/>
            </a:xfrm>
            <a:prstGeom prst="arc">
              <a:avLst>
                <a:gd name="adj1" fmla="val 17331791"/>
                <a:gd name="adj2" fmla="val 37555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A9AF5A4-A2B1-44B7-92F9-43674798959F}"/>
                </a:ext>
              </a:extLst>
            </p:cNvPr>
            <p:cNvGrpSpPr/>
            <p:nvPr/>
          </p:nvGrpSpPr>
          <p:grpSpPr>
            <a:xfrm>
              <a:off x="4949022" y="494908"/>
              <a:ext cx="2852894" cy="3047303"/>
              <a:chOff x="4949022" y="494908"/>
              <a:chExt cx="2852894" cy="304730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F7C81F6-A41F-4202-9EF1-028220837D60}"/>
                  </a:ext>
                </a:extLst>
              </p:cNvPr>
              <p:cNvSpPr/>
              <p:nvPr/>
            </p:nvSpPr>
            <p:spPr>
              <a:xfrm>
                <a:off x="5601637" y="2818257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BD013B-1F2B-41F1-B1BB-CCA43F3C3B7A}"/>
                  </a:ext>
                </a:extLst>
              </p:cNvPr>
              <p:cNvSpPr/>
              <p:nvPr/>
            </p:nvSpPr>
            <p:spPr>
              <a:xfrm>
                <a:off x="5601637" y="2094303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736FE8-93B6-4DEE-825A-5442E15A2F0F}"/>
                  </a:ext>
                </a:extLst>
              </p:cNvPr>
              <p:cNvSpPr/>
              <p:nvPr/>
            </p:nvSpPr>
            <p:spPr>
              <a:xfrm>
                <a:off x="6332931" y="2818257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1A38FB4-E27A-44DF-9077-0EEA8C658289}"/>
                  </a:ext>
                </a:extLst>
              </p:cNvPr>
              <p:cNvSpPr/>
              <p:nvPr/>
            </p:nvSpPr>
            <p:spPr>
              <a:xfrm>
                <a:off x="6331995" y="2094303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627F8D1-826E-415A-8D5A-0BBF4975BA38}"/>
                  </a:ext>
                </a:extLst>
              </p:cNvPr>
              <p:cNvSpPr/>
              <p:nvPr/>
            </p:nvSpPr>
            <p:spPr>
              <a:xfrm>
                <a:off x="7066955" y="2818257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880211F-E037-43FA-881F-5D83E064B5F6}"/>
                  </a:ext>
                </a:extLst>
              </p:cNvPr>
              <p:cNvSpPr/>
              <p:nvPr/>
            </p:nvSpPr>
            <p:spPr>
              <a:xfrm>
                <a:off x="7066019" y="2094303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3E9DFDE3-0877-4C28-83CD-75481AEDD881}"/>
                  </a:ext>
                </a:extLst>
              </p:cNvPr>
              <p:cNvSpPr/>
              <p:nvPr/>
            </p:nvSpPr>
            <p:spPr>
              <a:xfrm rot="16200000">
                <a:off x="6382970" y="724511"/>
                <a:ext cx="588374" cy="2247646"/>
              </a:xfrm>
              <a:prstGeom prst="arc">
                <a:avLst>
                  <a:gd name="adj1" fmla="val 16348058"/>
                  <a:gd name="adj2" fmla="val 529258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79B853-4DD9-4CAC-AB73-66842DC4404D}"/>
                  </a:ext>
                </a:extLst>
              </p:cNvPr>
              <p:cNvSpPr txBox="1"/>
              <p:nvPr/>
            </p:nvSpPr>
            <p:spPr>
              <a:xfrm rot="16200000">
                <a:off x="6326139" y="969255"/>
                <a:ext cx="529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</a:t>
                </a:r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585976C-47E8-435D-B20F-531ACADA5517}"/>
                  </a:ext>
                </a:extLst>
              </p:cNvPr>
              <p:cNvSpPr txBox="1"/>
              <p:nvPr/>
            </p:nvSpPr>
            <p:spPr>
              <a:xfrm rot="16200000">
                <a:off x="4532457" y="911473"/>
                <a:ext cx="120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키</a:t>
                </a:r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E3C82-1A86-4438-AF87-340AE54A0711}"/>
                  </a:ext>
                </a:extLst>
              </p:cNvPr>
              <p:cNvSpPr txBox="1"/>
              <p:nvPr/>
            </p:nvSpPr>
            <p:spPr>
              <a:xfrm rot="16200000">
                <a:off x="5087514" y="2592994"/>
                <a:ext cx="28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811D9EA5-3506-4D28-8545-0D41D3558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82" y="5593214"/>
            <a:ext cx="455358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2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534-7B2B-4080-8F88-76CD92F8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6822"/>
            <a:ext cx="10515600" cy="1325563"/>
          </a:xfrm>
        </p:spPr>
        <p:txBody>
          <a:bodyPr/>
          <a:lstStyle/>
          <a:p>
            <a:r>
              <a:rPr lang="en-US" altLang="ko-KR" dirty="0"/>
              <a:t>Attention Scoring – Dot Product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D4B3-B0D5-42B0-83BB-FE108017FCB8}"/>
              </a:ext>
            </a:extLst>
          </p:cNvPr>
          <p:cNvSpPr txBox="1"/>
          <p:nvPr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A2B12-A558-405A-9CFC-FBEA84761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E3AB92-8026-45F5-A4BF-E7A7ACB2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6" y="4977783"/>
            <a:ext cx="7411484" cy="447737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BE9DCB-DA3C-4042-ABDB-EEE4D9240469}"/>
              </a:ext>
            </a:extLst>
          </p:cNvPr>
          <p:cNvGrpSpPr/>
          <p:nvPr/>
        </p:nvGrpSpPr>
        <p:grpSpPr>
          <a:xfrm rot="5400000">
            <a:off x="-830506" y="1118731"/>
            <a:ext cx="4291724" cy="3047160"/>
            <a:chOff x="221910" y="870017"/>
            <a:chExt cx="4291724" cy="30471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6A45044-6BC5-4119-8102-53094E6609E4}"/>
                </a:ext>
              </a:extLst>
            </p:cNvPr>
            <p:cNvSpPr/>
            <p:nvPr/>
          </p:nvSpPr>
          <p:spPr>
            <a:xfrm>
              <a:off x="838200" y="2116726"/>
              <a:ext cx="367543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396C0C-F37A-46DA-A997-B4DD0226E736}"/>
                </a:ext>
              </a:extLst>
            </p:cNvPr>
            <p:cNvSpPr/>
            <p:nvPr/>
          </p:nvSpPr>
          <p:spPr>
            <a:xfrm>
              <a:off x="838200" y="2116725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861FFF-9AC0-4967-B773-9903CCC77969}"/>
                </a:ext>
              </a:extLst>
            </p:cNvPr>
            <p:cNvSpPr/>
            <p:nvPr/>
          </p:nvSpPr>
          <p:spPr>
            <a:xfrm>
              <a:off x="1573161" y="2116724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0F59F2A-BE4B-4A2F-8080-8E9A44189071}"/>
                </a:ext>
              </a:extLst>
            </p:cNvPr>
            <p:cNvSpPr/>
            <p:nvPr/>
          </p:nvSpPr>
          <p:spPr>
            <a:xfrm>
              <a:off x="2308122" y="2116722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7085C79-FF43-4D7E-B872-4A3D759D9BF5}"/>
                </a:ext>
              </a:extLst>
            </p:cNvPr>
            <p:cNvSpPr/>
            <p:nvPr/>
          </p:nvSpPr>
          <p:spPr>
            <a:xfrm>
              <a:off x="3038480" y="2116480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8992C72-4C59-4D2C-93D1-B1064EC2F1CD}"/>
                </a:ext>
              </a:extLst>
            </p:cNvPr>
            <p:cNvSpPr/>
            <p:nvPr/>
          </p:nvSpPr>
          <p:spPr>
            <a:xfrm>
              <a:off x="3778670" y="2116480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76061A-692D-4F2E-BF09-6AC077A53D6A}"/>
                </a:ext>
              </a:extLst>
            </p:cNvPr>
            <p:cNvSpPr/>
            <p:nvPr/>
          </p:nvSpPr>
          <p:spPr>
            <a:xfrm>
              <a:off x="838200" y="2818499"/>
              <a:ext cx="3665599" cy="701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A1857D37-A8AD-40E9-B335-06BA3AD31145}"/>
                </a:ext>
              </a:extLst>
            </p:cNvPr>
            <p:cNvSpPr/>
            <p:nvPr/>
          </p:nvSpPr>
          <p:spPr>
            <a:xfrm rot="10800000">
              <a:off x="548616" y="1556921"/>
              <a:ext cx="588374" cy="2360256"/>
            </a:xfrm>
            <a:prstGeom prst="arc">
              <a:avLst>
                <a:gd name="adj1" fmla="val 17331791"/>
                <a:gd name="adj2" fmla="val 37555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2A42EB-44EF-40BC-A92A-DB30B1470A5F}"/>
                </a:ext>
              </a:extLst>
            </p:cNvPr>
            <p:cNvSpPr txBox="1"/>
            <p:nvPr/>
          </p:nvSpPr>
          <p:spPr>
            <a:xfrm rot="16200000">
              <a:off x="265471" y="2576052"/>
              <a:ext cx="28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B5C5D75-74F2-43D1-BB47-EEDC0FD2E11D}"/>
                </a:ext>
              </a:extLst>
            </p:cNvPr>
            <p:cNvSpPr/>
            <p:nvPr/>
          </p:nvSpPr>
          <p:spPr>
            <a:xfrm rot="16200000">
              <a:off x="2381730" y="112386"/>
              <a:ext cx="588374" cy="3675434"/>
            </a:xfrm>
            <a:prstGeom prst="arc">
              <a:avLst>
                <a:gd name="adj1" fmla="val 16348058"/>
                <a:gd name="adj2" fmla="val 52925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6799D1-1920-47B7-A6DD-5B679A0135DC}"/>
                </a:ext>
              </a:extLst>
            </p:cNvPr>
            <p:cNvSpPr txBox="1"/>
            <p:nvPr/>
          </p:nvSpPr>
          <p:spPr>
            <a:xfrm rot="16200000">
              <a:off x="2203660" y="1299108"/>
              <a:ext cx="28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4A14E2-1E53-4CE1-B2BB-8D24A3EC625D}"/>
                </a:ext>
              </a:extLst>
            </p:cNvPr>
            <p:cNvSpPr txBox="1"/>
            <p:nvPr/>
          </p:nvSpPr>
          <p:spPr>
            <a:xfrm rot="16200000">
              <a:off x="44458" y="1286582"/>
              <a:ext cx="120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쿼리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D959063-246D-4AF5-B456-10150D560C63}"/>
              </a:ext>
            </a:extLst>
          </p:cNvPr>
          <p:cNvGrpSpPr/>
          <p:nvPr/>
        </p:nvGrpSpPr>
        <p:grpSpPr>
          <a:xfrm>
            <a:off x="2502523" y="1233111"/>
            <a:ext cx="2767127" cy="2766828"/>
            <a:chOff x="5034789" y="1167291"/>
            <a:chExt cx="2767127" cy="2766828"/>
          </a:xfrm>
        </p:grpSpPr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FD730BB2-5DD5-48F4-A374-B4CE94504196}"/>
                </a:ext>
              </a:extLst>
            </p:cNvPr>
            <p:cNvSpPr/>
            <p:nvPr/>
          </p:nvSpPr>
          <p:spPr>
            <a:xfrm rot="10800000">
              <a:off x="5370657" y="1573863"/>
              <a:ext cx="588374" cy="2360256"/>
            </a:xfrm>
            <a:prstGeom prst="arc">
              <a:avLst>
                <a:gd name="adj1" fmla="val 17331791"/>
                <a:gd name="adj2" fmla="val 37555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A9AF5A4-A2B1-44B7-92F9-43674798959F}"/>
                </a:ext>
              </a:extLst>
            </p:cNvPr>
            <p:cNvGrpSpPr/>
            <p:nvPr/>
          </p:nvGrpSpPr>
          <p:grpSpPr>
            <a:xfrm>
              <a:off x="5034789" y="1167291"/>
              <a:ext cx="2767127" cy="2374920"/>
              <a:chOff x="5034789" y="1167291"/>
              <a:chExt cx="2767127" cy="237492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F7C81F6-A41F-4202-9EF1-028220837D60}"/>
                  </a:ext>
                </a:extLst>
              </p:cNvPr>
              <p:cNvSpPr/>
              <p:nvPr/>
            </p:nvSpPr>
            <p:spPr>
              <a:xfrm>
                <a:off x="5601637" y="2818257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BD013B-1F2B-41F1-B1BB-CCA43F3C3B7A}"/>
                  </a:ext>
                </a:extLst>
              </p:cNvPr>
              <p:cNvSpPr/>
              <p:nvPr/>
            </p:nvSpPr>
            <p:spPr>
              <a:xfrm>
                <a:off x="5601637" y="2094303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736FE8-93B6-4DEE-825A-5442E15A2F0F}"/>
                  </a:ext>
                </a:extLst>
              </p:cNvPr>
              <p:cNvSpPr/>
              <p:nvPr/>
            </p:nvSpPr>
            <p:spPr>
              <a:xfrm>
                <a:off x="6332931" y="2818257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1A38FB4-E27A-44DF-9077-0EEA8C658289}"/>
                  </a:ext>
                </a:extLst>
              </p:cNvPr>
              <p:cNvSpPr/>
              <p:nvPr/>
            </p:nvSpPr>
            <p:spPr>
              <a:xfrm>
                <a:off x="6331995" y="2094303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627F8D1-826E-415A-8D5A-0BBF4975BA38}"/>
                  </a:ext>
                </a:extLst>
              </p:cNvPr>
              <p:cNvSpPr/>
              <p:nvPr/>
            </p:nvSpPr>
            <p:spPr>
              <a:xfrm>
                <a:off x="7066955" y="2818257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880211F-E037-43FA-881F-5D83E064B5F6}"/>
                  </a:ext>
                </a:extLst>
              </p:cNvPr>
              <p:cNvSpPr/>
              <p:nvPr/>
            </p:nvSpPr>
            <p:spPr>
              <a:xfrm>
                <a:off x="7066019" y="2094303"/>
                <a:ext cx="734961" cy="723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3E9DFDE3-0877-4C28-83CD-75481AEDD881}"/>
                  </a:ext>
                </a:extLst>
              </p:cNvPr>
              <p:cNvSpPr/>
              <p:nvPr/>
            </p:nvSpPr>
            <p:spPr>
              <a:xfrm rot="16200000">
                <a:off x="6382970" y="724511"/>
                <a:ext cx="588374" cy="2247646"/>
              </a:xfrm>
              <a:prstGeom prst="arc">
                <a:avLst>
                  <a:gd name="adj1" fmla="val 16348058"/>
                  <a:gd name="adj2" fmla="val 529258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79B853-4DD9-4CAC-AB73-66842DC4404D}"/>
                  </a:ext>
                </a:extLst>
              </p:cNvPr>
              <p:cNvSpPr txBox="1"/>
              <p:nvPr/>
            </p:nvSpPr>
            <p:spPr>
              <a:xfrm>
                <a:off x="6396653" y="1176053"/>
                <a:ext cx="529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</a:t>
                </a:r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585976C-47E8-435D-B20F-531ACADA5517}"/>
                  </a:ext>
                </a:extLst>
              </p:cNvPr>
              <p:cNvSpPr txBox="1"/>
              <p:nvPr/>
            </p:nvSpPr>
            <p:spPr>
              <a:xfrm>
                <a:off x="5034789" y="1167291"/>
                <a:ext cx="120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키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E3C82-1A86-4438-AF87-340AE54A0711}"/>
                  </a:ext>
                </a:extLst>
              </p:cNvPr>
              <p:cNvSpPr txBox="1"/>
              <p:nvPr/>
            </p:nvSpPr>
            <p:spPr>
              <a:xfrm>
                <a:off x="5087514" y="2592994"/>
                <a:ext cx="28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FA1C61-9F62-49BE-B302-89E876952E56}"/>
              </a:ext>
            </a:extLst>
          </p:cNvPr>
          <p:cNvGrpSpPr/>
          <p:nvPr/>
        </p:nvGrpSpPr>
        <p:grpSpPr>
          <a:xfrm>
            <a:off x="8849524" y="483255"/>
            <a:ext cx="2634107" cy="4440163"/>
            <a:chOff x="5831629" y="393190"/>
            <a:chExt cx="2634107" cy="444016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D88384-C993-4307-8C68-E3EE79BAF771}"/>
                </a:ext>
              </a:extLst>
            </p:cNvPr>
            <p:cNvSpPr/>
            <p:nvPr/>
          </p:nvSpPr>
          <p:spPr>
            <a:xfrm rot="5400000">
              <a:off x="6247821" y="770597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923CAA7-AFDD-486E-A53C-DA3BEA493A91}"/>
                </a:ext>
              </a:extLst>
            </p:cNvPr>
            <p:cNvSpPr/>
            <p:nvPr/>
          </p:nvSpPr>
          <p:spPr>
            <a:xfrm rot="5400000">
              <a:off x="6247822" y="1505558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ACCD8AF-6A42-47B4-B16F-8A3CB2379EAD}"/>
                </a:ext>
              </a:extLst>
            </p:cNvPr>
            <p:cNvSpPr/>
            <p:nvPr/>
          </p:nvSpPr>
          <p:spPr>
            <a:xfrm rot="5400000">
              <a:off x="6247824" y="2240519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686E43D-9CA1-4235-80A1-C227C02ED538}"/>
                </a:ext>
              </a:extLst>
            </p:cNvPr>
            <p:cNvSpPr/>
            <p:nvPr/>
          </p:nvSpPr>
          <p:spPr>
            <a:xfrm rot="5400000">
              <a:off x="6248066" y="2970877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7424C9F-A1DD-4921-B687-F98765CB1C02}"/>
                </a:ext>
              </a:extLst>
            </p:cNvPr>
            <p:cNvSpPr/>
            <p:nvPr/>
          </p:nvSpPr>
          <p:spPr>
            <a:xfrm rot="5400000">
              <a:off x="6248066" y="3711067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96173B7-47ED-4BB0-8497-47E4279D3AC2}"/>
                </a:ext>
              </a:extLst>
            </p:cNvPr>
            <p:cNvSpPr/>
            <p:nvPr/>
          </p:nvSpPr>
          <p:spPr>
            <a:xfrm rot="5400000">
              <a:off x="4431857" y="2591651"/>
              <a:ext cx="3665599" cy="701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044DB1E-5CC7-43F9-A1E2-16CB4822FF64}"/>
                </a:ext>
              </a:extLst>
            </p:cNvPr>
            <p:cNvSpPr/>
            <p:nvPr/>
          </p:nvSpPr>
          <p:spPr>
            <a:xfrm rot="5400000">
              <a:off x="5834709" y="2594894"/>
              <a:ext cx="3665599" cy="701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4E6004-255D-4248-AF72-27535A2DC897}"/>
                </a:ext>
              </a:extLst>
            </p:cNvPr>
            <p:cNvSpPr/>
            <p:nvPr/>
          </p:nvSpPr>
          <p:spPr>
            <a:xfrm rot="5400000">
              <a:off x="6950965" y="775200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19059F-E2FF-42D1-9E29-CAC0460D180B}"/>
                </a:ext>
              </a:extLst>
            </p:cNvPr>
            <p:cNvSpPr/>
            <p:nvPr/>
          </p:nvSpPr>
          <p:spPr>
            <a:xfrm rot="5400000">
              <a:off x="6950966" y="1510161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23DB9B3-A231-4DD7-A3CA-A6182277DFC3}"/>
                </a:ext>
              </a:extLst>
            </p:cNvPr>
            <p:cNvSpPr/>
            <p:nvPr/>
          </p:nvSpPr>
          <p:spPr>
            <a:xfrm rot="5400000">
              <a:off x="6950968" y="2245122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1C447FE-515D-40D5-B9EA-29E2E4728E48}"/>
                </a:ext>
              </a:extLst>
            </p:cNvPr>
            <p:cNvSpPr/>
            <p:nvPr/>
          </p:nvSpPr>
          <p:spPr>
            <a:xfrm rot="5400000">
              <a:off x="6951210" y="2975480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75481AA-5EC8-49ED-86CB-FEFE1A66489A}"/>
                </a:ext>
              </a:extLst>
            </p:cNvPr>
            <p:cNvSpPr/>
            <p:nvPr/>
          </p:nvSpPr>
          <p:spPr>
            <a:xfrm rot="5400000">
              <a:off x="6951210" y="3715670"/>
              <a:ext cx="734961" cy="1403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DA4B3FF-781E-4CF2-9E14-773BDCE40C0D}"/>
                </a:ext>
              </a:extLst>
            </p:cNvPr>
            <p:cNvSpPr/>
            <p:nvPr/>
          </p:nvSpPr>
          <p:spPr>
            <a:xfrm rot="5400000">
              <a:off x="5135001" y="2596254"/>
              <a:ext cx="3665599" cy="701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97F4EF12-E0E9-4136-9BE7-83D815D4148C}"/>
                </a:ext>
              </a:extLst>
            </p:cNvPr>
            <p:cNvSpPr/>
            <p:nvPr/>
          </p:nvSpPr>
          <p:spPr>
            <a:xfrm rot="16200000">
              <a:off x="6661265" y="-35551"/>
              <a:ext cx="588374" cy="2247646"/>
            </a:xfrm>
            <a:prstGeom prst="arc">
              <a:avLst>
                <a:gd name="adj1" fmla="val 16348058"/>
                <a:gd name="adj2" fmla="val 52925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AD40A7-8219-43F5-8049-4E3695F44F1F}"/>
                </a:ext>
              </a:extLst>
            </p:cNvPr>
            <p:cNvSpPr txBox="1"/>
            <p:nvPr/>
          </p:nvSpPr>
          <p:spPr>
            <a:xfrm>
              <a:off x="6871593" y="393190"/>
              <a:ext cx="529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0E35501B-5227-4867-98F7-F11DC7C8CB7A}"/>
                </a:ext>
              </a:extLst>
            </p:cNvPr>
            <p:cNvSpPr/>
            <p:nvPr/>
          </p:nvSpPr>
          <p:spPr>
            <a:xfrm>
              <a:off x="7877362" y="1157919"/>
              <a:ext cx="588374" cy="3675434"/>
            </a:xfrm>
            <a:prstGeom prst="arc">
              <a:avLst>
                <a:gd name="adj1" fmla="val 16348058"/>
                <a:gd name="adj2" fmla="val 52925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A4D38B0-C6F9-474A-9E66-42DC1030652F}"/>
              </a:ext>
            </a:extLst>
          </p:cNvPr>
          <p:cNvSpPr/>
          <p:nvPr/>
        </p:nvSpPr>
        <p:spPr>
          <a:xfrm>
            <a:off x="8421418" y="3089150"/>
            <a:ext cx="445250" cy="447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C761BFD-34FD-46DC-BCBD-4B4BE739008D}"/>
              </a:ext>
            </a:extLst>
          </p:cNvPr>
          <p:cNvGrpSpPr/>
          <p:nvPr/>
        </p:nvGrpSpPr>
        <p:grpSpPr>
          <a:xfrm>
            <a:off x="5377518" y="1061361"/>
            <a:ext cx="3491276" cy="3042599"/>
            <a:chOff x="8768369" y="1298866"/>
            <a:chExt cx="3491276" cy="304259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2B72E9B-8B34-4BE6-B3C2-B8FC9FEA4C07}"/>
                </a:ext>
              </a:extLst>
            </p:cNvPr>
            <p:cNvSpPr/>
            <p:nvPr/>
          </p:nvSpPr>
          <p:spPr>
            <a:xfrm>
              <a:off x="8899756" y="2818257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DA7CB6-B171-4080-A677-D0F67F14E2B2}"/>
                </a:ext>
              </a:extLst>
            </p:cNvPr>
            <p:cNvSpPr/>
            <p:nvPr/>
          </p:nvSpPr>
          <p:spPr>
            <a:xfrm>
              <a:off x="8899756" y="2094303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C0AE151-B53B-4129-8EE2-A34DFDE88BA5}"/>
                </a:ext>
              </a:extLst>
            </p:cNvPr>
            <p:cNvSpPr/>
            <p:nvPr/>
          </p:nvSpPr>
          <p:spPr>
            <a:xfrm>
              <a:off x="9631050" y="2818257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80E86B-7F8B-4F62-AD5F-EDBBB353D209}"/>
                </a:ext>
              </a:extLst>
            </p:cNvPr>
            <p:cNvSpPr/>
            <p:nvPr/>
          </p:nvSpPr>
          <p:spPr>
            <a:xfrm>
              <a:off x="9630114" y="2094303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88358F3-959E-46D8-80E2-E8D75A86DA9A}"/>
                </a:ext>
              </a:extLst>
            </p:cNvPr>
            <p:cNvSpPr/>
            <p:nvPr/>
          </p:nvSpPr>
          <p:spPr>
            <a:xfrm>
              <a:off x="10365074" y="2818257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5AAB7C1-D7F4-4343-B8F5-1C0AB6EB6537}"/>
                </a:ext>
              </a:extLst>
            </p:cNvPr>
            <p:cNvSpPr/>
            <p:nvPr/>
          </p:nvSpPr>
          <p:spPr>
            <a:xfrm>
              <a:off x="10364138" y="2094303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0E0ED93-D376-4F45-91B1-AB4EE70089B6}"/>
                </a:ext>
              </a:extLst>
            </p:cNvPr>
            <p:cNvSpPr/>
            <p:nvPr/>
          </p:nvSpPr>
          <p:spPr>
            <a:xfrm>
              <a:off x="8897883" y="3542211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7448EB2-332D-4C23-B304-93DFEF91438F}"/>
                </a:ext>
              </a:extLst>
            </p:cNvPr>
            <p:cNvSpPr/>
            <p:nvPr/>
          </p:nvSpPr>
          <p:spPr>
            <a:xfrm>
              <a:off x="9629177" y="3542211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C28854C-6C31-42A5-B3B2-F550D55C6BBE}"/>
                </a:ext>
              </a:extLst>
            </p:cNvPr>
            <p:cNvSpPr/>
            <p:nvPr/>
          </p:nvSpPr>
          <p:spPr>
            <a:xfrm>
              <a:off x="10363201" y="3542211"/>
              <a:ext cx="734961" cy="72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E9897B-110E-489E-940A-86558779ED38}"/>
                </a:ext>
              </a:extLst>
            </p:cNvPr>
            <p:cNvSpPr txBox="1"/>
            <p:nvPr/>
          </p:nvSpPr>
          <p:spPr>
            <a:xfrm>
              <a:off x="11730353" y="2883328"/>
              <a:ext cx="529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6C2D4DA9-B9BB-4EFA-8715-94BB07B51D33}"/>
                </a:ext>
              </a:extLst>
            </p:cNvPr>
            <p:cNvSpPr/>
            <p:nvPr/>
          </p:nvSpPr>
          <p:spPr>
            <a:xfrm rot="16200000">
              <a:off x="9702470" y="877957"/>
              <a:ext cx="588374" cy="2247646"/>
            </a:xfrm>
            <a:prstGeom prst="arc">
              <a:avLst>
                <a:gd name="adj1" fmla="val 16348058"/>
                <a:gd name="adj2" fmla="val 52925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49D571EE-8E33-4CCB-8486-4C77FE9ADC95}"/>
                </a:ext>
              </a:extLst>
            </p:cNvPr>
            <p:cNvSpPr/>
            <p:nvPr/>
          </p:nvSpPr>
          <p:spPr>
            <a:xfrm>
              <a:off x="11059613" y="2093819"/>
              <a:ext cx="588374" cy="2247646"/>
            </a:xfrm>
            <a:prstGeom prst="arc">
              <a:avLst>
                <a:gd name="adj1" fmla="val 16348058"/>
                <a:gd name="adj2" fmla="val 52925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591771C-11A4-482D-BEA0-FB573FA04837}"/>
                </a:ext>
              </a:extLst>
            </p:cNvPr>
            <p:cNvSpPr txBox="1"/>
            <p:nvPr/>
          </p:nvSpPr>
          <p:spPr>
            <a:xfrm>
              <a:off x="9850446" y="1298866"/>
              <a:ext cx="529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C57C60-327F-40AF-88AC-EED4C57ADB00}"/>
                </a:ext>
              </a:extLst>
            </p:cNvPr>
            <p:cNvSpPr txBox="1"/>
            <p:nvPr/>
          </p:nvSpPr>
          <p:spPr>
            <a:xfrm>
              <a:off x="8768369" y="1303586"/>
              <a:ext cx="120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값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5E79A11-E62D-4A23-9A1D-3CDE622837FE}"/>
              </a:ext>
            </a:extLst>
          </p:cNvPr>
          <p:cNvSpPr txBox="1"/>
          <p:nvPr/>
        </p:nvSpPr>
        <p:spPr>
          <a:xfrm>
            <a:off x="11594965" y="2898028"/>
            <a:ext cx="2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6D0094-E172-4252-9959-A71562B8D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59" y="5445689"/>
            <a:ext cx="455358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838</Words>
  <Application>Microsoft Office PowerPoint</Application>
  <PresentationFormat>와이드스크린</PresentationFormat>
  <Paragraphs>300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Attention is all you need</vt:lpstr>
      <vt:lpstr>Attention에 관한 이해 – 생물학적 접근</vt:lpstr>
      <vt:lpstr>Attention에 관한 이해 – 생물학적 접근</vt:lpstr>
      <vt:lpstr>Attention에 관한 이해</vt:lpstr>
      <vt:lpstr>Attention Scoring </vt:lpstr>
      <vt:lpstr>Attention Scoring – Additive Attention</vt:lpstr>
      <vt:lpstr>Attention Scoring – Additive Attention</vt:lpstr>
      <vt:lpstr>Attention Scoring – Dot Product </vt:lpstr>
      <vt:lpstr>Attention Scoring – Dot Product </vt:lpstr>
      <vt:lpstr>Attention Scoring – Dot Product </vt:lpstr>
      <vt:lpstr>Attention Scoring - Masked </vt:lpstr>
      <vt:lpstr>Self-Attention</vt:lpstr>
      <vt:lpstr>Self-Attention</vt:lpstr>
      <vt:lpstr>Self-Attention</vt:lpstr>
      <vt:lpstr>Self-Attention - 장점</vt:lpstr>
      <vt:lpstr>Self-Attention - 장점</vt:lpstr>
      <vt:lpstr>Multi head-Attention</vt:lpstr>
      <vt:lpstr>Transformer</vt:lpstr>
      <vt:lpstr>Transformer – encoder - decoder</vt:lpstr>
      <vt:lpstr>Transformer – encoder - decoder</vt:lpstr>
      <vt:lpstr>Transformer – encoder - decoder</vt:lpstr>
      <vt:lpstr>Transformer – 데이터 전처리</vt:lpstr>
      <vt:lpstr>Transformer – 데이터 전처리</vt:lpstr>
      <vt:lpstr>Transformer – Positioning encoding</vt:lpstr>
      <vt:lpstr>Transformer</vt:lpstr>
      <vt:lpstr>Transformer - encoder</vt:lpstr>
      <vt:lpstr>Transformer - decoder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동영 김</dc:creator>
  <cp:lastModifiedBy>동영 김</cp:lastModifiedBy>
  <cp:revision>8</cp:revision>
  <dcterms:created xsi:type="dcterms:W3CDTF">2022-01-08T15:14:05Z</dcterms:created>
  <dcterms:modified xsi:type="dcterms:W3CDTF">2022-01-09T12:53:42Z</dcterms:modified>
</cp:coreProperties>
</file>