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2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영 김" initials="동김" lastIdx="1" clrIdx="0">
    <p:extLst>
      <p:ext uri="{19B8F6BF-5375-455C-9EA6-DF929625EA0E}">
        <p15:presenceInfo xmlns:p15="http://schemas.microsoft.com/office/powerpoint/2012/main" userId="3b1866dd03533f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물결 2">
            <a:extLst>
              <a:ext uri="{FF2B5EF4-FFF2-40B4-BE49-F238E27FC236}">
                <a16:creationId xmlns:a16="http://schemas.microsoft.com/office/drawing/2014/main" id="{0D224039-598D-40FC-8FB1-B1AE5DE1B45C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물결 3">
            <a:extLst>
              <a:ext uri="{FF2B5EF4-FFF2-40B4-BE49-F238E27FC236}">
                <a16:creationId xmlns:a16="http://schemas.microsoft.com/office/drawing/2014/main" id="{C70700DC-113B-4F88-84FA-073232796735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42" y="3180789"/>
            <a:ext cx="3006589" cy="298431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662" y="2315873"/>
            <a:ext cx="5479248" cy="1432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altLang="ko-KR" dirty="0"/>
              <a:t>Include </a:t>
            </a:r>
            <a:r>
              <a:rPr lang="ko-KR" altLang="en-US" dirty="0"/>
              <a:t>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AFB309E-7A34-43CA-926C-2EBDA7429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3662" y="3962987"/>
            <a:ext cx="5479248" cy="924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910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3065-C9F5-43B2-9384-EA1EBCAA6BAC}"/>
              </a:ext>
            </a:extLst>
          </p:cNvPr>
          <p:cNvSpPr txBox="1"/>
          <p:nvPr userDrawn="1"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950" y="570706"/>
            <a:ext cx="1036425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물결 2">
            <a:extLst>
              <a:ext uri="{FF2B5EF4-FFF2-40B4-BE49-F238E27FC236}">
                <a16:creationId xmlns:a16="http://schemas.microsoft.com/office/drawing/2014/main" id="{ECA3A12E-B23B-4BD1-AA7E-4203C4A19FDE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물결 3">
            <a:extLst>
              <a:ext uri="{FF2B5EF4-FFF2-40B4-BE49-F238E27FC236}">
                <a16:creationId xmlns:a16="http://schemas.microsoft.com/office/drawing/2014/main" id="{A968A8D7-6D73-4A0D-A084-EA012443AAB8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27D89-B212-4325-8126-B7C0D14F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 기초 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89A32-97E7-4A37-B9F7-BAD5B7F4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- </a:t>
            </a:r>
            <a:r>
              <a:rPr lang="ko-KR" altLang="en-US" dirty="0"/>
              <a:t>정칙화</a:t>
            </a:r>
          </a:p>
        </p:txBody>
      </p:sp>
    </p:spTree>
    <p:extLst>
      <p:ext uri="{BB962C8B-B14F-4D97-AF65-F5344CB8AC3E}">
        <p14:creationId xmlns:p14="http://schemas.microsoft.com/office/powerpoint/2010/main" val="293244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C699F6-4BE0-4AB8-9DF3-7E86A9CD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Drop out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4D4293-CF2B-4178-913F-3416284BCA09}"/>
              </a:ext>
            </a:extLst>
          </p:cNvPr>
          <p:cNvSpPr/>
          <p:nvPr/>
        </p:nvSpPr>
        <p:spPr>
          <a:xfrm>
            <a:off x="1257299" y="51976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5481FF6-7F35-4392-B991-BEFF9464DFF8}"/>
              </a:ext>
            </a:extLst>
          </p:cNvPr>
          <p:cNvSpPr/>
          <p:nvPr/>
        </p:nvSpPr>
        <p:spPr>
          <a:xfrm>
            <a:off x="2775283" y="51976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70D88C0-7FF4-411B-9337-BEFA34D2C21A}"/>
              </a:ext>
            </a:extLst>
          </p:cNvPr>
          <p:cNvSpPr/>
          <p:nvPr/>
        </p:nvSpPr>
        <p:spPr>
          <a:xfrm>
            <a:off x="4387519" y="51976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8DA8110-7DB5-4F4C-B8DA-4D20F08A6182}"/>
              </a:ext>
            </a:extLst>
          </p:cNvPr>
          <p:cNvSpPr/>
          <p:nvPr/>
        </p:nvSpPr>
        <p:spPr>
          <a:xfrm>
            <a:off x="1257299" y="39724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A51D3F-1EA0-4E40-8BB4-1FCA023025E0}"/>
              </a:ext>
            </a:extLst>
          </p:cNvPr>
          <p:cNvSpPr/>
          <p:nvPr/>
        </p:nvSpPr>
        <p:spPr>
          <a:xfrm>
            <a:off x="2775283" y="39724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5EEB6E-22BA-4FC9-A49F-929B336C5AB8}"/>
              </a:ext>
            </a:extLst>
          </p:cNvPr>
          <p:cNvSpPr/>
          <p:nvPr/>
        </p:nvSpPr>
        <p:spPr>
          <a:xfrm>
            <a:off x="4387519" y="397242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1862B3-9B98-4473-B9CF-0B9E89F280EB}"/>
              </a:ext>
            </a:extLst>
          </p:cNvPr>
          <p:cNvCxnSpPr/>
          <p:nvPr/>
        </p:nvCxnSpPr>
        <p:spPr>
          <a:xfrm>
            <a:off x="1720516" y="4409573"/>
            <a:ext cx="1515979" cy="127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66B939-2030-4F81-BD6F-1E5808BE82F5}"/>
              </a:ext>
            </a:extLst>
          </p:cNvPr>
          <p:cNvCxnSpPr/>
          <p:nvPr/>
        </p:nvCxnSpPr>
        <p:spPr>
          <a:xfrm>
            <a:off x="3232483" y="4379495"/>
            <a:ext cx="1515979" cy="127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1B733AB-E1A2-4EF0-8A32-D1C73830B2EA}"/>
              </a:ext>
            </a:extLst>
          </p:cNvPr>
          <p:cNvCxnSpPr/>
          <p:nvPr/>
        </p:nvCxnSpPr>
        <p:spPr>
          <a:xfrm flipH="1">
            <a:off x="3232483" y="4429626"/>
            <a:ext cx="1612236" cy="125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B12617-F76D-49DD-BBDD-88C932356745}"/>
              </a:ext>
            </a:extLst>
          </p:cNvPr>
          <p:cNvCxnSpPr/>
          <p:nvPr/>
        </p:nvCxnSpPr>
        <p:spPr>
          <a:xfrm flipH="1">
            <a:off x="1714499" y="4374482"/>
            <a:ext cx="1612236" cy="125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5542258-90CB-4C93-8493-340DE0723EFA}"/>
              </a:ext>
            </a:extLst>
          </p:cNvPr>
          <p:cNvCxnSpPr/>
          <p:nvPr/>
        </p:nvCxnSpPr>
        <p:spPr>
          <a:xfrm>
            <a:off x="1714499" y="4429626"/>
            <a:ext cx="0" cy="133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DA7539F-BCA4-419A-AD75-C6E792E2CF4A}"/>
              </a:ext>
            </a:extLst>
          </p:cNvPr>
          <p:cNvCxnSpPr/>
          <p:nvPr/>
        </p:nvCxnSpPr>
        <p:spPr>
          <a:xfrm>
            <a:off x="3232483" y="4527884"/>
            <a:ext cx="0" cy="133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A71CEE-6BB5-449E-9470-01A430FA4C87}"/>
              </a:ext>
            </a:extLst>
          </p:cNvPr>
          <p:cNvCxnSpPr/>
          <p:nvPr/>
        </p:nvCxnSpPr>
        <p:spPr>
          <a:xfrm>
            <a:off x="4844719" y="4622131"/>
            <a:ext cx="0" cy="133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64B3853-F2F4-48EE-8A64-0D92A0F73DD4}"/>
              </a:ext>
            </a:extLst>
          </p:cNvPr>
          <p:cNvSpPr/>
          <p:nvPr/>
        </p:nvSpPr>
        <p:spPr>
          <a:xfrm>
            <a:off x="6096000" y="31582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40DE342-B2CB-4335-95F9-B94B77BB4796}"/>
              </a:ext>
            </a:extLst>
          </p:cNvPr>
          <p:cNvSpPr/>
          <p:nvPr/>
        </p:nvSpPr>
        <p:spPr>
          <a:xfrm>
            <a:off x="7613984" y="31582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BC3FD9-35F4-41E1-A9B0-9009A67AB842}"/>
              </a:ext>
            </a:extLst>
          </p:cNvPr>
          <p:cNvSpPr/>
          <p:nvPr/>
        </p:nvSpPr>
        <p:spPr>
          <a:xfrm>
            <a:off x="9226220" y="315829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3BC29A-51AE-496E-AB9E-D6E38AA8F14C}"/>
              </a:ext>
            </a:extLst>
          </p:cNvPr>
          <p:cNvSpPr/>
          <p:nvPr/>
        </p:nvSpPr>
        <p:spPr>
          <a:xfrm>
            <a:off x="6096000" y="19330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AA3879-E760-4AE6-865E-69CA4347862C}"/>
              </a:ext>
            </a:extLst>
          </p:cNvPr>
          <p:cNvSpPr/>
          <p:nvPr/>
        </p:nvSpPr>
        <p:spPr>
          <a:xfrm>
            <a:off x="7613984" y="19330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7899B34-D838-4A27-8553-A648FFB74A78}"/>
              </a:ext>
            </a:extLst>
          </p:cNvPr>
          <p:cNvSpPr/>
          <p:nvPr/>
        </p:nvSpPr>
        <p:spPr>
          <a:xfrm>
            <a:off x="9226220" y="19330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09D856-158D-4211-A13E-1AEE2CEF3D40}"/>
              </a:ext>
            </a:extLst>
          </p:cNvPr>
          <p:cNvCxnSpPr/>
          <p:nvPr/>
        </p:nvCxnSpPr>
        <p:spPr>
          <a:xfrm>
            <a:off x="8071184" y="2340143"/>
            <a:ext cx="1515979" cy="1275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FEEB36-C71A-4881-80E8-775735DE57DE}"/>
              </a:ext>
            </a:extLst>
          </p:cNvPr>
          <p:cNvCxnSpPr/>
          <p:nvPr/>
        </p:nvCxnSpPr>
        <p:spPr>
          <a:xfrm flipH="1">
            <a:off x="8071184" y="2390274"/>
            <a:ext cx="1612236" cy="125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29FDEB-AC3B-41B3-9240-09EB5E26E722}"/>
              </a:ext>
            </a:extLst>
          </p:cNvPr>
          <p:cNvCxnSpPr/>
          <p:nvPr/>
        </p:nvCxnSpPr>
        <p:spPr>
          <a:xfrm flipH="1">
            <a:off x="6553200" y="2335130"/>
            <a:ext cx="1612236" cy="125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28FD80-0DE6-4003-9E02-CF66E925C5D0}"/>
              </a:ext>
            </a:extLst>
          </p:cNvPr>
          <p:cNvCxnSpPr/>
          <p:nvPr/>
        </p:nvCxnSpPr>
        <p:spPr>
          <a:xfrm>
            <a:off x="6553200" y="2390274"/>
            <a:ext cx="0" cy="133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73DC070-4AAD-4C8F-AF44-7A2EE9818333}"/>
              </a:ext>
            </a:extLst>
          </p:cNvPr>
          <p:cNvCxnSpPr/>
          <p:nvPr/>
        </p:nvCxnSpPr>
        <p:spPr>
          <a:xfrm>
            <a:off x="9683420" y="2582779"/>
            <a:ext cx="0" cy="1339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8BC1ADD-C6DD-450A-8EBE-D123172060C3}"/>
              </a:ext>
            </a:extLst>
          </p:cNvPr>
          <p:cNvSpPr/>
          <p:nvPr/>
        </p:nvSpPr>
        <p:spPr>
          <a:xfrm rot="19050520">
            <a:off x="5522062" y="3761874"/>
            <a:ext cx="511342" cy="621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52190F-B767-4DB6-A62C-ACC2E53B0888}"/>
              </a:ext>
            </a:extLst>
          </p:cNvPr>
          <p:cNvSpPr txBox="1"/>
          <p:nvPr/>
        </p:nvSpPr>
        <p:spPr>
          <a:xfrm>
            <a:off x="1514270" y="2820237"/>
            <a:ext cx="418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 진행 시 노드간 결합을 </a:t>
            </a:r>
            <a:endParaRPr lang="en-US" altLang="ko-KR" dirty="0"/>
          </a:p>
          <a:p>
            <a:r>
              <a:rPr lang="ko-KR" altLang="en-US" dirty="0"/>
              <a:t>확률적으로 일부 막음</a:t>
            </a:r>
          </a:p>
        </p:txBody>
      </p:sp>
    </p:spTree>
    <p:extLst>
      <p:ext uri="{BB962C8B-B14F-4D97-AF65-F5344CB8AC3E}">
        <p14:creationId xmlns:p14="http://schemas.microsoft.com/office/powerpoint/2010/main" val="235067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0952DBD-60FD-440E-8B96-0460E4E79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pic>
        <p:nvPicPr>
          <p:cNvPr id="2050" name="Picture 2" descr="배치 정규화(Batch Normalization) - gaussian37">
            <a:extLst>
              <a:ext uri="{FF2B5EF4-FFF2-40B4-BE49-F238E27FC236}">
                <a16:creationId xmlns:a16="http://schemas.microsoft.com/office/drawing/2014/main" id="{4226B41B-BCE1-4A0E-A115-F6A22714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773" y="2634604"/>
            <a:ext cx="6754228" cy="306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482AB5-3D41-4FE1-AC6A-FA54E53B2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Augmentaion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26" name="Picture 2" descr="Data Augmentation. Data augmentation in data analysis are… | by Hamdi  Ghorbel | Medium">
            <a:extLst>
              <a:ext uri="{FF2B5EF4-FFF2-40B4-BE49-F238E27FC236}">
                <a16:creationId xmlns:a16="http://schemas.microsoft.com/office/drawing/2014/main" id="{908FC303-C360-4C88-9910-5BE32710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35" y="2562225"/>
            <a:ext cx="57626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31687C-F6BB-451B-9AAD-0BA849E23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 task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59A0B-ACA0-479F-B460-7EF5B00996D3}"/>
              </a:ext>
            </a:extLst>
          </p:cNvPr>
          <p:cNvSpPr txBox="1"/>
          <p:nvPr/>
        </p:nvSpPr>
        <p:spPr>
          <a:xfrm>
            <a:off x="887950" y="1624263"/>
            <a:ext cx="76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일종의 신경망 공유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35FF89-6C0E-45D7-962B-8C9591C00A0C}"/>
              </a:ext>
            </a:extLst>
          </p:cNvPr>
          <p:cNvSpPr/>
          <p:nvPr/>
        </p:nvSpPr>
        <p:spPr>
          <a:xfrm>
            <a:off x="3844089" y="4776537"/>
            <a:ext cx="3525252" cy="637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레이어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02AC756-BCDE-4F89-8FEA-959DCE4901E4}"/>
              </a:ext>
            </a:extLst>
          </p:cNvPr>
          <p:cNvSpPr/>
          <p:nvPr/>
        </p:nvSpPr>
        <p:spPr>
          <a:xfrm>
            <a:off x="3844089" y="4038600"/>
            <a:ext cx="3525252" cy="6376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공유 레이어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44E265-B714-475F-B80D-81E6811AC6E3}"/>
              </a:ext>
            </a:extLst>
          </p:cNvPr>
          <p:cNvSpPr/>
          <p:nvPr/>
        </p:nvSpPr>
        <p:spPr>
          <a:xfrm>
            <a:off x="2300036" y="3084276"/>
            <a:ext cx="3525252" cy="6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50B5D2-3392-4588-8EFC-1B45EE3C97CF}"/>
              </a:ext>
            </a:extLst>
          </p:cNvPr>
          <p:cNvSpPr/>
          <p:nvPr/>
        </p:nvSpPr>
        <p:spPr>
          <a:xfrm>
            <a:off x="6102159" y="3084275"/>
            <a:ext cx="3525252" cy="6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CC252A-9DE4-48AB-B725-BDDD1C46E872}"/>
              </a:ext>
            </a:extLst>
          </p:cNvPr>
          <p:cNvSpPr/>
          <p:nvPr/>
        </p:nvSpPr>
        <p:spPr>
          <a:xfrm>
            <a:off x="6096000" y="2256949"/>
            <a:ext cx="3525252" cy="637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E9C7C09-5BE8-46F8-B034-357D14C81B99}"/>
              </a:ext>
            </a:extLst>
          </p:cNvPr>
          <p:cNvSpPr/>
          <p:nvPr/>
        </p:nvSpPr>
        <p:spPr>
          <a:xfrm flipV="1">
            <a:off x="5254791" y="5539331"/>
            <a:ext cx="703847" cy="884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F7A2D43-6CED-42F4-980A-0CDA99F058B4}"/>
              </a:ext>
            </a:extLst>
          </p:cNvPr>
          <p:cNvSpPr/>
          <p:nvPr/>
        </p:nvSpPr>
        <p:spPr>
          <a:xfrm flipV="1">
            <a:off x="7596938" y="1182975"/>
            <a:ext cx="703847" cy="884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FC5895D-7632-443D-A56D-3BB2DC91517A}"/>
              </a:ext>
            </a:extLst>
          </p:cNvPr>
          <p:cNvSpPr/>
          <p:nvPr/>
        </p:nvSpPr>
        <p:spPr>
          <a:xfrm flipV="1">
            <a:off x="3710738" y="2099691"/>
            <a:ext cx="703847" cy="884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3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0259C1-C4F7-455C-9C2E-90999AA86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Ensemble method - bagging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E50A11-4F0E-4908-BC32-C9384B14624D}"/>
              </a:ext>
            </a:extLst>
          </p:cNvPr>
          <p:cNvSpPr/>
          <p:nvPr/>
        </p:nvSpPr>
        <p:spPr>
          <a:xfrm>
            <a:off x="3531268" y="2063416"/>
            <a:ext cx="4397542" cy="1521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C579BA-1CEF-4B30-A612-4038F0E934A0}"/>
              </a:ext>
            </a:extLst>
          </p:cNvPr>
          <p:cNvSpPr/>
          <p:nvPr/>
        </p:nvSpPr>
        <p:spPr>
          <a:xfrm>
            <a:off x="764005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3814CC-6187-4FD0-A29F-3907A0AE95D5}"/>
              </a:ext>
            </a:extLst>
          </p:cNvPr>
          <p:cNvSpPr/>
          <p:nvPr/>
        </p:nvSpPr>
        <p:spPr>
          <a:xfrm>
            <a:off x="2504574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26C95C-2680-40AE-8F40-2735A8D385FE}"/>
              </a:ext>
            </a:extLst>
          </p:cNvPr>
          <p:cNvSpPr/>
          <p:nvPr/>
        </p:nvSpPr>
        <p:spPr>
          <a:xfrm>
            <a:off x="4226092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51F59-758D-4BE3-877D-B95C56F3FC54}"/>
              </a:ext>
            </a:extLst>
          </p:cNvPr>
          <p:cNvSpPr/>
          <p:nvPr/>
        </p:nvSpPr>
        <p:spPr>
          <a:xfrm>
            <a:off x="5947610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B4B79-E599-4D88-A6FF-02810DA14E52}"/>
              </a:ext>
            </a:extLst>
          </p:cNvPr>
          <p:cNvSpPr/>
          <p:nvPr/>
        </p:nvSpPr>
        <p:spPr>
          <a:xfrm>
            <a:off x="7669128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03DF2B-A5C9-4EEB-96DD-D65BEA62A6E6}"/>
              </a:ext>
            </a:extLst>
          </p:cNvPr>
          <p:cNvSpPr/>
          <p:nvPr/>
        </p:nvSpPr>
        <p:spPr>
          <a:xfrm>
            <a:off x="9390646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39048-1B11-40AE-ADD7-A9C205B9857E}"/>
              </a:ext>
            </a:extLst>
          </p:cNvPr>
          <p:cNvSpPr txBox="1"/>
          <p:nvPr/>
        </p:nvSpPr>
        <p:spPr>
          <a:xfrm>
            <a:off x="764004" y="5107405"/>
            <a:ext cx="51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모델의 결과의 평균 또는 투표 등을 이용</a:t>
            </a:r>
          </a:p>
        </p:txBody>
      </p:sp>
    </p:spTree>
    <p:extLst>
      <p:ext uri="{BB962C8B-B14F-4D97-AF65-F5344CB8AC3E}">
        <p14:creationId xmlns:p14="http://schemas.microsoft.com/office/powerpoint/2010/main" val="6280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0259C1-C4F7-455C-9C2E-90999AA865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Ensemble method - stacking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E50A11-4F0E-4908-BC32-C9384B14624D}"/>
              </a:ext>
            </a:extLst>
          </p:cNvPr>
          <p:cNvSpPr/>
          <p:nvPr/>
        </p:nvSpPr>
        <p:spPr>
          <a:xfrm>
            <a:off x="3531268" y="2063416"/>
            <a:ext cx="4397542" cy="1521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C579BA-1CEF-4B30-A612-4038F0E934A0}"/>
              </a:ext>
            </a:extLst>
          </p:cNvPr>
          <p:cNvSpPr/>
          <p:nvPr/>
        </p:nvSpPr>
        <p:spPr>
          <a:xfrm>
            <a:off x="764005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3814CC-6187-4FD0-A29F-3907A0AE95D5}"/>
              </a:ext>
            </a:extLst>
          </p:cNvPr>
          <p:cNvSpPr/>
          <p:nvPr/>
        </p:nvSpPr>
        <p:spPr>
          <a:xfrm>
            <a:off x="2504574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26C95C-2680-40AE-8F40-2735A8D385FE}"/>
              </a:ext>
            </a:extLst>
          </p:cNvPr>
          <p:cNvSpPr/>
          <p:nvPr/>
        </p:nvSpPr>
        <p:spPr>
          <a:xfrm>
            <a:off x="4226092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951F59-758D-4BE3-877D-B95C56F3FC54}"/>
              </a:ext>
            </a:extLst>
          </p:cNvPr>
          <p:cNvSpPr/>
          <p:nvPr/>
        </p:nvSpPr>
        <p:spPr>
          <a:xfrm>
            <a:off x="5947610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3B4B79-E599-4D88-A6FF-02810DA14E52}"/>
              </a:ext>
            </a:extLst>
          </p:cNvPr>
          <p:cNvSpPr/>
          <p:nvPr/>
        </p:nvSpPr>
        <p:spPr>
          <a:xfrm>
            <a:off x="7669128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03DF2B-A5C9-4EEB-96DD-D65BEA62A6E6}"/>
              </a:ext>
            </a:extLst>
          </p:cNvPr>
          <p:cNvSpPr/>
          <p:nvPr/>
        </p:nvSpPr>
        <p:spPr>
          <a:xfrm>
            <a:off x="9390646" y="4003508"/>
            <a:ext cx="1503947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39048-1B11-40AE-ADD7-A9C205B9857E}"/>
              </a:ext>
            </a:extLst>
          </p:cNvPr>
          <p:cNvSpPr txBox="1"/>
          <p:nvPr/>
        </p:nvSpPr>
        <p:spPr>
          <a:xfrm>
            <a:off x="690811" y="6103813"/>
            <a:ext cx="513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모델의 결과 값을 입력으로 받는 모델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452348-0735-421A-9219-BA63220B364C}"/>
              </a:ext>
            </a:extLst>
          </p:cNvPr>
          <p:cNvSpPr/>
          <p:nvPr/>
        </p:nvSpPr>
        <p:spPr>
          <a:xfrm>
            <a:off x="4697328" y="5056271"/>
            <a:ext cx="2249905" cy="764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0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Train error </a:t>
            </a:r>
            <a:r>
              <a:rPr lang="ko-KR" altLang="en-US" dirty="0"/>
              <a:t>와  </a:t>
            </a:r>
            <a:r>
              <a:rPr lang="en-US" altLang="ko-KR" dirty="0"/>
              <a:t>Test error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94422-2C0F-4A1C-A70A-CACA33C54D21}"/>
              </a:ext>
            </a:extLst>
          </p:cNvPr>
          <p:cNvSpPr txBox="1"/>
          <p:nvPr/>
        </p:nvSpPr>
        <p:spPr>
          <a:xfrm>
            <a:off x="1052763" y="2045369"/>
            <a:ext cx="759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주차에서 배웠듯이 </a:t>
            </a:r>
            <a:r>
              <a:rPr lang="en-US" altLang="ko-KR" dirty="0"/>
              <a:t>Train error</a:t>
            </a:r>
            <a:r>
              <a:rPr lang="ko-KR" altLang="en-US" dirty="0"/>
              <a:t>와 </a:t>
            </a:r>
            <a:r>
              <a:rPr lang="en-US" altLang="ko-KR" dirty="0"/>
              <a:t>Test error </a:t>
            </a:r>
            <a:r>
              <a:rPr lang="ko-KR" altLang="en-US" dirty="0"/>
              <a:t>의 관계가 무조건 일치하는 것이 아님을 배움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CC3C1-B072-47BC-9BBB-05E80F67D22C}"/>
              </a:ext>
            </a:extLst>
          </p:cNvPr>
          <p:cNvSpPr txBox="1"/>
          <p:nvPr/>
        </p:nvSpPr>
        <p:spPr>
          <a:xfrm>
            <a:off x="1143000" y="3429000"/>
            <a:ext cx="759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중요한 건 </a:t>
            </a:r>
            <a:r>
              <a:rPr lang="en-US" altLang="ko-KR" dirty="0"/>
              <a:t>Test error </a:t>
            </a:r>
            <a:r>
              <a:rPr lang="ko-KR" altLang="en-US" dirty="0"/>
              <a:t>이것을 낮추기 위한 기법 중 하나</a:t>
            </a:r>
          </a:p>
        </p:txBody>
      </p:sp>
    </p:spTree>
    <p:extLst>
      <p:ext uri="{BB962C8B-B14F-4D97-AF65-F5344CB8AC3E}">
        <p14:creationId xmlns:p14="http://schemas.microsoft.com/office/powerpoint/2010/main" val="20793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A85F8C-E6DE-4194-BED9-D2DCD64A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B0B2-ACAE-4918-887F-F0E6171A8330}"/>
              </a:ext>
            </a:extLst>
          </p:cNvPr>
          <p:cNvSpPr txBox="1"/>
          <p:nvPr/>
        </p:nvSpPr>
        <p:spPr>
          <a:xfrm>
            <a:off x="1028700" y="1780674"/>
            <a:ext cx="74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일반화 오차를 줄이기 위해 학습 알고리즘에 가하는 모든 종류의 수정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75BF6-4E37-4F2E-BF8D-BC853DFDE61F}"/>
              </a:ext>
            </a:extLst>
          </p:cNvPr>
          <p:cNvSpPr txBox="1"/>
          <p:nvPr/>
        </p:nvSpPr>
        <p:spPr>
          <a:xfrm>
            <a:off x="1209174" y="2628900"/>
            <a:ext cx="7495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매개변수 제약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목적함 수 제약 </a:t>
            </a:r>
            <a:r>
              <a:rPr lang="ko-KR" altLang="en-US" dirty="0" err="1"/>
              <a:t>패널티</a:t>
            </a:r>
            <a:r>
              <a:rPr lang="ko-KR" altLang="en-US" dirty="0"/>
              <a:t> 등등</a:t>
            </a:r>
          </a:p>
        </p:txBody>
      </p:sp>
    </p:spTree>
    <p:extLst>
      <p:ext uri="{BB962C8B-B14F-4D97-AF65-F5344CB8AC3E}">
        <p14:creationId xmlns:p14="http://schemas.microsoft.com/office/powerpoint/2010/main" val="20829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DD0EC29-F1B0-4BDB-9218-C34334954BC9}"/>
              </a:ext>
            </a:extLst>
          </p:cNvPr>
          <p:cNvSpPr/>
          <p:nvPr/>
        </p:nvSpPr>
        <p:spPr>
          <a:xfrm>
            <a:off x="6188270" y="1291079"/>
            <a:ext cx="4967102" cy="3386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D62B51-786A-4DF2-B193-FB3694D13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26921F-A4C9-4318-BA41-BF86E7826862}"/>
              </a:ext>
            </a:extLst>
          </p:cNvPr>
          <p:cNvSpPr/>
          <p:nvPr/>
        </p:nvSpPr>
        <p:spPr>
          <a:xfrm>
            <a:off x="703847" y="2821405"/>
            <a:ext cx="2141621" cy="2057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셋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0D3344-2014-471B-94A1-A77EA26C982A}"/>
              </a:ext>
            </a:extLst>
          </p:cNvPr>
          <p:cNvSpPr/>
          <p:nvPr/>
        </p:nvSpPr>
        <p:spPr>
          <a:xfrm>
            <a:off x="3657600" y="2255921"/>
            <a:ext cx="1756611" cy="318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43D3A28-69CB-4129-80CE-002D6A5F707D}"/>
              </a:ext>
            </a:extLst>
          </p:cNvPr>
          <p:cNvSpPr/>
          <p:nvPr/>
        </p:nvSpPr>
        <p:spPr>
          <a:xfrm>
            <a:off x="3062036" y="3561347"/>
            <a:ext cx="463216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E161A99-9F8D-4579-8421-CC5876FCC1E1}"/>
              </a:ext>
            </a:extLst>
          </p:cNvPr>
          <p:cNvSpPr/>
          <p:nvPr/>
        </p:nvSpPr>
        <p:spPr>
          <a:xfrm rot="18718595">
            <a:off x="5638933" y="221982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3E7627-AFFB-4139-AB12-EFD3796BFFF0}"/>
              </a:ext>
            </a:extLst>
          </p:cNvPr>
          <p:cNvSpPr/>
          <p:nvPr/>
        </p:nvSpPr>
        <p:spPr>
          <a:xfrm rot="20302309">
            <a:off x="5777607" y="2658979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4737137-DBF8-43FF-A50F-C60C11C96154}"/>
              </a:ext>
            </a:extLst>
          </p:cNvPr>
          <p:cNvSpPr/>
          <p:nvPr/>
        </p:nvSpPr>
        <p:spPr>
          <a:xfrm rot="21345278">
            <a:off x="5779612" y="3175890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AB3BDA2-1E4C-4251-AE19-FED7EF334842}"/>
              </a:ext>
            </a:extLst>
          </p:cNvPr>
          <p:cNvSpPr/>
          <p:nvPr/>
        </p:nvSpPr>
        <p:spPr>
          <a:xfrm>
            <a:off x="5785212" y="3542609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29D6FA-D44A-4ED8-97A0-A925CE7831E0}"/>
              </a:ext>
            </a:extLst>
          </p:cNvPr>
          <p:cNvSpPr/>
          <p:nvPr/>
        </p:nvSpPr>
        <p:spPr>
          <a:xfrm rot="1131205">
            <a:off x="5773603" y="392988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FB1860B-7BD5-4492-A7D5-4804BFDA1FD4}"/>
              </a:ext>
            </a:extLst>
          </p:cNvPr>
          <p:cNvSpPr/>
          <p:nvPr/>
        </p:nvSpPr>
        <p:spPr>
          <a:xfrm rot="2569797">
            <a:off x="5728524" y="440484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7453C85-47A4-4812-B100-838A8837FECD}"/>
              </a:ext>
            </a:extLst>
          </p:cNvPr>
          <p:cNvSpPr/>
          <p:nvPr/>
        </p:nvSpPr>
        <p:spPr>
          <a:xfrm rot="3512024">
            <a:off x="5627133" y="5098641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40E39BB-B805-47E1-AAD0-498FADC25C67}"/>
              </a:ext>
            </a:extLst>
          </p:cNvPr>
          <p:cNvSpPr/>
          <p:nvPr/>
        </p:nvSpPr>
        <p:spPr>
          <a:xfrm>
            <a:off x="6218337" y="1765595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7C6FF52-623B-4F18-8D30-1DF539E45CCB}"/>
              </a:ext>
            </a:extLst>
          </p:cNvPr>
          <p:cNvSpPr/>
          <p:nvPr/>
        </p:nvSpPr>
        <p:spPr>
          <a:xfrm>
            <a:off x="6373349" y="2388191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A1B21A-0867-46C9-B847-17D34D860824}"/>
              </a:ext>
            </a:extLst>
          </p:cNvPr>
          <p:cNvSpPr/>
          <p:nvPr/>
        </p:nvSpPr>
        <p:spPr>
          <a:xfrm>
            <a:off x="6373349" y="3022536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F8543D-62D8-41CB-95B7-43D4563C916A}"/>
              </a:ext>
            </a:extLst>
          </p:cNvPr>
          <p:cNvSpPr/>
          <p:nvPr/>
        </p:nvSpPr>
        <p:spPr>
          <a:xfrm>
            <a:off x="6343811" y="4045945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3185D9-06FC-477D-9E86-2B029845E133}"/>
              </a:ext>
            </a:extLst>
          </p:cNvPr>
          <p:cNvSpPr/>
          <p:nvPr/>
        </p:nvSpPr>
        <p:spPr>
          <a:xfrm>
            <a:off x="6218337" y="4708822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k+1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94996B-C0D4-4028-9B56-377A2F303489}"/>
              </a:ext>
            </a:extLst>
          </p:cNvPr>
          <p:cNvSpPr/>
          <p:nvPr/>
        </p:nvSpPr>
        <p:spPr>
          <a:xfrm>
            <a:off x="6070075" y="5350349"/>
            <a:ext cx="185272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 +2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712BC9-AC83-4043-9D2F-F907155C0171}"/>
              </a:ext>
            </a:extLst>
          </p:cNvPr>
          <p:cNvSpPr/>
          <p:nvPr/>
        </p:nvSpPr>
        <p:spPr>
          <a:xfrm>
            <a:off x="7175757" y="3560658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1AB995E-A2FC-4376-8A05-DF7B3C38C921}"/>
              </a:ext>
            </a:extLst>
          </p:cNvPr>
          <p:cNvSpPr/>
          <p:nvPr/>
        </p:nvSpPr>
        <p:spPr>
          <a:xfrm>
            <a:off x="7175757" y="3712164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AA4F006-3A44-42BE-A844-FEC5B24A11EF}"/>
              </a:ext>
            </a:extLst>
          </p:cNvPr>
          <p:cNvSpPr/>
          <p:nvPr/>
        </p:nvSpPr>
        <p:spPr>
          <a:xfrm>
            <a:off x="7175757" y="3860530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E4228-9818-4073-A204-AE92EFBD4837}"/>
              </a:ext>
            </a:extLst>
          </p:cNvPr>
          <p:cNvSpPr txBox="1"/>
          <p:nvPr/>
        </p:nvSpPr>
        <p:spPr>
          <a:xfrm>
            <a:off x="8434137" y="1831068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영역</a:t>
            </a:r>
          </a:p>
        </p:txBody>
      </p:sp>
    </p:spTree>
    <p:extLst>
      <p:ext uri="{BB962C8B-B14F-4D97-AF65-F5344CB8AC3E}">
        <p14:creationId xmlns:p14="http://schemas.microsoft.com/office/powerpoint/2010/main" val="21317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DD0EC29-F1B0-4BDB-9218-C34334954BC9}"/>
              </a:ext>
            </a:extLst>
          </p:cNvPr>
          <p:cNvSpPr/>
          <p:nvPr/>
        </p:nvSpPr>
        <p:spPr>
          <a:xfrm>
            <a:off x="6188270" y="1291079"/>
            <a:ext cx="4967102" cy="33868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D62B51-786A-4DF2-B193-FB3694D13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26921F-A4C9-4318-BA41-BF86E7826862}"/>
              </a:ext>
            </a:extLst>
          </p:cNvPr>
          <p:cNvSpPr/>
          <p:nvPr/>
        </p:nvSpPr>
        <p:spPr>
          <a:xfrm>
            <a:off x="703847" y="2821405"/>
            <a:ext cx="2141621" cy="2057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셋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00D3344-2014-471B-94A1-A77EA26C982A}"/>
              </a:ext>
            </a:extLst>
          </p:cNvPr>
          <p:cNvSpPr/>
          <p:nvPr/>
        </p:nvSpPr>
        <p:spPr>
          <a:xfrm>
            <a:off x="3657600" y="2255921"/>
            <a:ext cx="1756611" cy="318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43D3A28-69CB-4129-80CE-002D6A5F707D}"/>
              </a:ext>
            </a:extLst>
          </p:cNvPr>
          <p:cNvSpPr/>
          <p:nvPr/>
        </p:nvSpPr>
        <p:spPr>
          <a:xfrm>
            <a:off x="3062036" y="3561347"/>
            <a:ext cx="463216" cy="577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E161A99-9F8D-4579-8421-CC5876FCC1E1}"/>
              </a:ext>
            </a:extLst>
          </p:cNvPr>
          <p:cNvSpPr/>
          <p:nvPr/>
        </p:nvSpPr>
        <p:spPr>
          <a:xfrm rot="18718595">
            <a:off x="5638933" y="221982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33E7627-AFFB-4139-AB12-EFD3796BFFF0}"/>
              </a:ext>
            </a:extLst>
          </p:cNvPr>
          <p:cNvSpPr/>
          <p:nvPr/>
        </p:nvSpPr>
        <p:spPr>
          <a:xfrm rot="20302309">
            <a:off x="5777607" y="2658979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4737137-DBF8-43FF-A50F-C60C11C96154}"/>
              </a:ext>
            </a:extLst>
          </p:cNvPr>
          <p:cNvSpPr/>
          <p:nvPr/>
        </p:nvSpPr>
        <p:spPr>
          <a:xfrm rot="21345278">
            <a:off x="5779612" y="3175890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AB3BDA2-1E4C-4251-AE19-FED7EF334842}"/>
              </a:ext>
            </a:extLst>
          </p:cNvPr>
          <p:cNvSpPr/>
          <p:nvPr/>
        </p:nvSpPr>
        <p:spPr>
          <a:xfrm>
            <a:off x="5785212" y="3542609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29D6FA-D44A-4ED8-97A0-A925CE7831E0}"/>
              </a:ext>
            </a:extLst>
          </p:cNvPr>
          <p:cNvSpPr/>
          <p:nvPr/>
        </p:nvSpPr>
        <p:spPr>
          <a:xfrm rot="1131205">
            <a:off x="5773603" y="392988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FB1860B-7BD5-4492-A7D5-4804BFDA1FD4}"/>
              </a:ext>
            </a:extLst>
          </p:cNvPr>
          <p:cNvSpPr/>
          <p:nvPr/>
        </p:nvSpPr>
        <p:spPr>
          <a:xfrm rot="2569797">
            <a:off x="5728524" y="4404846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7453C85-47A4-4812-B100-838A8837FECD}"/>
              </a:ext>
            </a:extLst>
          </p:cNvPr>
          <p:cNvSpPr/>
          <p:nvPr/>
        </p:nvSpPr>
        <p:spPr>
          <a:xfrm rot="3512024">
            <a:off x="5627133" y="5098641"/>
            <a:ext cx="403058" cy="32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40E39BB-B805-47E1-AAD0-498FADC25C67}"/>
              </a:ext>
            </a:extLst>
          </p:cNvPr>
          <p:cNvSpPr/>
          <p:nvPr/>
        </p:nvSpPr>
        <p:spPr>
          <a:xfrm>
            <a:off x="6218337" y="1765595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7C6FF52-623B-4F18-8D30-1DF539E45CCB}"/>
              </a:ext>
            </a:extLst>
          </p:cNvPr>
          <p:cNvSpPr/>
          <p:nvPr/>
        </p:nvSpPr>
        <p:spPr>
          <a:xfrm>
            <a:off x="6373349" y="2388191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A1B21A-0867-46C9-B847-17D34D860824}"/>
              </a:ext>
            </a:extLst>
          </p:cNvPr>
          <p:cNvSpPr/>
          <p:nvPr/>
        </p:nvSpPr>
        <p:spPr>
          <a:xfrm>
            <a:off x="6373349" y="3022536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7F8543D-62D8-41CB-95B7-43D4563C916A}"/>
              </a:ext>
            </a:extLst>
          </p:cNvPr>
          <p:cNvSpPr/>
          <p:nvPr/>
        </p:nvSpPr>
        <p:spPr>
          <a:xfrm>
            <a:off x="6343811" y="4045945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3185D9-06FC-477D-9E86-2B029845E133}"/>
              </a:ext>
            </a:extLst>
          </p:cNvPr>
          <p:cNvSpPr/>
          <p:nvPr/>
        </p:nvSpPr>
        <p:spPr>
          <a:xfrm>
            <a:off x="6218337" y="4708822"/>
            <a:ext cx="175521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k+1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94996B-C0D4-4028-9B56-377A2F303489}"/>
              </a:ext>
            </a:extLst>
          </p:cNvPr>
          <p:cNvSpPr/>
          <p:nvPr/>
        </p:nvSpPr>
        <p:spPr>
          <a:xfrm>
            <a:off x="6070075" y="5350349"/>
            <a:ext cx="1852720" cy="4505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모델 </a:t>
            </a:r>
            <a:r>
              <a:rPr lang="en-US" altLang="ko-KR" dirty="0"/>
              <a:t>k +2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0712BC9-AC83-4043-9D2F-F907155C0171}"/>
              </a:ext>
            </a:extLst>
          </p:cNvPr>
          <p:cNvSpPr/>
          <p:nvPr/>
        </p:nvSpPr>
        <p:spPr>
          <a:xfrm>
            <a:off x="7175757" y="3560658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1AB995E-A2FC-4376-8A05-DF7B3C38C921}"/>
              </a:ext>
            </a:extLst>
          </p:cNvPr>
          <p:cNvSpPr/>
          <p:nvPr/>
        </p:nvSpPr>
        <p:spPr>
          <a:xfrm>
            <a:off x="7175757" y="3712164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AA4F006-3A44-42BE-A844-FEC5B24A11EF}"/>
              </a:ext>
            </a:extLst>
          </p:cNvPr>
          <p:cNvSpPr/>
          <p:nvPr/>
        </p:nvSpPr>
        <p:spPr>
          <a:xfrm>
            <a:off x="7175757" y="3860530"/>
            <a:ext cx="91318" cy="1034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E4228-9818-4073-A204-AE92EFBD4837}"/>
              </a:ext>
            </a:extLst>
          </p:cNvPr>
          <p:cNvSpPr txBox="1"/>
          <p:nvPr/>
        </p:nvSpPr>
        <p:spPr>
          <a:xfrm>
            <a:off x="8434137" y="1831068"/>
            <a:ext cx="240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영역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C9ADB9-08CA-4C20-A56D-2D670EDC3862}"/>
              </a:ext>
            </a:extLst>
          </p:cNvPr>
          <p:cNvSpPr/>
          <p:nvPr/>
        </p:nvSpPr>
        <p:spPr>
          <a:xfrm>
            <a:off x="5584923" y="3860530"/>
            <a:ext cx="3565093" cy="2179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AA7B29-9418-4F04-BE0C-AECC6014CB40}"/>
              </a:ext>
            </a:extLst>
          </p:cNvPr>
          <p:cNvSpPr txBox="1"/>
          <p:nvPr/>
        </p:nvSpPr>
        <p:spPr>
          <a:xfrm>
            <a:off x="8068730" y="4775565"/>
            <a:ext cx="371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가능한 모델의 수를 줄이고 </a:t>
            </a:r>
            <a:endParaRPr lang="en-US" altLang="ko-KR" dirty="0"/>
          </a:p>
          <a:p>
            <a:r>
              <a:rPr lang="ko-KR" altLang="en-US" dirty="0"/>
              <a:t>원하는 영역으로 나오도록 강제</a:t>
            </a:r>
          </a:p>
        </p:txBody>
      </p:sp>
    </p:spTree>
    <p:extLst>
      <p:ext uri="{BB962C8B-B14F-4D97-AF65-F5344CB8AC3E}">
        <p14:creationId xmlns:p14="http://schemas.microsoft.com/office/powerpoint/2010/main" val="233595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55D277-B185-48C9-A13E-4878DAAA4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Parameter norm penalty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/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blipFill>
                <a:blip r:embed="rId2"/>
                <a:stretch>
                  <a:fillRect l="-1575" t="-21739" r="-19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5688AD-5B8F-4444-9ED6-39E5DE94E2C0}"/>
              </a:ext>
            </a:extLst>
          </p:cNvPr>
          <p:cNvSpPr txBox="1"/>
          <p:nvPr/>
        </p:nvSpPr>
        <p:spPr>
          <a:xfrm>
            <a:off x="998621" y="3332747"/>
            <a:ext cx="78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목적함수에 파라미터와 관련된 항을 추가하여 파라미터에 제약을 건다</a:t>
            </a:r>
          </a:p>
        </p:txBody>
      </p:sp>
    </p:spTree>
    <p:extLst>
      <p:ext uri="{BB962C8B-B14F-4D97-AF65-F5344CB8AC3E}">
        <p14:creationId xmlns:p14="http://schemas.microsoft.com/office/powerpoint/2010/main" val="346219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55D277-B185-48C9-A13E-4878DAAA4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Parameter norm penalty – L2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/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blipFill>
                <a:blip r:embed="rId2"/>
                <a:stretch>
                  <a:fillRect l="-1575" t="-21739" r="-19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/>
              <p:nvPr/>
            </p:nvSpPr>
            <p:spPr>
              <a:xfrm>
                <a:off x="4944978" y="2959768"/>
                <a:ext cx="1717137" cy="391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78" y="2959768"/>
                <a:ext cx="1717137" cy="391133"/>
              </a:xfrm>
              <a:prstGeom prst="rect">
                <a:avLst/>
              </a:prstGeom>
              <a:blipFill>
                <a:blip r:embed="rId3"/>
                <a:stretch>
                  <a:fillRect l="-4610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55D277-B185-48C9-A13E-4878DAAA4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Parameter norm penalty – L1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/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blipFill>
                <a:blip r:embed="rId2"/>
                <a:stretch>
                  <a:fillRect l="-1575" t="-21739" r="-19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/>
              <p:nvPr/>
            </p:nvSpPr>
            <p:spPr>
              <a:xfrm>
                <a:off x="4944978" y="2959768"/>
                <a:ext cx="149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78" y="2959768"/>
                <a:ext cx="1493807" cy="276999"/>
              </a:xfrm>
              <a:prstGeom prst="rect">
                <a:avLst/>
              </a:prstGeom>
              <a:blipFill>
                <a:blip r:embed="rId3"/>
                <a:stretch>
                  <a:fillRect l="-2041" r="-40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16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55D277-B185-48C9-A13E-4878DAAA4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Parameter norm penalty – L1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/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4D650E-41CD-4FA2-B30E-52D14904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47" y="2430379"/>
                <a:ext cx="3098989" cy="280846"/>
              </a:xfrm>
              <a:prstGeom prst="rect">
                <a:avLst/>
              </a:prstGeom>
              <a:blipFill>
                <a:blip r:embed="rId2"/>
                <a:stretch>
                  <a:fillRect l="-1575" t="-21739" r="-196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/>
              <p:nvPr/>
            </p:nvSpPr>
            <p:spPr>
              <a:xfrm>
                <a:off x="4944978" y="2959768"/>
                <a:ext cx="149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2C9E2-54F8-4B4F-8DCA-6B9DAF4E1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78" y="2959768"/>
                <a:ext cx="1493807" cy="276999"/>
              </a:xfrm>
              <a:prstGeom prst="rect">
                <a:avLst/>
              </a:prstGeom>
              <a:blipFill>
                <a:blip r:embed="rId3"/>
                <a:stretch>
                  <a:fillRect l="-2041" r="-40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267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동영 김</dc:creator>
  <cp:lastModifiedBy>동영 김</cp:lastModifiedBy>
  <cp:revision>5</cp:revision>
  <dcterms:created xsi:type="dcterms:W3CDTF">2022-03-03T15:09:54Z</dcterms:created>
  <dcterms:modified xsi:type="dcterms:W3CDTF">2022-03-29T13:00:14Z</dcterms:modified>
</cp:coreProperties>
</file>