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9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72" autoAdjust="0"/>
  </p:normalViewPr>
  <p:slideViewPr>
    <p:cSldViewPr snapToGrid="0" snapToObjects="1">
      <p:cViewPr>
        <p:scale>
          <a:sx n="300" d="100"/>
          <a:sy n="300" d="100"/>
        </p:scale>
        <p:origin x="4544" y="3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92464-99F6-AA43-8BD1-5C548F3CFC14}" type="datetimeFigureOut">
              <a:rPr lang="en-US" smtClean="0"/>
              <a:t>29/10/15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AC699-BA54-F342-968F-C38A907CE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AC699-BA54-F342-968F-C38A907CE5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8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60F-C462-CA41-81FF-26956203C03D}" type="datetimeFigureOut">
              <a:rPr lang="en-US" smtClean="0"/>
              <a:t>29/10/15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178C-D0E8-B848-8E15-2E3E77943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3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60F-C462-CA41-81FF-26956203C03D}" type="datetimeFigureOut">
              <a:rPr lang="en-US" smtClean="0"/>
              <a:t>29/10/15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178C-D0E8-B848-8E15-2E3E77943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7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60F-C462-CA41-81FF-26956203C03D}" type="datetimeFigureOut">
              <a:rPr lang="en-US" smtClean="0"/>
              <a:t>29/10/15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178C-D0E8-B848-8E15-2E3E77943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60F-C462-CA41-81FF-26956203C03D}" type="datetimeFigureOut">
              <a:rPr lang="en-US" smtClean="0"/>
              <a:t>29/10/15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178C-D0E8-B848-8E15-2E3E77943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6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60F-C462-CA41-81FF-26956203C03D}" type="datetimeFigureOut">
              <a:rPr lang="en-US" smtClean="0"/>
              <a:t>29/10/15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178C-D0E8-B848-8E15-2E3E77943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1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60F-C462-CA41-81FF-26956203C03D}" type="datetimeFigureOut">
              <a:rPr lang="en-US" smtClean="0"/>
              <a:t>29/10/15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178C-D0E8-B848-8E15-2E3E77943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8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60F-C462-CA41-81FF-26956203C03D}" type="datetimeFigureOut">
              <a:rPr lang="en-US" smtClean="0"/>
              <a:t>29/10/15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178C-D0E8-B848-8E15-2E3E77943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60F-C462-CA41-81FF-26956203C03D}" type="datetimeFigureOut">
              <a:rPr lang="en-US" smtClean="0"/>
              <a:t>29/10/15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178C-D0E8-B848-8E15-2E3E77943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8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60F-C462-CA41-81FF-26956203C03D}" type="datetimeFigureOut">
              <a:rPr lang="en-US" smtClean="0"/>
              <a:t>29/10/15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178C-D0E8-B848-8E15-2E3E77943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60F-C462-CA41-81FF-26956203C03D}" type="datetimeFigureOut">
              <a:rPr lang="en-US" smtClean="0"/>
              <a:t>29/10/15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178C-D0E8-B848-8E15-2E3E77943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A60F-C462-CA41-81FF-26956203C03D}" type="datetimeFigureOut">
              <a:rPr lang="en-US" smtClean="0"/>
              <a:t>29/10/15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178C-D0E8-B848-8E15-2E3E77943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1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A60F-C462-CA41-81FF-26956203C03D}" type="datetimeFigureOut">
              <a:rPr lang="en-US" smtClean="0"/>
              <a:t>29/10/15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178C-D0E8-B848-8E15-2E3E77943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2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image" Target="../media/image8.emf"/><Relationship Id="rId13" Type="http://schemas.openxmlformats.org/officeDocument/2006/relationships/image" Target="../media/image9.emf"/><Relationship Id="rId14" Type="http://schemas.openxmlformats.org/officeDocument/2006/relationships/image" Target="../media/image10.emf"/><Relationship Id="rId15" Type="http://schemas.openxmlformats.org/officeDocument/2006/relationships/image" Target="../media/image11.emf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openxmlformats.org/officeDocument/2006/relationships/image" Target="../media/image3.emf"/><Relationship Id="rId8" Type="http://schemas.openxmlformats.org/officeDocument/2006/relationships/image" Target="../media/image4.emf"/><Relationship Id="rId9" Type="http://schemas.openxmlformats.org/officeDocument/2006/relationships/image" Target="../media/image5.emf"/><Relationship Id="rId10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Straight Arrow Connector 155"/>
          <p:cNvCxnSpPr/>
          <p:nvPr/>
        </p:nvCxnSpPr>
        <p:spPr>
          <a:xfrm>
            <a:off x="6467491" y="4903888"/>
            <a:ext cx="147442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brushSize="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827312" flipV="1">
            <a:off x="1395339" y="1037895"/>
            <a:ext cx="816388" cy="62380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07964" y="5036744"/>
            <a:ext cx="3394" cy="639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110891" y="5036743"/>
            <a:ext cx="597075" cy="5957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39636" y1="63030" x2="39636" y2="63030"/>
                        <a14:backgroundMark x1="45455" y1="60485" x2="45455" y2="60485"/>
                      </a14:backgroundRemoval>
                    </a14:imgEffect>
                    <a14:imgEffect>
                      <a14:artisticPaintBrush brushSize="10"/>
                    </a14:imgEffect>
                  </a14:imgLayer>
                </a14:imgProps>
              </a:ext>
            </a:extLst>
          </a:blip>
          <a:srcRect l="30014" t="32412" r="28477" b="40086"/>
          <a:stretch/>
        </p:blipFill>
        <p:spPr>
          <a:xfrm rot="1864547">
            <a:off x="726130" y="1782147"/>
            <a:ext cx="613762" cy="30499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707964" y="5036743"/>
            <a:ext cx="988686" cy="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707972" y="5036746"/>
            <a:ext cx="581291" cy="21579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3877048" y="5037337"/>
            <a:ext cx="88753" cy="81353"/>
          </a:xfrm>
          <a:prstGeom prst="arc">
            <a:avLst>
              <a:gd name="adj1" fmla="val 16709337"/>
              <a:gd name="adj2" fmla="val 4767776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96" name="Arc 95"/>
          <p:cNvSpPr/>
          <p:nvPr/>
        </p:nvSpPr>
        <p:spPr>
          <a:xfrm>
            <a:off x="3781865" y="5084538"/>
            <a:ext cx="88753" cy="81353"/>
          </a:xfrm>
          <a:prstGeom prst="arc">
            <a:avLst>
              <a:gd name="adj1" fmla="val 16709337"/>
              <a:gd name="adj2" fmla="val 4767776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707972" y="5036743"/>
            <a:ext cx="581291" cy="595707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4317934" y="5036746"/>
            <a:ext cx="149218" cy="21579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6" idx="2"/>
            <a:endCxn id="55" idx="2"/>
          </p:cNvCxnSpPr>
          <p:nvPr/>
        </p:nvCxnSpPr>
        <p:spPr>
          <a:xfrm>
            <a:off x="4386923" y="3224769"/>
            <a:ext cx="204237" cy="523018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6" idx="0"/>
            <a:endCxn id="55" idx="0"/>
          </p:cNvCxnSpPr>
          <p:nvPr/>
        </p:nvCxnSpPr>
        <p:spPr>
          <a:xfrm flipH="1">
            <a:off x="4743868" y="3224066"/>
            <a:ext cx="178527" cy="528222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Arc 54"/>
          <p:cNvSpPr/>
          <p:nvPr/>
        </p:nvSpPr>
        <p:spPr>
          <a:xfrm rot="5400000" flipH="1">
            <a:off x="4587507" y="3701524"/>
            <a:ext cx="156194" cy="187209"/>
          </a:xfrm>
          <a:prstGeom prst="arc">
            <a:avLst>
              <a:gd name="adj1" fmla="val 17921755"/>
              <a:gd name="adj2" fmla="val 3452769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6" name="Arc 55"/>
          <p:cNvSpPr/>
          <p:nvPr/>
        </p:nvSpPr>
        <p:spPr>
          <a:xfrm rot="5400000" flipH="1">
            <a:off x="4373773" y="3058190"/>
            <a:ext cx="562417" cy="674095"/>
          </a:xfrm>
          <a:prstGeom prst="arc">
            <a:avLst>
              <a:gd name="adj1" fmla="val 18157404"/>
              <a:gd name="adj2" fmla="val 3452769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469307" y="3798591"/>
            <a:ext cx="0" cy="8838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6171365" y="4682434"/>
            <a:ext cx="297945" cy="297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469307" y="4682434"/>
            <a:ext cx="14744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Arc 87"/>
          <p:cNvSpPr/>
          <p:nvPr/>
        </p:nvSpPr>
        <p:spPr>
          <a:xfrm>
            <a:off x="7587490" y="4439941"/>
            <a:ext cx="196704" cy="539750"/>
          </a:xfrm>
          <a:prstGeom prst="arc">
            <a:avLst>
              <a:gd name="adj1" fmla="val 16200000"/>
              <a:gd name="adj2" fmla="val 5381368"/>
            </a:avLst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6469309" y="4682435"/>
            <a:ext cx="1219634" cy="29725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469312" y="4439941"/>
            <a:ext cx="1219631" cy="242494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6469315" y="4682437"/>
            <a:ext cx="1156128" cy="695168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6482160" y="4682437"/>
            <a:ext cx="1143284" cy="157554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7" idx="2"/>
          </p:cNvCxnSpPr>
          <p:nvPr/>
        </p:nvCxnSpPr>
        <p:spPr>
          <a:xfrm flipV="1">
            <a:off x="7623822" y="4979695"/>
            <a:ext cx="65122" cy="39788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8" idx="0"/>
          </p:cNvCxnSpPr>
          <p:nvPr/>
        </p:nvCxnSpPr>
        <p:spPr>
          <a:xfrm flipV="1">
            <a:off x="7625443" y="4439941"/>
            <a:ext cx="60399" cy="40005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Arc 106"/>
          <p:cNvSpPr/>
          <p:nvPr/>
        </p:nvSpPr>
        <p:spPr>
          <a:xfrm>
            <a:off x="7524007" y="4837855"/>
            <a:ext cx="196704" cy="539750"/>
          </a:xfrm>
          <a:prstGeom prst="arc">
            <a:avLst>
              <a:gd name="adj1" fmla="val 16200000"/>
              <a:gd name="adj2" fmla="val 5381368"/>
            </a:avLst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10" name="Arc 109"/>
          <p:cNvSpPr/>
          <p:nvPr/>
        </p:nvSpPr>
        <p:spPr>
          <a:xfrm rot="1299488">
            <a:off x="7023813" y="4669282"/>
            <a:ext cx="160668" cy="169902"/>
          </a:xfrm>
          <a:prstGeom prst="arc">
            <a:avLst>
              <a:gd name="adj1" fmla="val 16709337"/>
              <a:gd name="adj2" fmla="val 1612404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11" name="Rectangle 110"/>
          <p:cNvSpPr/>
          <p:nvPr/>
        </p:nvSpPr>
        <p:spPr>
          <a:xfrm>
            <a:off x="7114432" y="4657367"/>
            <a:ext cx="24273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smtClean="0">
                <a:effectLst/>
                <a:latin typeface="Times New Roman"/>
                <a:ea typeface="Times New Roman"/>
              </a:rPr>
              <a:t>θ</a:t>
            </a:r>
            <a:r>
              <a:rPr lang="en-US" sz="700" dirty="0" smtClean="0">
                <a:effectLst/>
              </a:rPr>
              <a:t> </a:t>
            </a:r>
            <a:endParaRPr lang="en-US" sz="7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900913" y="4566334"/>
            <a:ext cx="165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latin typeface="Times"/>
                <a:cs typeface="Times"/>
              </a:rPr>
              <a:t>Z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012988" y="4906542"/>
            <a:ext cx="165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Times"/>
                <a:cs typeface="Times"/>
              </a:rPr>
              <a:t>X</a:t>
            </a:r>
            <a:endParaRPr lang="en-US" sz="700" i="1" dirty="0">
              <a:latin typeface="Times"/>
              <a:cs typeface="Times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364392" y="3626789"/>
            <a:ext cx="1651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latin typeface="Times"/>
                <a:cs typeface="Times"/>
              </a:rPr>
              <a:t>Y</a:t>
            </a:r>
          </a:p>
        </p:txBody>
      </p:sp>
      <p:sp>
        <p:nvSpPr>
          <p:cNvPr id="122" name="Oval 121"/>
          <p:cNvSpPr/>
          <p:nvPr/>
        </p:nvSpPr>
        <p:spPr>
          <a:xfrm>
            <a:off x="7528239" y="5161724"/>
            <a:ext cx="65617" cy="6561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880000" sx="96000" sy="96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23" name="Straight Arrow Connector 122"/>
          <p:cNvCxnSpPr>
            <a:endCxn id="122" idx="2"/>
          </p:cNvCxnSpPr>
          <p:nvPr/>
        </p:nvCxnSpPr>
        <p:spPr>
          <a:xfrm>
            <a:off x="6469315" y="4682434"/>
            <a:ext cx="1058924" cy="51209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864524" y="4942417"/>
            <a:ext cx="25232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smtClean="0">
                <a:effectLst/>
                <a:latin typeface="Times New Roman"/>
                <a:ea typeface="Times New Roman"/>
              </a:rPr>
              <a:t>R</a:t>
            </a:r>
            <a:r>
              <a:rPr lang="en-US" sz="700" dirty="0" smtClean="0">
                <a:effectLst/>
              </a:rPr>
              <a:t> </a:t>
            </a:r>
            <a:endParaRPr lang="en-US" sz="700" dirty="0"/>
          </a:p>
        </p:txBody>
      </p:sp>
      <p:cxnSp>
        <p:nvCxnSpPr>
          <p:cNvPr id="126" name="Straight Arrow Connector 125"/>
          <p:cNvCxnSpPr>
            <a:endCxn id="122" idx="0"/>
          </p:cNvCxnSpPr>
          <p:nvPr/>
        </p:nvCxnSpPr>
        <p:spPr>
          <a:xfrm flipH="1">
            <a:off x="7561048" y="4898229"/>
            <a:ext cx="12700" cy="263495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537573" y="4904962"/>
            <a:ext cx="25556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smtClean="0">
                <a:latin typeface="Times New Roman"/>
                <a:ea typeface="Times New Roman"/>
              </a:rPr>
              <a:t>Y</a:t>
            </a:r>
            <a:r>
              <a:rPr lang="en-US" sz="700" dirty="0" smtClean="0">
                <a:effectLst/>
              </a:rPr>
              <a:t> </a:t>
            </a:r>
            <a:endParaRPr lang="en-US" sz="700" dirty="0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6469315" y="4682437"/>
            <a:ext cx="1104433" cy="21579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7573748" y="4691884"/>
            <a:ext cx="47626" cy="192812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6472490" y="4676009"/>
            <a:ext cx="1156129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6252984" y="4903202"/>
            <a:ext cx="217996" cy="21749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6467491" y="4676010"/>
            <a:ext cx="3488" cy="22787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6135457" y="4212632"/>
            <a:ext cx="337034" cy="3362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467491" y="4221714"/>
            <a:ext cx="147442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562899" y="5204627"/>
            <a:ext cx="5056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i="1" dirty="0" smtClean="0">
                <a:effectLst/>
                <a:latin typeface="Times New Roman"/>
                <a:ea typeface="Times New Roman"/>
              </a:rPr>
              <a:t>Depth of </a:t>
            </a:r>
          </a:p>
          <a:p>
            <a:r>
              <a:rPr lang="en-US" sz="500" i="1" dirty="0" smtClean="0">
                <a:effectLst/>
                <a:latin typeface="Times New Roman"/>
                <a:ea typeface="Times New Roman"/>
              </a:rPr>
              <a:t>object </a:t>
            </a:r>
            <a:r>
              <a:rPr lang="en-US" sz="500" i="1" dirty="0" smtClean="0">
                <a:latin typeface="Times New Roman"/>
                <a:ea typeface="Times New Roman"/>
              </a:rPr>
              <a:t>from </a:t>
            </a:r>
          </a:p>
          <a:p>
            <a:r>
              <a:rPr lang="en-US" sz="500" i="1" dirty="0" smtClean="0">
                <a:latin typeface="Times New Roman"/>
                <a:ea typeface="Times New Roman"/>
              </a:rPr>
              <a:t>surface</a:t>
            </a:r>
            <a:r>
              <a:rPr lang="en-US" sz="500" dirty="0" smtClean="0">
                <a:effectLst/>
              </a:rPr>
              <a:t> </a:t>
            </a:r>
            <a:endParaRPr lang="en-US" sz="500" dirty="0"/>
          </a:p>
        </p:txBody>
      </p:sp>
      <p:sp>
        <p:nvSpPr>
          <p:cNvPr id="164" name="Rectangle 163"/>
          <p:cNvSpPr/>
          <p:nvPr/>
        </p:nvSpPr>
        <p:spPr>
          <a:xfrm>
            <a:off x="7138622" y="4470497"/>
            <a:ext cx="25556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smtClean="0">
                <a:latin typeface="Times New Roman"/>
                <a:ea typeface="Times New Roman"/>
              </a:rPr>
              <a:t>Z</a:t>
            </a:r>
            <a:r>
              <a:rPr lang="en-US" sz="700" dirty="0" smtClean="0">
                <a:effectLst/>
              </a:rPr>
              <a:t> </a:t>
            </a:r>
            <a:endParaRPr lang="en-US" sz="700" dirty="0"/>
          </a:p>
        </p:txBody>
      </p:sp>
      <p:cxnSp>
        <p:nvCxnSpPr>
          <p:cNvPr id="165" name="Straight Arrow Connector 164"/>
          <p:cNvCxnSpPr>
            <a:endCxn id="122" idx="4"/>
          </p:cNvCxnSpPr>
          <p:nvPr/>
        </p:nvCxnSpPr>
        <p:spPr>
          <a:xfrm flipV="1">
            <a:off x="7561048" y="5227341"/>
            <a:ext cx="0" cy="214924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ight Brace 65"/>
          <p:cNvSpPr/>
          <p:nvPr/>
        </p:nvSpPr>
        <p:spPr>
          <a:xfrm rot="6977662">
            <a:off x="6942374" y="4413963"/>
            <a:ext cx="45719" cy="1094531"/>
          </a:xfrm>
          <a:prstGeom prst="rightBrace">
            <a:avLst>
              <a:gd name="adj1" fmla="val 58333"/>
              <a:gd name="adj2" fmla="val 46241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ight Brace 166"/>
          <p:cNvSpPr/>
          <p:nvPr/>
        </p:nvSpPr>
        <p:spPr>
          <a:xfrm>
            <a:off x="7582900" y="5286953"/>
            <a:ext cx="45719" cy="146979"/>
          </a:xfrm>
          <a:prstGeom prst="rightBrace">
            <a:avLst>
              <a:gd name="adj1" fmla="val 58333"/>
              <a:gd name="adj2" fmla="val 46241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ight Brace 167"/>
          <p:cNvSpPr/>
          <p:nvPr/>
        </p:nvSpPr>
        <p:spPr>
          <a:xfrm>
            <a:off x="7579724" y="4924404"/>
            <a:ext cx="45719" cy="169804"/>
          </a:xfrm>
          <a:prstGeom prst="rightBrace">
            <a:avLst>
              <a:gd name="adj1" fmla="val 58333"/>
              <a:gd name="adj2" fmla="val 46241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ight Brace 168"/>
          <p:cNvSpPr/>
          <p:nvPr/>
        </p:nvSpPr>
        <p:spPr>
          <a:xfrm>
            <a:off x="7572466" y="4221714"/>
            <a:ext cx="45719" cy="674605"/>
          </a:xfrm>
          <a:prstGeom prst="rightBrace">
            <a:avLst>
              <a:gd name="adj1" fmla="val 58333"/>
              <a:gd name="adj2" fmla="val 24726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7537573" y="4248305"/>
            <a:ext cx="5437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i="1" dirty="0" smtClean="0">
                <a:effectLst/>
                <a:latin typeface="Times New Roman"/>
                <a:ea typeface="Times New Roman"/>
              </a:rPr>
              <a:t>Depth from </a:t>
            </a:r>
          </a:p>
          <a:p>
            <a:r>
              <a:rPr lang="en-US" sz="500" i="1" dirty="0" smtClean="0">
                <a:effectLst/>
                <a:latin typeface="Times New Roman"/>
                <a:ea typeface="Times New Roman"/>
              </a:rPr>
              <a:t>depth </a:t>
            </a:r>
            <a:r>
              <a:rPr lang="en-US" sz="500" i="1" dirty="0" smtClean="0">
                <a:latin typeface="Times New Roman"/>
                <a:ea typeface="Times New Roman"/>
              </a:rPr>
              <a:t>sensor</a:t>
            </a:r>
            <a:endParaRPr lang="en-US" sz="500" dirty="0"/>
          </a:p>
        </p:txBody>
      </p:sp>
      <p:sp>
        <p:nvSpPr>
          <p:cNvPr id="171" name="Right Brace 170"/>
          <p:cNvSpPr/>
          <p:nvPr/>
        </p:nvSpPr>
        <p:spPr>
          <a:xfrm rot="1368558">
            <a:off x="7632760" y="4679379"/>
            <a:ext cx="46992" cy="226927"/>
          </a:xfrm>
          <a:prstGeom prst="rightBrace">
            <a:avLst>
              <a:gd name="adj1" fmla="val 58333"/>
              <a:gd name="adj2" fmla="val 49639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593856" y="4686449"/>
            <a:ext cx="2744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>
                <a:latin typeface="Times New Roman"/>
                <a:ea typeface="Times New Roman"/>
              </a:rPr>
              <a:t>X</a:t>
            </a:r>
            <a:endParaRPr lang="en-US" dirty="0"/>
          </a:p>
        </p:txBody>
      </p:sp>
      <p:sp>
        <p:nvSpPr>
          <p:cNvPr id="172" name="Right Brace 171"/>
          <p:cNvSpPr/>
          <p:nvPr/>
        </p:nvSpPr>
        <p:spPr>
          <a:xfrm>
            <a:off x="7936477" y="4221714"/>
            <a:ext cx="64524" cy="1212218"/>
          </a:xfrm>
          <a:prstGeom prst="rightBrace">
            <a:avLst>
              <a:gd name="adj1" fmla="val 58333"/>
              <a:gd name="adj2" fmla="val 52265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7933574" y="4724759"/>
            <a:ext cx="554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i="1" dirty="0" smtClean="0">
                <a:effectLst/>
                <a:latin typeface="Times New Roman"/>
                <a:ea typeface="Times New Roman"/>
              </a:rPr>
              <a:t>Known depth</a:t>
            </a:r>
          </a:p>
          <a:p>
            <a:r>
              <a:rPr lang="en-US" sz="500" i="1" dirty="0" smtClean="0">
                <a:latin typeface="Times New Roman"/>
                <a:ea typeface="Times New Roman"/>
              </a:rPr>
              <a:t>of pool</a:t>
            </a:r>
            <a:endParaRPr lang="en-US" sz="500" dirty="0"/>
          </a:p>
        </p:txBody>
      </p:sp>
      <p:sp>
        <p:nvSpPr>
          <p:cNvPr id="174" name="Right Brace 173"/>
          <p:cNvSpPr/>
          <p:nvPr/>
        </p:nvSpPr>
        <p:spPr>
          <a:xfrm rot="16200000">
            <a:off x="7004453" y="4107739"/>
            <a:ext cx="45719" cy="1090306"/>
          </a:xfrm>
          <a:prstGeom prst="rightBrace">
            <a:avLst>
              <a:gd name="adj1" fmla="val 58333"/>
              <a:gd name="adj2" fmla="val 71271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494314" y="5252538"/>
            <a:ext cx="823620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662716" y="3110401"/>
            <a:ext cx="0" cy="712814"/>
          </a:xfrm>
          <a:prstGeom prst="straightConnector1">
            <a:avLst/>
          </a:prstGeom>
          <a:ln w="6350" cap="flat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4513944" y="3142343"/>
            <a:ext cx="148772" cy="680872"/>
          </a:xfrm>
          <a:prstGeom prst="straightConnector1">
            <a:avLst/>
          </a:prstGeom>
          <a:ln w="6350" cap="flat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4662716" y="3142343"/>
            <a:ext cx="152400" cy="680872"/>
          </a:xfrm>
          <a:prstGeom prst="straightConnector1">
            <a:avLst/>
          </a:prstGeom>
          <a:ln w="6350" cap="flat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4745874" y="3267851"/>
            <a:ext cx="65617" cy="6561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14" name="Right Brace 113"/>
          <p:cNvSpPr/>
          <p:nvPr/>
        </p:nvSpPr>
        <p:spPr>
          <a:xfrm>
            <a:off x="7724866" y="4374114"/>
            <a:ext cx="45719" cy="674605"/>
          </a:xfrm>
          <a:prstGeom prst="rightBrace">
            <a:avLst>
              <a:gd name="adj1" fmla="val 58333"/>
              <a:gd name="adj2" fmla="val 24726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Brace 114"/>
          <p:cNvSpPr/>
          <p:nvPr/>
        </p:nvSpPr>
        <p:spPr>
          <a:xfrm rot="16200000">
            <a:off x="4638539" y="2831250"/>
            <a:ext cx="62871" cy="479507"/>
          </a:xfrm>
          <a:prstGeom prst="rightBrace">
            <a:avLst>
              <a:gd name="adj1" fmla="val 53841"/>
              <a:gd name="adj2" fmla="val 48942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Brace 116"/>
          <p:cNvSpPr/>
          <p:nvPr/>
        </p:nvSpPr>
        <p:spPr>
          <a:xfrm rot="11609246" flipH="1">
            <a:off x="4770231" y="3221183"/>
            <a:ext cx="45719" cy="479507"/>
          </a:xfrm>
          <a:prstGeom prst="rightBrace">
            <a:avLst>
              <a:gd name="adj1" fmla="val 53841"/>
              <a:gd name="adj2" fmla="val 48942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365149" y="2899226"/>
            <a:ext cx="7954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latin typeface="Times"/>
                <a:cs typeface="Times"/>
              </a:rPr>
              <a:t>Row wise array</a:t>
            </a:r>
            <a:endParaRPr lang="en-US" sz="500" dirty="0">
              <a:latin typeface="Times"/>
              <a:cs typeface="Time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83159" y="3650984"/>
            <a:ext cx="784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latin typeface="Times"/>
                <a:cs typeface="Times"/>
              </a:rPr>
              <a:t>Intensity vs Range</a:t>
            </a:r>
          </a:p>
          <a:p>
            <a:pPr algn="ctr"/>
            <a:r>
              <a:rPr lang="en-US" sz="500" dirty="0" smtClean="0">
                <a:latin typeface="Times"/>
                <a:cs typeface="Times"/>
              </a:rPr>
              <a:t>of one column array</a:t>
            </a:r>
            <a:endParaRPr lang="en-US" sz="500" dirty="0">
              <a:latin typeface="Times"/>
              <a:cs typeface="Times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5017443" y="3152099"/>
            <a:ext cx="0" cy="524347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017443" y="3676446"/>
            <a:ext cx="548786" cy="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5043714" y="3432629"/>
            <a:ext cx="399143" cy="210457"/>
          </a:xfrm>
          <a:custGeom>
            <a:avLst/>
            <a:gdLst>
              <a:gd name="connsiteX0" fmla="*/ 0 w 399143"/>
              <a:gd name="connsiteY0" fmla="*/ 210457 h 210457"/>
              <a:gd name="connsiteX1" fmla="*/ 54429 w 399143"/>
              <a:gd name="connsiteY1" fmla="*/ 206828 h 210457"/>
              <a:gd name="connsiteX2" fmla="*/ 72572 w 399143"/>
              <a:gd name="connsiteY2" fmla="*/ 195942 h 210457"/>
              <a:gd name="connsiteX3" fmla="*/ 87086 w 399143"/>
              <a:gd name="connsiteY3" fmla="*/ 188685 h 210457"/>
              <a:gd name="connsiteX4" fmla="*/ 94343 w 399143"/>
              <a:gd name="connsiteY4" fmla="*/ 156028 h 210457"/>
              <a:gd name="connsiteX5" fmla="*/ 97972 w 399143"/>
              <a:gd name="connsiteY5" fmla="*/ 43542 h 210457"/>
              <a:gd name="connsiteX6" fmla="*/ 101600 w 399143"/>
              <a:gd name="connsiteY6" fmla="*/ 29028 h 210457"/>
              <a:gd name="connsiteX7" fmla="*/ 116115 w 399143"/>
              <a:gd name="connsiteY7" fmla="*/ 0 h 210457"/>
              <a:gd name="connsiteX8" fmla="*/ 137886 w 399143"/>
              <a:gd name="connsiteY8" fmla="*/ 3628 h 210457"/>
              <a:gd name="connsiteX9" fmla="*/ 141515 w 399143"/>
              <a:gd name="connsiteY9" fmla="*/ 14514 h 210457"/>
              <a:gd name="connsiteX10" fmla="*/ 152400 w 399143"/>
              <a:gd name="connsiteY10" fmla="*/ 21771 h 210457"/>
              <a:gd name="connsiteX11" fmla="*/ 166915 w 399143"/>
              <a:gd name="connsiteY11" fmla="*/ 50800 h 210457"/>
              <a:gd name="connsiteX12" fmla="*/ 170543 w 399143"/>
              <a:gd name="connsiteY12" fmla="*/ 61685 h 210457"/>
              <a:gd name="connsiteX13" fmla="*/ 177800 w 399143"/>
              <a:gd name="connsiteY13" fmla="*/ 159657 h 210457"/>
              <a:gd name="connsiteX14" fmla="*/ 188686 w 399143"/>
              <a:gd name="connsiteY14" fmla="*/ 210457 h 210457"/>
              <a:gd name="connsiteX15" fmla="*/ 254000 w 399143"/>
              <a:gd name="connsiteY15" fmla="*/ 206828 h 210457"/>
              <a:gd name="connsiteX16" fmla="*/ 264886 w 399143"/>
              <a:gd name="connsiteY16" fmla="*/ 199571 h 210457"/>
              <a:gd name="connsiteX17" fmla="*/ 268515 w 399143"/>
              <a:gd name="connsiteY17" fmla="*/ 188685 h 210457"/>
              <a:gd name="connsiteX18" fmla="*/ 275772 w 399143"/>
              <a:gd name="connsiteY18" fmla="*/ 130628 h 210457"/>
              <a:gd name="connsiteX19" fmla="*/ 283029 w 399143"/>
              <a:gd name="connsiteY19" fmla="*/ 119742 h 210457"/>
              <a:gd name="connsiteX20" fmla="*/ 293915 w 399143"/>
              <a:gd name="connsiteY20" fmla="*/ 116114 h 210457"/>
              <a:gd name="connsiteX21" fmla="*/ 308429 w 399143"/>
              <a:gd name="connsiteY21" fmla="*/ 119742 h 210457"/>
              <a:gd name="connsiteX22" fmla="*/ 322943 w 399143"/>
              <a:gd name="connsiteY22" fmla="*/ 137885 h 210457"/>
              <a:gd name="connsiteX23" fmla="*/ 326572 w 399143"/>
              <a:gd name="connsiteY23" fmla="*/ 148771 h 210457"/>
              <a:gd name="connsiteX24" fmla="*/ 333829 w 399143"/>
              <a:gd name="connsiteY24" fmla="*/ 159657 h 210457"/>
              <a:gd name="connsiteX25" fmla="*/ 337457 w 399143"/>
              <a:gd name="connsiteY25" fmla="*/ 174171 h 210457"/>
              <a:gd name="connsiteX26" fmla="*/ 341086 w 399143"/>
              <a:gd name="connsiteY26" fmla="*/ 192314 h 210457"/>
              <a:gd name="connsiteX27" fmla="*/ 351972 w 399143"/>
              <a:gd name="connsiteY27" fmla="*/ 199571 h 210457"/>
              <a:gd name="connsiteX28" fmla="*/ 399143 w 399143"/>
              <a:gd name="connsiteY28" fmla="*/ 203200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9143" h="210457">
                <a:moveTo>
                  <a:pt x="0" y="210457"/>
                </a:moveTo>
                <a:cubicBezTo>
                  <a:pt x="18143" y="209247"/>
                  <a:pt x="36357" y="208836"/>
                  <a:pt x="54429" y="206828"/>
                </a:cubicBezTo>
                <a:cubicBezTo>
                  <a:pt x="69593" y="205143"/>
                  <a:pt x="61687" y="203199"/>
                  <a:pt x="72572" y="195942"/>
                </a:cubicBezTo>
                <a:cubicBezTo>
                  <a:pt x="77073" y="192941"/>
                  <a:pt x="82248" y="191104"/>
                  <a:pt x="87086" y="188685"/>
                </a:cubicBezTo>
                <a:cubicBezTo>
                  <a:pt x="88753" y="182018"/>
                  <a:pt x="94014" y="161958"/>
                  <a:pt x="94343" y="156028"/>
                </a:cubicBezTo>
                <a:cubicBezTo>
                  <a:pt x="96424" y="118571"/>
                  <a:pt x="95832" y="80996"/>
                  <a:pt x="97972" y="43542"/>
                </a:cubicBezTo>
                <a:cubicBezTo>
                  <a:pt x="98256" y="38563"/>
                  <a:pt x="100167" y="33805"/>
                  <a:pt x="101600" y="29028"/>
                </a:cubicBezTo>
                <a:cubicBezTo>
                  <a:pt x="108747" y="5203"/>
                  <a:pt x="103981" y="12133"/>
                  <a:pt x="116115" y="0"/>
                </a:cubicBezTo>
                <a:cubicBezTo>
                  <a:pt x="123372" y="1209"/>
                  <a:pt x="131498" y="-22"/>
                  <a:pt x="137886" y="3628"/>
                </a:cubicBezTo>
                <a:cubicBezTo>
                  <a:pt x="141207" y="5526"/>
                  <a:pt x="139126" y="11527"/>
                  <a:pt x="141515" y="14514"/>
                </a:cubicBezTo>
                <a:cubicBezTo>
                  <a:pt x="144239" y="17919"/>
                  <a:pt x="148772" y="19352"/>
                  <a:pt x="152400" y="21771"/>
                </a:cubicBezTo>
                <a:cubicBezTo>
                  <a:pt x="160739" y="46788"/>
                  <a:pt x="154248" y="38133"/>
                  <a:pt x="166915" y="50800"/>
                </a:cubicBezTo>
                <a:cubicBezTo>
                  <a:pt x="168124" y="54428"/>
                  <a:pt x="169615" y="57975"/>
                  <a:pt x="170543" y="61685"/>
                </a:cubicBezTo>
                <a:cubicBezTo>
                  <a:pt x="179087" y="95861"/>
                  <a:pt x="175229" y="117231"/>
                  <a:pt x="177800" y="159657"/>
                </a:cubicBezTo>
                <a:cubicBezTo>
                  <a:pt x="180348" y="201700"/>
                  <a:pt x="174500" y="189178"/>
                  <a:pt x="188686" y="210457"/>
                </a:cubicBezTo>
                <a:cubicBezTo>
                  <a:pt x="210457" y="209247"/>
                  <a:pt x="232414" y="209912"/>
                  <a:pt x="254000" y="206828"/>
                </a:cubicBezTo>
                <a:cubicBezTo>
                  <a:pt x="258317" y="206211"/>
                  <a:pt x="262162" y="202976"/>
                  <a:pt x="264886" y="199571"/>
                </a:cubicBezTo>
                <a:cubicBezTo>
                  <a:pt x="267276" y="196584"/>
                  <a:pt x="267305" y="192314"/>
                  <a:pt x="268515" y="188685"/>
                </a:cubicBezTo>
                <a:cubicBezTo>
                  <a:pt x="269208" y="179671"/>
                  <a:pt x="267939" y="146295"/>
                  <a:pt x="275772" y="130628"/>
                </a:cubicBezTo>
                <a:cubicBezTo>
                  <a:pt x="277722" y="126727"/>
                  <a:pt x="279624" y="122466"/>
                  <a:pt x="283029" y="119742"/>
                </a:cubicBezTo>
                <a:cubicBezTo>
                  <a:pt x="286016" y="117353"/>
                  <a:pt x="290286" y="117323"/>
                  <a:pt x="293915" y="116114"/>
                </a:cubicBezTo>
                <a:cubicBezTo>
                  <a:pt x="298753" y="117323"/>
                  <a:pt x="303969" y="117512"/>
                  <a:pt x="308429" y="119742"/>
                </a:cubicBezTo>
                <a:cubicBezTo>
                  <a:pt x="312927" y="121991"/>
                  <a:pt x="321235" y="134468"/>
                  <a:pt x="322943" y="137885"/>
                </a:cubicBezTo>
                <a:cubicBezTo>
                  <a:pt x="324654" y="141306"/>
                  <a:pt x="324861" y="145350"/>
                  <a:pt x="326572" y="148771"/>
                </a:cubicBezTo>
                <a:cubicBezTo>
                  <a:pt x="328522" y="152672"/>
                  <a:pt x="331410" y="156028"/>
                  <a:pt x="333829" y="159657"/>
                </a:cubicBezTo>
                <a:cubicBezTo>
                  <a:pt x="335038" y="164495"/>
                  <a:pt x="336375" y="169303"/>
                  <a:pt x="337457" y="174171"/>
                </a:cubicBezTo>
                <a:cubicBezTo>
                  <a:pt x="338795" y="180192"/>
                  <a:pt x="338026" y="186959"/>
                  <a:pt x="341086" y="192314"/>
                </a:cubicBezTo>
                <a:cubicBezTo>
                  <a:pt x="343250" y="196100"/>
                  <a:pt x="347889" y="198040"/>
                  <a:pt x="351972" y="199571"/>
                </a:cubicBezTo>
                <a:cubicBezTo>
                  <a:pt x="366710" y="205098"/>
                  <a:pt x="384175" y="203200"/>
                  <a:pt x="399143" y="203200"/>
                </a:cubicBezTo>
              </a:path>
            </a:pathLst>
          </a:cu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20615" y="3017800"/>
            <a:ext cx="21994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i="1" dirty="0">
                <a:latin typeface="Times"/>
                <a:cs typeface="Times"/>
              </a:rPr>
              <a:t>I</a:t>
            </a:r>
            <a:endParaRPr lang="en-US" sz="500" i="1" dirty="0"/>
          </a:p>
        </p:txBody>
      </p:sp>
      <p:sp>
        <p:nvSpPr>
          <p:cNvPr id="89" name="Rectangle 88"/>
          <p:cNvSpPr/>
          <p:nvPr/>
        </p:nvSpPr>
        <p:spPr>
          <a:xfrm>
            <a:off x="5490298" y="3584549"/>
            <a:ext cx="235962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i="1" dirty="0" smtClean="0">
                <a:latin typeface="Times"/>
                <a:cs typeface="Times"/>
              </a:rPr>
              <a:t>R</a:t>
            </a:r>
            <a:endParaRPr lang="en-US" sz="500" i="1" dirty="0"/>
          </a:p>
        </p:txBody>
      </p:sp>
      <p:sp>
        <p:nvSpPr>
          <p:cNvPr id="134" name="Oval 133"/>
          <p:cNvSpPr/>
          <p:nvPr/>
        </p:nvSpPr>
        <p:spPr>
          <a:xfrm>
            <a:off x="4696650" y="3482091"/>
            <a:ext cx="65617" cy="6561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35" name="Oval 134"/>
          <p:cNvSpPr/>
          <p:nvPr/>
        </p:nvSpPr>
        <p:spPr>
          <a:xfrm>
            <a:off x="5139570" y="3337097"/>
            <a:ext cx="65617" cy="6561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36" name="Oval 135"/>
          <p:cNvSpPr/>
          <p:nvPr/>
        </p:nvSpPr>
        <p:spPr>
          <a:xfrm>
            <a:off x="5304670" y="3453225"/>
            <a:ext cx="65617" cy="6561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1127" y="5373946"/>
            <a:ext cx="97200" cy="10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4181" y="5134223"/>
            <a:ext cx="108000" cy="10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3368" y="5274312"/>
            <a:ext cx="102600" cy="10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7048" y="5116153"/>
            <a:ext cx="102600" cy="10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73059" y="5048719"/>
            <a:ext cx="102600" cy="10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0687" y="5373946"/>
            <a:ext cx="102600" cy="108000"/>
          </a:xfrm>
          <a:prstGeom prst="rect">
            <a:avLst/>
          </a:prstGeom>
        </p:spPr>
      </p:pic>
      <p:cxnSp>
        <p:nvCxnSpPr>
          <p:cNvPr id="127" name="Straight Arrow Connector 126"/>
          <p:cNvCxnSpPr>
            <a:endCxn id="100" idx="0"/>
          </p:cNvCxnSpPr>
          <p:nvPr/>
        </p:nvCxnSpPr>
        <p:spPr>
          <a:xfrm flipH="1">
            <a:off x="4317934" y="5263425"/>
            <a:ext cx="1" cy="34710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44387" y="4752780"/>
            <a:ext cx="2480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smtClean="0">
                <a:latin typeface="Times"/>
                <a:cs typeface="Times"/>
              </a:rPr>
              <a:t>Y</a:t>
            </a:r>
            <a:endParaRPr lang="en-US" sz="600" i="1" dirty="0">
              <a:latin typeface="Times"/>
              <a:cs typeface="Time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986848" y="5583812"/>
            <a:ext cx="2599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>
                <a:latin typeface="Times"/>
                <a:cs typeface="Times"/>
              </a:rPr>
              <a:t>X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628112" y="4941815"/>
            <a:ext cx="2480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smtClean="0">
                <a:latin typeface="Times"/>
                <a:cs typeface="Times"/>
              </a:rPr>
              <a:t>Z</a:t>
            </a:r>
            <a:endParaRPr lang="en-US" sz="600" i="1" dirty="0">
              <a:latin typeface="Times"/>
              <a:cs typeface="Time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783518" y="4556003"/>
            <a:ext cx="638571" cy="256428"/>
            <a:chOff x="3911184" y="4592966"/>
            <a:chExt cx="481519" cy="193361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4048636" y="4592966"/>
              <a:ext cx="37628" cy="1933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3911184" y="4592966"/>
              <a:ext cx="175081" cy="131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4086264" y="4592966"/>
              <a:ext cx="306439" cy="558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1"/>
          <p:nvPr/>
        </p:nvSpPr>
        <p:spPr>
          <a:xfrm>
            <a:off x="3598202" y="5628821"/>
            <a:ext cx="2480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smtClean="0">
                <a:latin typeface="Times"/>
                <a:cs typeface="Times"/>
              </a:rPr>
              <a:t>Y</a:t>
            </a:r>
            <a:endParaRPr lang="en-US" sz="600" i="1" dirty="0">
              <a:latin typeface="Times"/>
              <a:cs typeface="Times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347657" y="4534058"/>
            <a:ext cx="2480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smtClean="0">
                <a:latin typeface="Times"/>
                <a:cs typeface="Times"/>
              </a:rPr>
              <a:t>Z</a:t>
            </a:r>
            <a:endParaRPr lang="en-US" sz="600" i="1" dirty="0">
              <a:latin typeface="Times"/>
              <a:cs typeface="Times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640998" y="4674976"/>
            <a:ext cx="2599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>
                <a:latin typeface="Times"/>
                <a:cs typeface="Times"/>
              </a:rPr>
              <a:t>X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73808" y="4273708"/>
            <a:ext cx="63346" cy="666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63585" y="4424944"/>
            <a:ext cx="58515" cy="52664"/>
          </a:xfrm>
          <a:prstGeom prst="rect">
            <a:avLst/>
          </a:prstGeom>
        </p:spPr>
      </p:pic>
      <p:cxnSp>
        <p:nvCxnSpPr>
          <p:cNvPr id="176" name="Straight Arrow Connector 175"/>
          <p:cNvCxnSpPr/>
          <p:nvPr/>
        </p:nvCxnSpPr>
        <p:spPr>
          <a:xfrm flipH="1">
            <a:off x="4003043" y="4489756"/>
            <a:ext cx="74243" cy="43719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4003043" y="4664089"/>
            <a:ext cx="285356" cy="25668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4190965" y="4490897"/>
            <a:ext cx="123368" cy="99245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4190964" y="4366856"/>
            <a:ext cx="41492" cy="219657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>
            <a:off x="4077286" y="4244676"/>
            <a:ext cx="284887" cy="24508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4292028" y="4244676"/>
            <a:ext cx="73774" cy="422247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86298" y="4604507"/>
            <a:ext cx="175020" cy="66045"/>
          </a:xfrm>
          <a:prstGeom prst="rect">
            <a:avLst/>
          </a:prstGeom>
        </p:spPr>
      </p:pic>
      <p:cxnSp>
        <p:nvCxnSpPr>
          <p:cNvPr id="183" name="Straight Arrow Connector 182"/>
          <p:cNvCxnSpPr>
            <a:endCxn id="100" idx="4"/>
          </p:cNvCxnSpPr>
          <p:nvPr/>
        </p:nvCxnSpPr>
        <p:spPr>
          <a:xfrm>
            <a:off x="4015703" y="4556007"/>
            <a:ext cx="302231" cy="1120138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285125" y="5610528"/>
            <a:ext cx="65617" cy="6561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880000" sx="96000" sy="96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cxnSp>
        <p:nvCxnSpPr>
          <p:cNvPr id="193" name="Straight Arrow Connector 192"/>
          <p:cNvCxnSpPr/>
          <p:nvPr/>
        </p:nvCxnSpPr>
        <p:spPr>
          <a:xfrm flipV="1">
            <a:off x="3707972" y="4556007"/>
            <a:ext cx="307732" cy="480736"/>
          </a:xfrm>
          <a:prstGeom prst="straightConnector1">
            <a:avLst/>
          </a:prstGeom>
          <a:ln w="6350">
            <a:solidFill>
              <a:srgbClr val="FF0000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6" name="Picture 195"/>
          <p:cNvPicPr>
            <a:picLocks noChangeAspect="1"/>
          </p:cNvPicPr>
          <p:nvPr/>
        </p:nvPicPr>
        <p:blipFill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lum bright="-2000" contrast="100000"/>
          </a:blip>
          <a:stretch>
            <a:fillRect/>
          </a:stretch>
        </p:blipFill>
        <p:spPr>
          <a:xfrm>
            <a:off x="3836059" y="4833749"/>
            <a:ext cx="79067" cy="134071"/>
          </a:xfrm>
          <a:prstGeom prst="rect">
            <a:avLst/>
          </a:prstGeom>
        </p:spPr>
      </p:pic>
      <p:sp>
        <p:nvSpPr>
          <p:cNvPr id="197" name="Oval 196"/>
          <p:cNvSpPr/>
          <p:nvPr/>
        </p:nvSpPr>
        <p:spPr>
          <a:xfrm>
            <a:off x="4063030" y="4761018"/>
            <a:ext cx="18000" cy="1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00" name="TextBox 199"/>
          <p:cNvSpPr txBox="1"/>
          <p:nvPr/>
        </p:nvSpPr>
        <p:spPr>
          <a:xfrm>
            <a:off x="3711358" y="4428589"/>
            <a:ext cx="3857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Camera</a:t>
            </a:r>
            <a:endParaRPr lang="en-US" sz="5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444934" y="4926135"/>
            <a:ext cx="3385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Sonar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06398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 rot="20959352">
            <a:off x="2986848" y="4926135"/>
            <a:ext cx="1889349" cy="887352"/>
            <a:chOff x="2986848" y="4926135"/>
            <a:chExt cx="1889349" cy="88735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3707964" y="5036744"/>
              <a:ext cx="3394" cy="6394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>
              <a:off x="3110891" y="5036743"/>
              <a:ext cx="597075" cy="5957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707964" y="5036743"/>
              <a:ext cx="988686" cy="5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3707972" y="5036746"/>
              <a:ext cx="581291" cy="2157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/>
            <p:cNvSpPr/>
            <p:nvPr/>
          </p:nvSpPr>
          <p:spPr>
            <a:xfrm>
              <a:off x="3877048" y="5037337"/>
              <a:ext cx="88753" cy="81353"/>
            </a:xfrm>
            <a:prstGeom prst="arc">
              <a:avLst>
                <a:gd name="adj1" fmla="val 16709337"/>
                <a:gd name="adj2" fmla="val 4767776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9" name="Arc 8"/>
            <p:cNvSpPr/>
            <p:nvPr/>
          </p:nvSpPr>
          <p:spPr>
            <a:xfrm>
              <a:off x="3781865" y="5084538"/>
              <a:ext cx="88753" cy="81353"/>
            </a:xfrm>
            <a:prstGeom prst="arc">
              <a:avLst>
                <a:gd name="adj1" fmla="val 16709337"/>
                <a:gd name="adj2" fmla="val 4767776"/>
              </a:avLst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707972" y="5036743"/>
              <a:ext cx="581291" cy="595707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317934" y="5036746"/>
              <a:ext cx="149218" cy="215792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94314" y="5252538"/>
              <a:ext cx="823620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1127" y="5373946"/>
              <a:ext cx="97200" cy="10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4181" y="5134223"/>
              <a:ext cx="108000" cy="108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3368" y="5274312"/>
              <a:ext cx="102600" cy="108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77048" y="5116153"/>
              <a:ext cx="102600" cy="108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73059" y="5048719"/>
              <a:ext cx="102600" cy="108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50687" y="5373946"/>
              <a:ext cx="102600" cy="108000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endCxn id="40" idx="0"/>
            </p:cNvCxnSpPr>
            <p:nvPr/>
          </p:nvCxnSpPr>
          <p:spPr>
            <a:xfrm flipH="1">
              <a:off x="4317934" y="5263425"/>
              <a:ext cx="1" cy="347103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sysDash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986848" y="5583812"/>
              <a:ext cx="2599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28112" y="4941815"/>
              <a:ext cx="2480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i="1" dirty="0" smtClean="0">
                  <a:latin typeface="Times"/>
                  <a:cs typeface="Times"/>
                </a:rPr>
                <a:t>Z</a:t>
              </a:r>
              <a:endParaRPr lang="en-US" sz="600" i="1" dirty="0">
                <a:latin typeface="Times"/>
                <a:cs typeface="Time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8202" y="5628821"/>
              <a:ext cx="24808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i="1" dirty="0" smtClean="0">
                  <a:latin typeface="Times"/>
                  <a:cs typeface="Times"/>
                </a:rPr>
                <a:t>Y</a:t>
              </a:r>
              <a:endParaRPr lang="en-US" sz="600" i="1" dirty="0">
                <a:latin typeface="Times"/>
                <a:cs typeface="Time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285125" y="5610528"/>
              <a:ext cx="65617" cy="656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880000" sx="96000" sy="96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44934" y="4926135"/>
              <a:ext cx="33855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smtClean="0"/>
                <a:t>Sonar</a:t>
              </a:r>
              <a:endParaRPr lang="en-US" sz="5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2957114" y="4332903"/>
            <a:ext cx="3394" cy="6394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360041" y="4332902"/>
            <a:ext cx="597075" cy="5957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957114" y="4332902"/>
            <a:ext cx="988686" cy="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5998" y="4879971"/>
            <a:ext cx="2599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>
                <a:latin typeface="Times"/>
                <a:cs typeface="Times"/>
              </a:rPr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77262" y="4237974"/>
            <a:ext cx="2480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smtClean="0">
                <a:latin typeface="Times"/>
                <a:cs typeface="Times"/>
              </a:rPr>
              <a:t>Z</a:t>
            </a:r>
            <a:endParaRPr lang="en-US" sz="600" i="1" dirty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47352" y="4924980"/>
            <a:ext cx="2480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smtClean="0">
                <a:latin typeface="Times"/>
                <a:cs typeface="Times"/>
              </a:rPr>
              <a:t>Y</a:t>
            </a:r>
            <a:endParaRPr lang="en-US" sz="600" i="1" dirty="0">
              <a:latin typeface="Times"/>
              <a:cs typeface="Time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94084" y="4222294"/>
            <a:ext cx="3385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/>
              <a:t>Sonar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80671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6" y="1804892"/>
            <a:ext cx="5088467" cy="2960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1465" y="3725334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4007" y="388620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03933" y="3789264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0341" y="2810933"/>
            <a:ext cx="301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A’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2812" y="2827861"/>
            <a:ext cx="296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B’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63750" y="2802454"/>
            <a:ext cx="2950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C’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943614" y="1998133"/>
            <a:ext cx="76188" cy="2149678"/>
          </a:xfrm>
          <a:prstGeom prst="line">
            <a:avLst/>
          </a:prstGeom>
          <a:ln>
            <a:solidFill>
              <a:srgbClr val="FF0000">
                <a:alpha val="63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52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761934" y="2408978"/>
            <a:ext cx="825500" cy="5715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249099" y="2980478"/>
            <a:ext cx="301236" cy="45282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36534" y="2377228"/>
            <a:ext cx="88900" cy="88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33901" y="3433306"/>
            <a:ext cx="41519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08741" y="3279225"/>
            <a:ext cx="911064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Sonar Frame</a:t>
            </a:r>
            <a:endParaRPr lang="en-US" sz="1050" dirty="0"/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 flipV="1">
            <a:off x="2736534" y="2377228"/>
            <a:ext cx="2692400" cy="444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3969890">
            <a:off x="2863737" y="2364243"/>
            <a:ext cx="160668" cy="169902"/>
          </a:xfrm>
          <a:prstGeom prst="arc">
            <a:avLst>
              <a:gd name="adj1" fmla="val 16709337"/>
              <a:gd name="adj2" fmla="val 1612404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5" name="TextBox 14"/>
          <p:cNvSpPr txBox="1"/>
          <p:nvPr/>
        </p:nvSpPr>
        <p:spPr>
          <a:xfrm>
            <a:off x="3271570" y="2415326"/>
            <a:ext cx="497314" cy="2462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Pitch</a:t>
            </a:r>
            <a:endParaRPr lang="en-US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28934" y="2377228"/>
            <a:ext cx="0" cy="327871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2133961">
            <a:off x="3401756" y="2914985"/>
            <a:ext cx="138209" cy="1382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5470" y="2383230"/>
            <a:ext cx="273464" cy="2734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249099" y="3433306"/>
            <a:ext cx="2467697" cy="1824962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2133961">
            <a:off x="3276402" y="3345347"/>
            <a:ext cx="138209" cy="1382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49099" y="3433306"/>
            <a:ext cx="2179835" cy="222263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37395" y="5296980"/>
            <a:ext cx="279401" cy="36742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2133961">
            <a:off x="5568218" y="5219408"/>
            <a:ext cx="138209" cy="1382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249099" y="3397318"/>
            <a:ext cx="2179835" cy="3598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3969890">
            <a:off x="3340414" y="3381940"/>
            <a:ext cx="160668" cy="169902"/>
          </a:xfrm>
          <a:prstGeom prst="arc">
            <a:avLst>
              <a:gd name="adj1" fmla="val 16709337"/>
              <a:gd name="adj2" fmla="val 1612404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1" name="Arc 30"/>
          <p:cNvSpPr/>
          <p:nvPr/>
        </p:nvSpPr>
        <p:spPr>
          <a:xfrm rot="3969890">
            <a:off x="3725940" y="3834907"/>
            <a:ext cx="160668" cy="169902"/>
          </a:xfrm>
          <a:prstGeom prst="arc">
            <a:avLst>
              <a:gd name="adj1" fmla="val 16709337"/>
              <a:gd name="adj2" fmla="val 1612404"/>
            </a:avLst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3" name="Right Brace 32"/>
          <p:cNvSpPr/>
          <p:nvPr/>
        </p:nvSpPr>
        <p:spPr>
          <a:xfrm>
            <a:off x="5850145" y="2383230"/>
            <a:ext cx="279401" cy="3272715"/>
          </a:xfrm>
          <a:prstGeom prst="rightBrace">
            <a:avLst>
              <a:gd name="adj1" fmla="val 146969"/>
              <a:gd name="adj2" fmla="val 49806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16334" y="4027670"/>
            <a:ext cx="18466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Right Brace 35"/>
          <p:cNvSpPr/>
          <p:nvPr/>
        </p:nvSpPr>
        <p:spPr>
          <a:xfrm rot="2138599">
            <a:off x="5640541" y="5298966"/>
            <a:ext cx="156487" cy="549718"/>
          </a:xfrm>
          <a:prstGeom prst="rightBrace">
            <a:avLst>
              <a:gd name="adj1" fmla="val 146969"/>
              <a:gd name="adj2" fmla="val 50538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550335" y="2949463"/>
            <a:ext cx="1878599" cy="3101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377487" y="5659651"/>
            <a:ext cx="117542" cy="11754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52" y="3484156"/>
            <a:ext cx="164159" cy="216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79" y="2457661"/>
            <a:ext cx="164159" cy="216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83" y="5659651"/>
            <a:ext cx="155520" cy="21600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345941" y="-1024761"/>
            <a:ext cx="53255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yVehicleThroughYSonar</a:t>
            </a:r>
            <a:r>
              <a:rPr lang="en-US" dirty="0"/>
              <a:t>(self, </a:t>
            </a:r>
            <a:r>
              <a:rPr lang="en-US" dirty="0" err="1"/>
              <a:t>RSonar</a:t>
            </a:r>
            <a:r>
              <a:rPr lang="en-US" dirty="0"/>
              <a:t>, YSonar, Pitch, LY, LZ):</a:t>
            </a:r>
          </a:p>
          <a:p>
            <a:r>
              <a:rPr lang="en-US" dirty="0"/>
              <a:t>        return (LY*</a:t>
            </a:r>
            <a:r>
              <a:rPr lang="en-US" dirty="0" err="1"/>
              <a:t>cosd</a:t>
            </a:r>
            <a:r>
              <a:rPr lang="en-US" dirty="0"/>
              <a:t>(Pitch)+LZ*</a:t>
            </a:r>
            <a:r>
              <a:rPr lang="en-US" dirty="0" err="1"/>
              <a:t>sind</a:t>
            </a:r>
            <a:r>
              <a:rPr lang="en-US" dirty="0"/>
              <a:t>(Pitch)+</a:t>
            </a:r>
            <a:r>
              <a:rPr lang="en-US" dirty="0" err="1"/>
              <a:t>RSonar</a:t>
            </a:r>
            <a:r>
              <a:rPr lang="en-US" dirty="0"/>
              <a:t>*</a:t>
            </a:r>
            <a:r>
              <a:rPr lang="en-US" dirty="0" err="1"/>
              <a:t>sind</a:t>
            </a:r>
            <a:r>
              <a:rPr lang="en-US" dirty="0"/>
              <a:t>(</a:t>
            </a:r>
            <a:r>
              <a:rPr lang="en-US" dirty="0" err="1"/>
              <a:t>Pitch+asind</a:t>
            </a:r>
            <a:r>
              <a:rPr lang="en-US" dirty="0"/>
              <a:t>(YSonar/</a:t>
            </a:r>
            <a:r>
              <a:rPr lang="en-US" dirty="0" err="1"/>
              <a:t>RSonar</a:t>
            </a:r>
            <a:r>
              <a:rPr lang="en-US" dirty="0"/>
              <a:t>)))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ySonarThroughYVehicle</a:t>
            </a:r>
            <a:r>
              <a:rPr lang="en-US" dirty="0"/>
              <a:t>(self, </a:t>
            </a:r>
            <a:r>
              <a:rPr lang="en-US" dirty="0" err="1"/>
              <a:t>RSonar</a:t>
            </a:r>
            <a:r>
              <a:rPr lang="en-US" dirty="0"/>
              <a:t>, YVehicle, Pitch, LY, LZ):</a:t>
            </a:r>
          </a:p>
          <a:p>
            <a:r>
              <a:rPr lang="en-US" dirty="0"/>
              <a:t>        return (-</a:t>
            </a:r>
            <a:r>
              <a:rPr lang="en-US" dirty="0" err="1"/>
              <a:t>RSonar</a:t>
            </a:r>
            <a:r>
              <a:rPr lang="en-US" dirty="0"/>
              <a:t>*</a:t>
            </a:r>
            <a:r>
              <a:rPr lang="en-US" dirty="0" err="1"/>
              <a:t>sind</a:t>
            </a:r>
            <a:r>
              <a:rPr lang="en-US" dirty="0"/>
              <a:t>(</a:t>
            </a:r>
            <a:r>
              <a:rPr lang="en-US" dirty="0" err="1"/>
              <a:t>Pitch+asind</a:t>
            </a:r>
            <a:r>
              <a:rPr lang="en-US" dirty="0"/>
              <a:t>((LY*</a:t>
            </a:r>
            <a:r>
              <a:rPr lang="en-US" dirty="0" err="1"/>
              <a:t>cosd</a:t>
            </a:r>
            <a:r>
              <a:rPr lang="en-US" dirty="0"/>
              <a:t>(Pitch)-</a:t>
            </a:r>
            <a:r>
              <a:rPr lang="en-US" dirty="0" err="1"/>
              <a:t>YVehicle+LZ</a:t>
            </a:r>
            <a:r>
              <a:rPr lang="en-US" dirty="0"/>
              <a:t>*</a:t>
            </a:r>
            <a:r>
              <a:rPr lang="en-US" dirty="0" err="1"/>
              <a:t>sind</a:t>
            </a:r>
            <a:r>
              <a:rPr lang="en-US" dirty="0"/>
              <a:t>(Pitch))/</a:t>
            </a:r>
            <a:r>
              <a:rPr lang="en-US" dirty="0" err="1"/>
              <a:t>RSonar</a:t>
            </a:r>
            <a:r>
              <a:rPr lang="en-US" dirty="0"/>
              <a:t>)))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569" y="2729635"/>
            <a:ext cx="155520" cy="216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381" y="3118978"/>
            <a:ext cx="164160" cy="216000"/>
          </a:xfrm>
          <a:prstGeom prst="rect">
            <a:avLst/>
          </a:prstGeom>
        </p:spPr>
      </p:pic>
      <p:pic>
        <p:nvPicPr>
          <p:cNvPr id="2" name="Picture 1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76454" y="3911203"/>
            <a:ext cx="257499" cy="21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4911" y="4434237"/>
            <a:ext cx="270000" cy="21600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2780022" y="1972157"/>
            <a:ext cx="468223" cy="453755"/>
            <a:chOff x="5248573" y="1518227"/>
            <a:chExt cx="660930" cy="611928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5248573" y="1518227"/>
              <a:ext cx="0" cy="61192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253075" y="2123807"/>
              <a:ext cx="656428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 rot="2040000">
            <a:off x="2874026" y="2149964"/>
            <a:ext cx="468223" cy="453755"/>
            <a:chOff x="5248573" y="1518227"/>
            <a:chExt cx="660930" cy="611928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5248573" y="1518227"/>
              <a:ext cx="0" cy="61192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253075" y="2123807"/>
              <a:ext cx="656428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 flipH="1">
            <a:off x="2833901" y="1930558"/>
            <a:ext cx="3792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172022" y="1778680"/>
            <a:ext cx="902811" cy="25391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Depth Frame</a:t>
            </a:r>
            <a:endParaRPr lang="en-US" sz="105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3071079" y="2193026"/>
            <a:ext cx="3792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416513" y="2041220"/>
            <a:ext cx="975685" cy="25391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Vehicle Frame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6517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33" y="1025076"/>
            <a:ext cx="5863166" cy="47068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9104" y="1330868"/>
            <a:ext cx="3325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beta0 = [0.1 0.3 0.1 0 0 0 0.5 0.5];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16667" y="4199468"/>
            <a:ext cx="575733" cy="29633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92400" y="4258733"/>
            <a:ext cx="0" cy="19473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76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707" y="2019301"/>
            <a:ext cx="2349615" cy="28913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7876075">
            <a:off x="2954868" y="3022598"/>
            <a:ext cx="508000" cy="93133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5461232">
            <a:off x="3811918" y="2643737"/>
            <a:ext cx="297332" cy="170055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3808676" y="4126207"/>
            <a:ext cx="128723" cy="119398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7750139">
            <a:off x="3068011" y="30522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00"/>
                </a:solidFill>
              </a:rPr>
              <a:t>MajorAxis</a:t>
            </a:r>
            <a:endParaRPr lang="en-US" sz="8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519481">
            <a:off x="3099221" y="2606572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00"/>
                </a:solidFill>
              </a:rPr>
              <a:t>MinorAxis</a:t>
            </a:r>
            <a:endParaRPr lang="en-US" sz="8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9539" y="2803917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57696" y="3103027"/>
            <a:ext cx="63312" cy="5207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2982" y="3577161"/>
            <a:ext cx="1095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FF00"/>
                </a:solidFill>
              </a:rPr>
              <a:t>Intensity at that point</a:t>
            </a:r>
            <a:endParaRPr lang="en-US" sz="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4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184</Words>
  <Application>Microsoft Macintosh PowerPoint</Application>
  <PresentationFormat>On-screen Show (4:3)</PresentationFormat>
  <Paragraphs>57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Yaadhav Raaj</dc:creator>
  <cp:lastModifiedBy>Yaadhav Raaj</cp:lastModifiedBy>
  <cp:revision>89</cp:revision>
  <dcterms:created xsi:type="dcterms:W3CDTF">2015-03-28T16:34:21Z</dcterms:created>
  <dcterms:modified xsi:type="dcterms:W3CDTF">2015-10-29T03:38:38Z</dcterms:modified>
</cp:coreProperties>
</file>