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.zigbang.com/v2/web/share.png" TargetMode="External"/><Relationship Id="rId3" Type="http://schemas.openxmlformats.org/officeDocument/2006/relationships/hyperlink" Target="https://news.naver.com/main/read.nhn?mode=LSD&amp;mid=sec&amp;sid1=101&amp;oid=421&amp;aid=0003513079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186b579c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186b579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1d3066a5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1d3066a5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flaticon surprised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글씨 넘 작음..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1d3066a5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1d3066a5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flaticon surprised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글씨가 작다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1d3072d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1d3072d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is within a certain distance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a80b9d99_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a80b9d99_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is within a certain distance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3ad60b06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3ad60b06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I will provide system overview of our final product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3ad60b06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3ad60b06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 are three conceptual types of users; sender/ receiver/ security team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3ad60b06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3ad60b0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When an accident occurs,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Users can</a:t>
            </a:r>
            <a:r>
              <a:rPr b="1" lang="ko"/>
              <a:t> notify people of the </a:t>
            </a:r>
            <a:r>
              <a:rPr lang="ko">
                <a:solidFill>
                  <a:schemeClr val="dk1"/>
                </a:solidFill>
              </a:rPr>
              <a:t>accident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including enough information</a:t>
            </a:r>
            <a:r>
              <a:rPr b="1" lang="ko"/>
              <a:t>, using our app.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First, the user can easily designate the accident site,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3ad60b06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3ad60b06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also choose the type of accident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User can also attach a short optional description and photos.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This information is sent to the server.</a:t>
            </a:r>
            <a:r>
              <a:rPr b="1" lang="ko">
                <a:solidFill>
                  <a:schemeClr val="dk1"/>
                </a:solidFill>
              </a:rPr>
              <a:t> so that people can be aware of the accident and see the detail info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3ad60b06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3ad60b06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if a user is </a:t>
            </a:r>
            <a:r>
              <a:rPr lang="ko"/>
              <a:t>approaching near the accident 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he/she will immediately receive sound alert,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 the user wants more specific information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3ad60b06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3ad60b06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You can see information about the accident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808622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808622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인영- 전자동 사진을 또 보여줘야하나? 전자동은 그냥 말만하고 사진은 며칠 전 발생한 염소 가스 누출만 큼직하게는?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3ad60b06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3ad60b06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As we mentioned, If there is another accident witness,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they can leave </a:t>
            </a:r>
            <a:r>
              <a:rPr b="1" lang="ko"/>
              <a:t>comments </a:t>
            </a:r>
            <a:r>
              <a:rPr lang="ko"/>
              <a:t>and provide additional information.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During this process, the report becomes more reliable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Users can also see </a:t>
            </a:r>
            <a:r>
              <a:rPr b="1" lang="ko"/>
              <a:t>notices </a:t>
            </a:r>
            <a:r>
              <a:rPr lang="ko"/>
              <a:t>from the </a:t>
            </a:r>
            <a:r>
              <a:rPr lang="ko">
                <a:solidFill>
                  <a:schemeClr val="dk1"/>
                </a:solidFill>
              </a:rPr>
              <a:t>security </a:t>
            </a:r>
            <a:r>
              <a:rPr lang="ko"/>
              <a:t>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3ad60b06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3ad60b06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security team's screen is slightly different,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With announcement board,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</a:t>
            </a:r>
            <a:r>
              <a:rPr lang="ko">
                <a:solidFill>
                  <a:schemeClr val="dk1"/>
                </a:solidFill>
              </a:rPr>
              <a:t>security </a:t>
            </a:r>
            <a:r>
              <a:rPr lang="ko"/>
              <a:t>team can communicate with KAIST members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 announce result of investigation in real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 They can correct the wrong information provided by users or themselves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3ad60b06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3ad60b06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They can contact the sender as well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3ad60b06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3ad60b06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now you can see the overall system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interacting with KAIST members and Security team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32e67032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32e67032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we suggest a new platform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3ad60b06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3ad60b06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</a:t>
            </a:r>
            <a:r>
              <a:rPr lang="ko"/>
              <a:t>ince the pitch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we’ve tested the Google map API and location-based event</a:t>
            </a:r>
            <a:br>
              <a:rPr lang="ko"/>
            </a:br>
            <a:br>
              <a:rPr lang="ko"/>
            </a:br>
            <a:r>
              <a:rPr lang="ko"/>
              <a:t>After this presentation, we will implement sound notifications and refine the UI, and we start developing server and client machine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3ad60b06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3ad60b06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 a final step of implementation,</a:t>
            </a:r>
            <a:br>
              <a:rPr lang="ko"/>
            </a:br>
            <a:r>
              <a:rPr lang="ko"/>
              <a:t>We need to evaluate the overall product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3ad60b06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43ad60b06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 the next final presentation,</a:t>
            </a:r>
            <a:br>
              <a:rPr lang="ko"/>
            </a:br>
            <a:r>
              <a:rPr lang="ko"/>
              <a:t>You will see a participatory &amp; location based alarm system </a:t>
            </a:r>
            <a:r>
              <a:rPr b="1" lang="ko"/>
              <a:t>in our hands</a:t>
            </a:r>
            <a:br>
              <a:rPr b="1" lang="ko"/>
            </a:br>
            <a:r>
              <a:rPr lang="ko"/>
              <a:t>Thank you.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8086224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8086224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8086224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8086224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장 더 쉽게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ad60b06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ad60b06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ad60b06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ad60b06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ad60b06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ad60b06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hlinkClick r:id="rId2"/>
              </a:rPr>
              <a:t>https://s.zigbang.com/v2/web/share.png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hlinkClick r:id="rId3"/>
              </a:rPr>
              <a:t>https://news.naver.com/main/read.nhn?mode=LSD&amp;mid=sec&amp;sid1=101&amp;oid=421&amp;aid=0003513079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직방에 대해 좀 더 자세히 설명, 논리적으로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It is similar to our service in that it prevent fake information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1d3066a5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1d3066a5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explain more about user comment board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similar to comment in facebook and naver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http://www.iconarchive.com/show/100-flat-icons-by-graphicloads/announcement-icon.html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a80b9d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a80b9d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https://pngtree.com/icon-categories/maps-and-location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507450" y="1052700"/>
            <a:ext cx="935400" cy="0"/>
          </a:xfrm>
          <a:prstGeom prst="straightConnector1">
            <a:avLst/>
          </a:prstGeom>
          <a:noFill/>
          <a:ln cap="flat" cmpd="sng" w="2857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507450" y="1052700"/>
            <a:ext cx="935400" cy="0"/>
          </a:xfrm>
          <a:prstGeom prst="straightConnector1">
            <a:avLst/>
          </a:prstGeom>
          <a:noFill/>
          <a:ln cap="flat" cmpd="sng" w="2857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507450" y="1052700"/>
            <a:ext cx="935400" cy="0"/>
          </a:xfrm>
          <a:prstGeom prst="straightConnector1">
            <a:avLst/>
          </a:prstGeom>
          <a:noFill/>
          <a:ln cap="flat" cmpd="sng" w="2857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2.png"/><Relationship Id="rId7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2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36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11" Type="http://schemas.openxmlformats.org/officeDocument/2006/relationships/image" Target="../media/image35.png"/><Relationship Id="rId10" Type="http://schemas.openxmlformats.org/officeDocument/2006/relationships/image" Target="../media/image37.png"/><Relationship Id="rId12" Type="http://schemas.openxmlformats.org/officeDocument/2006/relationships/image" Target="../media/image33.png"/><Relationship Id="rId9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11" Type="http://schemas.openxmlformats.org/officeDocument/2006/relationships/image" Target="../media/image35.png"/><Relationship Id="rId10" Type="http://schemas.openxmlformats.org/officeDocument/2006/relationships/image" Target="../media/image37.png"/><Relationship Id="rId12" Type="http://schemas.openxmlformats.org/officeDocument/2006/relationships/image" Target="../media/image33.png"/><Relationship Id="rId9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aist campus에 대한 이미지 검색결과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3" y="-12"/>
            <a:ext cx="91463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150" y="1230800"/>
            <a:ext cx="9144000" cy="2076000"/>
          </a:xfrm>
          <a:prstGeom prst="rect">
            <a:avLst/>
          </a:prstGeom>
          <a:solidFill>
            <a:srgbClr val="3F3F3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12850" y="1222175"/>
            <a:ext cx="8520600" cy="16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FFFFFF"/>
                </a:solidFill>
              </a:rPr>
              <a:t>Emergency Alert System 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FFFFFF"/>
                </a:solidFill>
              </a:rPr>
              <a:t>for Campus Safety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595650" y="2762975"/>
            <a:ext cx="59550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Team CS4CS (CS for Campus Safety)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150" y="3975375"/>
            <a:ext cx="9144000" cy="499200"/>
          </a:xfrm>
          <a:prstGeom prst="rect">
            <a:avLst/>
          </a:prstGeom>
          <a:solidFill>
            <a:srgbClr val="3F3F3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268400" y="3922125"/>
            <a:ext cx="6607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Eunhyouk Shin, Taehyung Kwon, Inyoung Cho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Protecting User Privacy</a:t>
            </a:r>
            <a:endParaRPr b="1"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1152475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200"/>
              <a:t>Instead of sending the receiver’s location to the server,</a:t>
            </a:r>
            <a:endParaRPr sz="2200"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50" y="2097325"/>
            <a:ext cx="1525125" cy="15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65" y="196364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1932575" y="2675600"/>
            <a:ext cx="8172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5">
            <a:alphaModFix/>
          </a:blip>
          <a:srcRect b="17668" l="0" r="0" t="0"/>
          <a:stretch/>
        </p:blipFill>
        <p:spPr>
          <a:xfrm>
            <a:off x="2825388" y="2202702"/>
            <a:ext cx="1596450" cy="1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7775250" y="1943800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791925" y="3687600"/>
            <a:ext cx="3183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A r</a:t>
            </a:r>
            <a:r>
              <a:rPr lang="ko" sz="1800"/>
              <a:t>eporter sends an accident report to the server.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Protecting User Privacy</a:t>
            </a:r>
            <a:endParaRPr b="1"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152475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200"/>
              <a:t>Instead of sending receiver’s location to server,</a:t>
            </a:r>
            <a:endParaRPr sz="2200"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50" y="2097325"/>
            <a:ext cx="1525125" cy="15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65" y="196364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1932575" y="2675600"/>
            <a:ext cx="8172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5">
            <a:alphaModFix/>
          </a:blip>
          <a:srcRect b="17668" l="0" r="0" t="0"/>
          <a:stretch/>
        </p:blipFill>
        <p:spPr>
          <a:xfrm>
            <a:off x="2825388" y="2202702"/>
            <a:ext cx="1596450" cy="1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7775250" y="1943800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791925" y="3687600"/>
            <a:ext cx="3183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ko" sz="1800">
                <a:solidFill>
                  <a:srgbClr val="999999"/>
                </a:solidFill>
              </a:rPr>
              <a:t>A r</a:t>
            </a:r>
            <a:r>
              <a:rPr lang="ko" sz="1800">
                <a:solidFill>
                  <a:srgbClr val="999999"/>
                </a:solidFill>
              </a:rPr>
              <a:t>eporter sends an accident report to the server.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204950" y="3400900"/>
            <a:ext cx="26049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 The server spreads the accident report to</a:t>
            </a:r>
            <a:r>
              <a:rPr lang="ko" sz="1800">
                <a:solidFill>
                  <a:srgbClr val="FF6925"/>
                </a:solidFill>
              </a:rPr>
              <a:t> </a:t>
            </a:r>
            <a:r>
              <a:rPr b="1" lang="ko" sz="1800">
                <a:solidFill>
                  <a:srgbClr val="FF6925"/>
                </a:solidFill>
              </a:rPr>
              <a:t>all users</a:t>
            </a:r>
            <a:r>
              <a:rPr lang="ko" sz="1800">
                <a:solidFill>
                  <a:schemeClr val="dk1"/>
                </a:solidFill>
              </a:rPr>
              <a:t>.</a:t>
            </a:r>
            <a:endParaRPr b="1" sz="1800">
              <a:solidFill>
                <a:srgbClr val="FF69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23"/>
          <p:cNvSpPr/>
          <p:nvPr/>
        </p:nvSpPr>
        <p:spPr>
          <a:xfrm rot="-1263600">
            <a:off x="4229062" y="2097815"/>
            <a:ext cx="1317396" cy="1796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265679" y="2564650"/>
            <a:ext cx="1356600" cy="17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 rot="1202577">
            <a:off x="4204235" y="3020830"/>
            <a:ext cx="1325263" cy="17985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7650" y="1642850"/>
            <a:ext cx="731551" cy="6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700" y="2314787"/>
            <a:ext cx="731551" cy="6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125" y="3007962"/>
            <a:ext cx="731551" cy="65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Protecting User Privacy</a:t>
            </a:r>
            <a:endParaRPr b="1"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152475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200"/>
              <a:t>Instead of sending receiver’s location to server,</a:t>
            </a:r>
            <a:endParaRPr sz="2200"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50" y="2097325"/>
            <a:ext cx="1525125" cy="15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65" y="196364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/>
          <p:nvPr/>
        </p:nvSpPr>
        <p:spPr>
          <a:xfrm>
            <a:off x="1932575" y="2675600"/>
            <a:ext cx="8172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 b="17668" l="0" r="0" t="0"/>
          <a:stretch/>
        </p:blipFill>
        <p:spPr>
          <a:xfrm>
            <a:off x="2825388" y="2202702"/>
            <a:ext cx="1596450" cy="1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4204950" y="3400900"/>
            <a:ext cx="26049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2. The server spreads the accident report to all users.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 rot="-1263600">
            <a:off x="4229062" y="2097815"/>
            <a:ext cx="1317396" cy="1796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4265679" y="2564650"/>
            <a:ext cx="1356600" cy="17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 rot="1202577">
            <a:off x="4204235" y="3020830"/>
            <a:ext cx="1325263" cy="1798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7650" y="1642850"/>
            <a:ext cx="731551" cy="6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700" y="2314787"/>
            <a:ext cx="731551" cy="6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125" y="3007962"/>
            <a:ext cx="731551" cy="6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9194" y="2406386"/>
            <a:ext cx="475075" cy="47501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6657450" y="1600900"/>
            <a:ext cx="23637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3. </a:t>
            </a:r>
            <a:r>
              <a:rPr b="1" lang="ko" sz="1800"/>
              <a:t> </a:t>
            </a:r>
            <a:r>
              <a:rPr b="1" lang="ko" sz="1800">
                <a:solidFill>
                  <a:srgbClr val="FF6925"/>
                </a:solidFill>
              </a:rPr>
              <a:t>Each app</a:t>
            </a:r>
            <a:r>
              <a:rPr lang="ko" sz="1800"/>
              <a:t> calculates the distance, and alerts only if the user is near the accident.</a:t>
            </a:r>
            <a:endParaRPr sz="1800"/>
          </a:p>
        </p:txBody>
      </p:sp>
      <p:sp>
        <p:nvSpPr>
          <p:cNvPr id="221" name="Google Shape;221;p24"/>
          <p:cNvSpPr txBox="1"/>
          <p:nvPr/>
        </p:nvSpPr>
        <p:spPr>
          <a:xfrm>
            <a:off x="791925" y="3687600"/>
            <a:ext cx="3183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ko" sz="1800">
                <a:solidFill>
                  <a:srgbClr val="999999"/>
                </a:solidFill>
              </a:rPr>
              <a:t>A reporter sends an accident report to the server.</a:t>
            </a:r>
            <a:endParaRPr sz="1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Protecting User Privacy</a:t>
            </a:r>
            <a:endParaRPr b="1"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311700" y="1152475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200"/>
              <a:t>Instead of sending receiver’s location to server,</a:t>
            </a:r>
            <a:endParaRPr sz="22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50" y="2097325"/>
            <a:ext cx="1525125" cy="15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65" y="196364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/>
          <p:nvPr/>
        </p:nvSpPr>
        <p:spPr>
          <a:xfrm>
            <a:off x="1932575" y="2675600"/>
            <a:ext cx="8172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5">
            <a:alphaModFix/>
          </a:blip>
          <a:srcRect b="17668" l="0" r="0" t="0"/>
          <a:stretch/>
        </p:blipFill>
        <p:spPr>
          <a:xfrm>
            <a:off x="2825388" y="2202702"/>
            <a:ext cx="1596450" cy="13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/>
          <p:nvPr/>
        </p:nvSpPr>
        <p:spPr>
          <a:xfrm rot="-1263600">
            <a:off x="4229062" y="2097815"/>
            <a:ext cx="1317396" cy="1796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4265679" y="2564650"/>
            <a:ext cx="1356600" cy="17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rot="1202577">
            <a:off x="4204235" y="3020830"/>
            <a:ext cx="1325263" cy="1798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7650" y="1642850"/>
            <a:ext cx="731551" cy="6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700" y="2314787"/>
            <a:ext cx="731551" cy="65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125" y="3007962"/>
            <a:ext cx="731551" cy="65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999900" y="4563775"/>
            <a:ext cx="7159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6925"/>
                </a:solidFill>
              </a:rPr>
              <a:t>The s</a:t>
            </a:r>
            <a:r>
              <a:rPr b="1" lang="ko" sz="1800">
                <a:solidFill>
                  <a:srgbClr val="FF6925"/>
                </a:solidFill>
              </a:rPr>
              <a:t>erver does not need to know users’ location information!</a:t>
            </a:r>
            <a:endParaRPr b="1" sz="1800">
              <a:solidFill>
                <a:srgbClr val="FF6925"/>
              </a:solidFill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9194" y="2406386"/>
            <a:ext cx="475075" cy="47501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791925" y="3687600"/>
            <a:ext cx="3183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ko" sz="1800">
                <a:solidFill>
                  <a:srgbClr val="999999"/>
                </a:solidFill>
              </a:rPr>
              <a:t>A reporter sends an accident report to the server.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4204950" y="3400900"/>
            <a:ext cx="26049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2. The server spreads the accident report to all users.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657450" y="1600900"/>
            <a:ext cx="23637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3. </a:t>
            </a:r>
            <a:r>
              <a:rPr b="1" lang="ko" sz="1800"/>
              <a:t> </a:t>
            </a:r>
            <a:r>
              <a:rPr b="1" lang="ko" sz="1800">
                <a:solidFill>
                  <a:srgbClr val="FF6925"/>
                </a:solidFill>
              </a:rPr>
              <a:t>Each app</a:t>
            </a:r>
            <a:r>
              <a:rPr lang="ko" sz="1800"/>
              <a:t> calculates the distance, and alerts only if the user is near the accident.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/>
        </p:nvSpPr>
        <p:spPr>
          <a:xfrm>
            <a:off x="99150" y="99150"/>
            <a:ext cx="89220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class="Box position-absolute overflow-hidden d-none jump-to-suggestions js-jump-to-suggestions-container"&gt;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&lt;ul class="d-none js-jump-to-suggestions-template-container"&gt;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class="d-flex flex-justify-start flex-items-center p-0 f5 navigation-item js-navigation-item"&gt;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&lt;a tabindex="-1" class="no-underline d-flex flex-auto flex-items-center p-2 jump-to-suggestions-path js-jump-to-suggestion-path js-navigation-open" href=""&gt;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class="jump-to-octicon js-jump-to-octicon mr-2 text-center d-none"&gt;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octicon-repo flex-shrink-0 js-jump-to-octicon-repo d-none" title="Repository" aria-label="Repository" viewBox="0 0 12 16" version="1.1" role="img"&gt;&lt;path fill-rule="evenodd" d="M4 9H3V8h1v1zm0-3H3v1h1V6zm0-2H3v1h1V4zm0-2H3v1h1V2zm8-1v12c0 .55-.45 1-1 1H6v2l-1.5-1.5L3 16v-2H1c-.55 0-1-.45-1-1V1c0-.55.45-1 1-1h10c.55 0 1 .45 1 1zm-1 10H1v2h2v-1h3v1h5v-2zm0-10H2v9h9V1z"/&gt;&lt;/svg&gt;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octicon-project flex-shrink-0 js-jump-to-octicon-project d-none" title="Project" aria-label="Project" viewBox="0 0 15 16" version="1.1" role="img"&gt;&lt;path fill-rule="evenodd" d="M10 12h3V2h-3v10zm-4-2h3V2H6v8zm-4 4h3V2H2v12zm-1 1h13V1H1v14zM14 0H1a1 1 0 0 0-1 1v14a1 1 0 0 0 1 1h13a1 1 0 0 0 1-1V1a1 1 0 0 0-1-1z"/&gt;&lt;/svg&gt;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octicon-search flex-shrink-0 js-jump-to-octicon-search d-none" title="Search" aria-label="Search" viewBox="0 0 16 16" version="1.1" role="img"&gt;&lt;path fill-rule="evenodd" d="M15.7 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6"/>
          <p:cNvSpPr txBox="1"/>
          <p:nvPr>
            <p:ph type="title"/>
          </p:nvPr>
        </p:nvSpPr>
        <p:spPr>
          <a:xfrm>
            <a:off x="0" y="1769900"/>
            <a:ext cx="9144000" cy="1648500"/>
          </a:xfrm>
          <a:prstGeom prst="rect">
            <a:avLst/>
          </a:prstGeom>
          <a:solidFill>
            <a:srgbClr val="000000">
              <a:alpha val="45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chemeClr val="lt1"/>
                </a:solidFill>
              </a:rPr>
              <a:t>System Overview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0" name="Google Shape;2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Users</a:t>
            </a:r>
            <a:endParaRPr b="1"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71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236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208" y="3276760"/>
            <a:ext cx="1202225" cy="10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1657701" y="4428150"/>
            <a:ext cx="148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Report Receiver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3815662" y="4428150"/>
            <a:ext cx="148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E9800"/>
                </a:solidFill>
              </a:rPr>
              <a:t>Report Sender</a:t>
            </a:r>
            <a:endParaRPr b="1" sz="1800">
              <a:solidFill>
                <a:srgbClr val="1E9800"/>
              </a:solidFill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365670" y="4428150"/>
            <a:ext cx="270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Security &amp; Safety Team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4">
            <a:alphaModFix/>
          </a:blip>
          <a:srcRect b="17668" l="0" r="0" t="0"/>
          <a:stretch/>
        </p:blipFill>
        <p:spPr>
          <a:xfrm>
            <a:off x="3958225" y="1619731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3507699" y="1226125"/>
            <a:ext cx="210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System Server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</a:t>
            </a:r>
            <a:r>
              <a:rPr b="1" lang="ko">
                <a:solidFill>
                  <a:srgbClr val="1E9800"/>
                </a:solidFill>
              </a:rPr>
              <a:t>Sender</a:t>
            </a:r>
            <a:endParaRPr b="1">
              <a:solidFill>
                <a:srgbClr val="1E9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8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 rotWithShape="1">
          <a:blip r:embed="rId4">
            <a:alphaModFix/>
          </a:blip>
          <a:srcRect b="17668" l="0" r="0" t="0"/>
          <a:stretch/>
        </p:blipFill>
        <p:spPr>
          <a:xfrm>
            <a:off x="2166525" y="1528556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2045300" y="1116900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pic>
        <p:nvPicPr>
          <p:cNvPr id="274" name="Google Shape;2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000" y="103627"/>
            <a:ext cx="2779200" cy="49362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114300">
              <a:srgbClr val="000000">
                <a:alpha val="50000"/>
              </a:srgbClr>
            </a:outerShdw>
          </a:effectLst>
        </p:spPr>
      </p:pic>
      <p:sp>
        <p:nvSpPr>
          <p:cNvPr id="275" name="Google Shape;275;p28"/>
          <p:cNvSpPr/>
          <p:nvPr/>
        </p:nvSpPr>
        <p:spPr>
          <a:xfrm>
            <a:off x="5430600" y="1591275"/>
            <a:ext cx="3438000" cy="2159700"/>
          </a:xfrm>
          <a:prstGeom prst="rect">
            <a:avLst/>
          </a:prstGeom>
          <a:noFill/>
          <a:ln cap="flat" cmpd="sng" w="76200">
            <a:solidFill>
              <a:srgbClr val="1E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8"/>
          <p:cNvCxnSpPr/>
          <p:nvPr/>
        </p:nvCxnSpPr>
        <p:spPr>
          <a:xfrm flipH="1" rot="10800000">
            <a:off x="2812333" y="2601225"/>
            <a:ext cx="600" cy="66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8"/>
          <p:cNvSpPr txBox="1"/>
          <p:nvPr/>
        </p:nvSpPr>
        <p:spPr>
          <a:xfrm>
            <a:off x="691375" y="2647125"/>
            <a:ext cx="19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Notify people including enough info</a:t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2261363" y="4356445"/>
            <a:ext cx="10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1E9800"/>
                </a:solidFill>
              </a:rPr>
              <a:t>Report Sender</a:t>
            </a:r>
            <a:endParaRPr b="1">
              <a:solidFill>
                <a:srgbClr val="1E9800"/>
              </a:solidFill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0899" y="236529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</a:t>
            </a:r>
            <a:r>
              <a:rPr b="1" lang="ko">
                <a:solidFill>
                  <a:srgbClr val="1E9800"/>
                </a:solidFill>
              </a:rPr>
              <a:t>Sender</a:t>
            </a:r>
            <a:endParaRPr b="1">
              <a:solidFill>
                <a:srgbClr val="1E9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17668" l="0" r="0" t="0"/>
          <a:stretch/>
        </p:blipFill>
        <p:spPr>
          <a:xfrm>
            <a:off x="2166525" y="1528556"/>
            <a:ext cx="1202225" cy="989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9"/>
          <p:cNvCxnSpPr/>
          <p:nvPr/>
        </p:nvCxnSpPr>
        <p:spPr>
          <a:xfrm flipH="1" rot="10800000">
            <a:off x="2812333" y="2601225"/>
            <a:ext cx="600" cy="664500"/>
          </a:xfrm>
          <a:prstGeom prst="straightConnector1">
            <a:avLst/>
          </a:prstGeom>
          <a:noFill/>
          <a:ln cap="flat" cmpd="sng" w="38100">
            <a:solidFill>
              <a:srgbClr val="F4652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9"/>
          <p:cNvSpPr txBox="1"/>
          <p:nvPr/>
        </p:nvSpPr>
        <p:spPr>
          <a:xfrm>
            <a:off x="2045300" y="1116900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5741037" y="103899"/>
            <a:ext cx="2817125" cy="4935703"/>
            <a:chOff x="4233363" y="0"/>
            <a:chExt cx="2937259" cy="5143500"/>
          </a:xfrm>
        </p:grpSpPr>
        <p:cxnSp>
          <p:nvCxnSpPr>
            <p:cNvPr id="290" name="Google Shape;290;p29"/>
            <p:cNvCxnSpPr/>
            <p:nvPr/>
          </p:nvCxnSpPr>
          <p:spPr>
            <a:xfrm>
              <a:off x="4379393" y="1489203"/>
              <a:ext cx="2164200" cy="0"/>
            </a:xfrm>
            <a:prstGeom prst="straightConnector1">
              <a:avLst/>
            </a:prstGeom>
            <a:noFill/>
            <a:ln cap="flat" cmpd="sng" w="1905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91" name="Google Shape;291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33363" y="0"/>
              <a:ext cx="2895197" cy="5143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480000" dist="114300">
                <a:srgbClr val="000000">
                  <a:alpha val="50000"/>
                </a:srgbClr>
              </a:outerShdw>
            </a:effectLst>
          </p:spPr>
        </p:pic>
        <p:sp>
          <p:nvSpPr>
            <p:cNvPr id="292" name="Google Shape;292;p29"/>
            <p:cNvSpPr/>
            <p:nvPr/>
          </p:nvSpPr>
          <p:spPr>
            <a:xfrm>
              <a:off x="4233363" y="816350"/>
              <a:ext cx="2895200" cy="3926625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11038" y="1850675"/>
              <a:ext cx="548700" cy="692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4354488" y="1183075"/>
              <a:ext cx="1877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Gas exposure</a:t>
              </a:r>
              <a:endParaRPr sz="1200"/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4274776" y="1550975"/>
              <a:ext cx="10788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666666"/>
                  </a:solidFill>
                </a:rPr>
                <a:t>Category</a:t>
              </a:r>
              <a:endParaRPr sz="1200">
                <a:solidFill>
                  <a:srgbClr val="666666"/>
                </a:solidFill>
              </a:endParaRPr>
            </a:p>
          </p:txBody>
        </p:sp>
        <p:pic>
          <p:nvPicPr>
            <p:cNvPr id="296" name="Google Shape;296;p29"/>
            <p:cNvPicPr preferRelativeResize="0"/>
            <p:nvPr/>
          </p:nvPicPr>
          <p:blipFill rotWithShape="1">
            <a:blip r:embed="rId5">
              <a:alphaModFix/>
            </a:blip>
            <a:srcRect b="67574" l="0" r="81167" t="21060"/>
            <a:stretch/>
          </p:blipFill>
          <p:spPr>
            <a:xfrm>
              <a:off x="4385763" y="1920003"/>
              <a:ext cx="410850" cy="4430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960000" dist="9525">
                <a:srgbClr val="000000">
                  <a:alpha val="88000"/>
                </a:srgbClr>
              </a:outerShdw>
            </a:effectLst>
          </p:spPr>
        </p:pic>
        <p:pic>
          <p:nvPicPr>
            <p:cNvPr id="297" name="Google Shape;297;p29"/>
            <p:cNvPicPr preferRelativeResize="0"/>
            <p:nvPr/>
          </p:nvPicPr>
          <p:blipFill rotWithShape="1">
            <a:blip r:embed="rId5">
              <a:alphaModFix/>
            </a:blip>
            <a:srcRect b="55249" l="0" r="81167" t="33385"/>
            <a:stretch/>
          </p:blipFill>
          <p:spPr>
            <a:xfrm>
              <a:off x="4927713" y="1917976"/>
              <a:ext cx="410850" cy="4430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960000" dist="9525">
                <a:srgbClr val="000000">
                  <a:alpha val="88000"/>
                </a:srgbClr>
              </a:outerShdw>
            </a:effectLst>
          </p:spPr>
        </p:pic>
        <p:pic>
          <p:nvPicPr>
            <p:cNvPr id="298" name="Google Shape;298;p29"/>
            <p:cNvPicPr preferRelativeResize="0"/>
            <p:nvPr/>
          </p:nvPicPr>
          <p:blipFill rotWithShape="1">
            <a:blip r:embed="rId5">
              <a:alphaModFix/>
            </a:blip>
            <a:srcRect b="42554" l="0" r="81167" t="46079"/>
            <a:stretch/>
          </p:blipFill>
          <p:spPr>
            <a:xfrm>
              <a:off x="5475538" y="1917975"/>
              <a:ext cx="410850" cy="4430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960000" dist="9525">
                <a:srgbClr val="000000">
                  <a:alpha val="88000"/>
                </a:srgbClr>
              </a:outerShdw>
            </a:effectLst>
          </p:spPr>
        </p:pic>
        <p:sp>
          <p:nvSpPr>
            <p:cNvPr id="299" name="Google Shape;299;p29"/>
            <p:cNvSpPr/>
            <p:nvPr/>
          </p:nvSpPr>
          <p:spPr>
            <a:xfrm>
              <a:off x="4381388" y="2992850"/>
              <a:ext cx="2605500" cy="692400"/>
            </a:xfrm>
            <a:prstGeom prst="roundRect">
              <a:avLst>
                <a:gd fmla="val 3306" name="adj"/>
              </a:avLst>
            </a:prstGeom>
            <a:gradFill>
              <a:gsLst>
                <a:gs pos="0">
                  <a:srgbClr val="D9D9D9"/>
                </a:gs>
                <a:gs pos="4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0" name="Google Shape;300;p29"/>
            <p:cNvPicPr preferRelativeResize="0"/>
            <p:nvPr/>
          </p:nvPicPr>
          <p:blipFill rotWithShape="1">
            <a:blip r:embed="rId5">
              <a:alphaModFix/>
            </a:blip>
            <a:srcRect b="29859" l="0" r="81167" t="58774"/>
            <a:stretch/>
          </p:blipFill>
          <p:spPr>
            <a:xfrm>
              <a:off x="6023363" y="1920003"/>
              <a:ext cx="410850" cy="4430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960000" dist="9525">
                <a:srgbClr val="000000">
                  <a:alpha val="88000"/>
                </a:srgbClr>
              </a:outerShdw>
            </a:effectLst>
          </p:spPr>
        </p:pic>
        <p:pic>
          <p:nvPicPr>
            <p:cNvPr id="301" name="Google Shape;301;p29"/>
            <p:cNvPicPr preferRelativeResize="0"/>
            <p:nvPr/>
          </p:nvPicPr>
          <p:blipFill rotWithShape="1">
            <a:blip r:embed="rId5">
              <a:alphaModFix/>
            </a:blip>
            <a:srcRect b="17403" l="0" r="81167" t="71231"/>
            <a:stretch/>
          </p:blipFill>
          <p:spPr>
            <a:xfrm>
              <a:off x="6575249" y="1916849"/>
              <a:ext cx="410850" cy="4430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960000" dist="9525">
                <a:srgbClr val="000000">
                  <a:alpha val="88000"/>
                </a:srgbClr>
              </a:outerShdw>
            </a:effectLst>
          </p:spPr>
        </p:pic>
        <p:sp>
          <p:nvSpPr>
            <p:cNvPr id="302" name="Google Shape;302;p29"/>
            <p:cNvSpPr txBox="1"/>
            <p:nvPr/>
          </p:nvSpPr>
          <p:spPr>
            <a:xfrm>
              <a:off x="4381822" y="2289027"/>
              <a:ext cx="27888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999999"/>
                  </a:solidFill>
                </a:rPr>
                <a:t> Fire      Explosion  </a:t>
              </a:r>
              <a:r>
                <a:rPr b="1" lang="ko" sz="800">
                  <a:solidFill>
                    <a:srgbClr val="FFFFFF"/>
                  </a:solidFill>
                </a:rPr>
                <a:t>Chemical </a:t>
              </a:r>
              <a:r>
                <a:rPr b="1" lang="ko" sz="800">
                  <a:solidFill>
                    <a:srgbClr val="999999"/>
                  </a:solidFill>
                </a:rPr>
                <a:t>  Biohazard    Others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303" name="Google Shape;303;p29"/>
            <p:cNvSpPr txBox="1"/>
            <p:nvPr/>
          </p:nvSpPr>
          <p:spPr>
            <a:xfrm>
              <a:off x="4288687" y="2655825"/>
              <a:ext cx="27888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666666"/>
                  </a:solidFill>
                </a:rPr>
                <a:t>Description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4299922" y="2956780"/>
              <a:ext cx="2729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7B7B7"/>
                  </a:solidFill>
                </a:rPr>
                <a:t>Please enter description (optional)</a:t>
              </a:r>
              <a:endParaRPr sz="1200">
                <a:solidFill>
                  <a:srgbClr val="B7B7B7"/>
                </a:solidFill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923313" y="4313893"/>
              <a:ext cx="1572600" cy="3084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FFFF"/>
                  </a:solidFill>
                </a:rPr>
                <a:t>REPORT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06" name="Google Shape;306;p29"/>
            <p:cNvSpPr txBox="1"/>
            <p:nvPr/>
          </p:nvSpPr>
          <p:spPr>
            <a:xfrm>
              <a:off x="4680925" y="3776958"/>
              <a:ext cx="1263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999999"/>
                  </a:solidFill>
                </a:rPr>
                <a:t>Photo</a:t>
              </a:r>
              <a:endParaRPr b="1" sz="9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999999"/>
                  </a:solidFill>
                </a:rPr>
                <a:t>(optional)</a:t>
              </a:r>
              <a:endParaRPr b="1" sz="900">
                <a:solidFill>
                  <a:srgbClr val="999999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419424" y="3862958"/>
              <a:ext cx="342300" cy="308400"/>
            </a:xfrm>
            <a:prstGeom prst="roundRect">
              <a:avLst>
                <a:gd fmla="val 0" name="adj"/>
              </a:avLst>
            </a:prstGeom>
            <a:solidFill>
              <a:srgbClr val="FFFFFF">
                <a:alpha val="546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5422060" y="3778036"/>
              <a:ext cx="468900" cy="44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rgbClr val="FFFFFF"/>
                  </a:solidFill>
                </a:rPr>
                <a:t>+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5994332" y="3778014"/>
              <a:ext cx="468900" cy="44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rgbClr val="FFFFFF"/>
                  </a:solidFill>
                </a:rPr>
                <a:t>+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560635" y="3778014"/>
              <a:ext cx="468900" cy="443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solidFill>
                    <a:srgbClr val="FFFFFF"/>
                  </a:solidFill>
                </a:rPr>
                <a:t>+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4720650" y="295775"/>
              <a:ext cx="2265300" cy="393600"/>
            </a:xfrm>
            <a:prstGeom prst="rect">
              <a:avLst/>
            </a:prstGeom>
            <a:solidFill>
              <a:srgbClr val="22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 txBox="1"/>
            <p:nvPr/>
          </p:nvSpPr>
          <p:spPr>
            <a:xfrm>
              <a:off x="4637089" y="316506"/>
              <a:ext cx="2265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F3F3F3"/>
                  </a:solidFill>
                </a:rPr>
                <a:t>Enter Accident Information</a:t>
              </a:r>
              <a:endParaRPr sz="1200">
                <a:solidFill>
                  <a:srgbClr val="F3F3F3"/>
                </a:solidFill>
              </a:endParaRPr>
            </a:p>
          </p:txBody>
        </p:sp>
        <p:sp>
          <p:nvSpPr>
            <p:cNvPr id="313" name="Google Shape;313;p29"/>
            <p:cNvSpPr txBox="1"/>
            <p:nvPr/>
          </p:nvSpPr>
          <p:spPr>
            <a:xfrm>
              <a:off x="4269264" y="919306"/>
              <a:ext cx="2265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666666"/>
                  </a:solidFill>
                </a:rPr>
                <a:t>Title</a:t>
              </a:r>
              <a:endParaRPr sz="1200">
                <a:solidFill>
                  <a:srgbClr val="666666"/>
                </a:solidFill>
              </a:endParaRPr>
            </a:p>
          </p:txBody>
        </p:sp>
        <p:pic>
          <p:nvPicPr>
            <p:cNvPr descr="add photo icon에 대한 이미지 검색결과" id="314" name="Google Shape;314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36033" y="3869161"/>
              <a:ext cx="278400" cy="278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5" name="Google Shape;31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6248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/>
          <p:nvPr/>
        </p:nvSpPr>
        <p:spPr>
          <a:xfrm>
            <a:off x="5430600" y="1575350"/>
            <a:ext cx="3438000" cy="1081800"/>
          </a:xfrm>
          <a:prstGeom prst="rect">
            <a:avLst/>
          </a:prstGeom>
          <a:noFill/>
          <a:ln cap="flat" cmpd="sng" w="76200">
            <a:solidFill>
              <a:srgbClr val="1E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2935405" y="2657138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Info.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Reporter Info.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2261363" y="4356445"/>
            <a:ext cx="10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1E9800"/>
                </a:solidFill>
              </a:rPr>
              <a:t>Report Sender</a:t>
            </a:r>
            <a:endParaRPr b="1">
              <a:solidFill>
                <a:srgbClr val="1E98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4" name="Google Shape;3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95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 txBox="1"/>
          <p:nvPr/>
        </p:nvSpPr>
        <p:spPr>
          <a:xfrm>
            <a:off x="1475003" y="4314720"/>
            <a:ext cx="10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Report </a:t>
            </a:r>
            <a:r>
              <a:rPr b="1" lang="ko">
                <a:solidFill>
                  <a:srgbClr val="FF0000"/>
                </a:solidFill>
              </a:rPr>
              <a:t>Receiver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4">
            <a:alphaModFix/>
          </a:blip>
          <a:srcRect b="17668" l="0" r="0" t="0"/>
          <a:stretch/>
        </p:blipFill>
        <p:spPr>
          <a:xfrm>
            <a:off x="3538125" y="1528556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1173249" y="3476525"/>
            <a:ext cx="467238" cy="572689"/>
          </a:xfrm>
          <a:custGeom>
            <a:rect b="b" l="l" r="r" t="t"/>
            <a:pathLst>
              <a:path extrusionOk="0" h="40224" w="37833">
                <a:moveTo>
                  <a:pt x="31657" y="5166"/>
                </a:moveTo>
                <a:cubicBezTo>
                  <a:pt x="30701" y="4431"/>
                  <a:pt x="28495" y="1563"/>
                  <a:pt x="25921" y="754"/>
                </a:cubicBezTo>
                <a:cubicBezTo>
                  <a:pt x="23347" y="-55"/>
                  <a:pt x="19229" y="-129"/>
                  <a:pt x="16214" y="312"/>
                </a:cubicBezTo>
                <a:cubicBezTo>
                  <a:pt x="13199" y="753"/>
                  <a:pt x="10258" y="1489"/>
                  <a:pt x="7831" y="3401"/>
                </a:cubicBezTo>
                <a:cubicBezTo>
                  <a:pt x="5404" y="5313"/>
                  <a:pt x="2904" y="8402"/>
                  <a:pt x="1654" y="11784"/>
                </a:cubicBezTo>
                <a:cubicBezTo>
                  <a:pt x="404" y="15167"/>
                  <a:pt x="-331" y="20019"/>
                  <a:pt x="331" y="23696"/>
                </a:cubicBezTo>
                <a:cubicBezTo>
                  <a:pt x="993" y="27373"/>
                  <a:pt x="2978" y="31197"/>
                  <a:pt x="5625" y="33844"/>
                </a:cubicBezTo>
                <a:cubicBezTo>
                  <a:pt x="8272" y="36491"/>
                  <a:pt x="12243" y="38624"/>
                  <a:pt x="16214" y="39580"/>
                </a:cubicBezTo>
                <a:cubicBezTo>
                  <a:pt x="20185" y="40536"/>
                  <a:pt x="25847" y="40242"/>
                  <a:pt x="29450" y="39580"/>
                </a:cubicBezTo>
                <a:cubicBezTo>
                  <a:pt x="33053" y="38918"/>
                  <a:pt x="36436" y="36271"/>
                  <a:pt x="37833" y="35609"/>
                </a:cubicBezTo>
              </a:path>
            </a:pathLst>
          </a:custGeom>
          <a:noFill/>
          <a:ln cap="flat" cmpd="sng" w="38100">
            <a:solidFill>
              <a:srgbClr val="F46524"/>
            </a:solidFill>
            <a:prstDash val="solid"/>
            <a:round/>
            <a:headEnd len="med" w="med" type="triangle"/>
            <a:tailEnd len="med" w="med" type="none"/>
          </a:ln>
        </p:spPr>
      </p:sp>
      <p:cxnSp>
        <p:nvCxnSpPr>
          <p:cNvPr id="328" name="Google Shape;328;p30"/>
          <p:cNvCxnSpPr/>
          <p:nvPr/>
        </p:nvCxnSpPr>
        <p:spPr>
          <a:xfrm flipH="1">
            <a:off x="2074550" y="18931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0"/>
          <p:cNvSpPr txBox="1"/>
          <p:nvPr/>
        </p:nvSpPr>
        <p:spPr>
          <a:xfrm>
            <a:off x="2078150" y="2058425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Update</a:t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3416900" y="1116900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grpSp>
        <p:nvGrpSpPr>
          <p:cNvPr id="331" name="Google Shape;331;p30"/>
          <p:cNvGrpSpPr/>
          <p:nvPr/>
        </p:nvGrpSpPr>
        <p:grpSpPr>
          <a:xfrm>
            <a:off x="5760029" y="103866"/>
            <a:ext cx="2779142" cy="4935768"/>
            <a:chOff x="5760029" y="103866"/>
            <a:chExt cx="2779142" cy="4935768"/>
          </a:xfrm>
        </p:grpSpPr>
        <p:grpSp>
          <p:nvGrpSpPr>
            <p:cNvPr id="332" name="Google Shape;332;p30"/>
            <p:cNvGrpSpPr/>
            <p:nvPr/>
          </p:nvGrpSpPr>
          <p:grpSpPr>
            <a:xfrm>
              <a:off x="5760029" y="103866"/>
              <a:ext cx="2779142" cy="4935768"/>
              <a:chOff x="5287023" y="919400"/>
              <a:chExt cx="2181601" cy="3875750"/>
            </a:xfrm>
          </p:grpSpPr>
          <p:pic>
            <p:nvPicPr>
              <p:cNvPr id="333" name="Google Shape;333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287023" y="919404"/>
                <a:ext cx="2181599" cy="387574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3480000" dist="1143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34" name="Google Shape;334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1224" t="2818"/>
              <a:stretch/>
            </p:blipFill>
            <p:spPr>
              <a:xfrm>
                <a:off x="5337024" y="2267100"/>
                <a:ext cx="2065242" cy="108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Google Shape;335;p30"/>
              <p:cNvPicPr preferRelativeResize="0"/>
              <p:nvPr/>
            </p:nvPicPr>
            <p:blipFill rotWithShape="1">
              <a:blip r:embed="rId7">
                <a:alphaModFix/>
              </a:blip>
              <a:srcRect b="96303" l="0" r="0" t="0"/>
              <a:stretch/>
            </p:blipFill>
            <p:spPr>
              <a:xfrm>
                <a:off x="5287025" y="919400"/>
                <a:ext cx="2181599" cy="143249"/>
              </a:xfrm>
              <a:prstGeom prst="rect">
                <a:avLst/>
              </a:prstGeom>
              <a:noFill/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</p:pic>
        </p:grpSp>
        <p:pic>
          <p:nvPicPr>
            <p:cNvPr id="336" name="Google Shape;336;p30"/>
            <p:cNvPicPr preferRelativeResize="0"/>
            <p:nvPr/>
          </p:nvPicPr>
          <p:blipFill rotWithShape="1">
            <a:blip r:embed="rId7">
              <a:alphaModFix/>
            </a:blip>
            <a:srcRect b="0" l="0" r="0" t="92107"/>
            <a:stretch/>
          </p:blipFill>
          <p:spPr>
            <a:xfrm>
              <a:off x="5760031" y="4650102"/>
              <a:ext cx="2779140" cy="389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30"/>
          <p:cNvSpPr txBox="1"/>
          <p:nvPr/>
        </p:nvSpPr>
        <p:spPr>
          <a:xfrm>
            <a:off x="320800" y="2817425"/>
            <a:ext cx="176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 the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 to the user</a:t>
            </a:r>
            <a:endParaRPr/>
          </a:p>
        </p:txBody>
      </p:sp>
      <p:sp>
        <p:nvSpPr>
          <p:cNvPr id="338" name="Google Shape;3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</a:t>
            </a:r>
            <a:r>
              <a:rPr b="1" lang="ko">
                <a:solidFill>
                  <a:srgbClr val="FF0000"/>
                </a:solidFill>
              </a:rPr>
              <a:t>Receiver</a:t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5430600" y="1735625"/>
            <a:ext cx="3438000" cy="158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</a:t>
            </a:r>
            <a:r>
              <a:rPr b="1" lang="ko">
                <a:solidFill>
                  <a:srgbClr val="FF0000"/>
                </a:solidFill>
              </a:rPr>
              <a:t>Receiver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6" name="Google Shape;3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95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1"/>
          <p:cNvPicPr preferRelativeResize="0"/>
          <p:nvPr/>
        </p:nvPicPr>
        <p:blipFill rotWithShape="1">
          <a:blip r:embed="rId4">
            <a:alphaModFix/>
          </a:blip>
          <a:srcRect b="17668" l="0" r="0" t="0"/>
          <a:stretch/>
        </p:blipFill>
        <p:spPr>
          <a:xfrm>
            <a:off x="3538125" y="1528556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1"/>
          <p:cNvSpPr/>
          <p:nvPr/>
        </p:nvSpPr>
        <p:spPr>
          <a:xfrm>
            <a:off x="1173249" y="3476525"/>
            <a:ext cx="467238" cy="572689"/>
          </a:xfrm>
          <a:custGeom>
            <a:rect b="b" l="l" r="r" t="t"/>
            <a:pathLst>
              <a:path extrusionOk="0" h="40224" w="37833">
                <a:moveTo>
                  <a:pt x="31657" y="5166"/>
                </a:moveTo>
                <a:cubicBezTo>
                  <a:pt x="30701" y="4431"/>
                  <a:pt x="28495" y="1563"/>
                  <a:pt x="25921" y="754"/>
                </a:cubicBezTo>
                <a:cubicBezTo>
                  <a:pt x="23347" y="-55"/>
                  <a:pt x="19229" y="-129"/>
                  <a:pt x="16214" y="312"/>
                </a:cubicBezTo>
                <a:cubicBezTo>
                  <a:pt x="13199" y="753"/>
                  <a:pt x="10258" y="1489"/>
                  <a:pt x="7831" y="3401"/>
                </a:cubicBezTo>
                <a:cubicBezTo>
                  <a:pt x="5404" y="5313"/>
                  <a:pt x="2904" y="8402"/>
                  <a:pt x="1654" y="11784"/>
                </a:cubicBezTo>
                <a:cubicBezTo>
                  <a:pt x="404" y="15167"/>
                  <a:pt x="-331" y="20019"/>
                  <a:pt x="331" y="23696"/>
                </a:cubicBezTo>
                <a:cubicBezTo>
                  <a:pt x="993" y="27373"/>
                  <a:pt x="2978" y="31197"/>
                  <a:pt x="5625" y="33844"/>
                </a:cubicBezTo>
                <a:cubicBezTo>
                  <a:pt x="8272" y="36491"/>
                  <a:pt x="12243" y="38624"/>
                  <a:pt x="16214" y="39580"/>
                </a:cubicBezTo>
                <a:cubicBezTo>
                  <a:pt x="20185" y="40536"/>
                  <a:pt x="25847" y="40242"/>
                  <a:pt x="29450" y="39580"/>
                </a:cubicBezTo>
                <a:cubicBezTo>
                  <a:pt x="33053" y="38918"/>
                  <a:pt x="36436" y="36271"/>
                  <a:pt x="37833" y="3560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cxnSp>
        <p:nvCxnSpPr>
          <p:cNvPr id="349" name="Google Shape;349;p31"/>
          <p:cNvCxnSpPr/>
          <p:nvPr/>
        </p:nvCxnSpPr>
        <p:spPr>
          <a:xfrm flipH="1">
            <a:off x="2074550" y="18931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1"/>
          <p:cNvSpPr txBox="1"/>
          <p:nvPr/>
        </p:nvSpPr>
        <p:spPr>
          <a:xfrm>
            <a:off x="2078150" y="2058425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Update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3416900" y="1116900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grpSp>
        <p:nvGrpSpPr>
          <p:cNvPr id="352" name="Google Shape;352;p31"/>
          <p:cNvGrpSpPr/>
          <p:nvPr/>
        </p:nvGrpSpPr>
        <p:grpSpPr>
          <a:xfrm>
            <a:off x="5706356" y="104013"/>
            <a:ext cx="2886488" cy="4935474"/>
            <a:chOff x="2873600" y="304800"/>
            <a:chExt cx="2831000" cy="4838700"/>
          </a:xfrm>
        </p:grpSpPr>
        <p:pic>
          <p:nvPicPr>
            <p:cNvPr id="353" name="Google Shape;35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73600" y="304800"/>
              <a:ext cx="2779551" cy="48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20950" y="493000"/>
              <a:ext cx="2684880" cy="175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31"/>
            <p:cNvSpPr/>
            <p:nvPr/>
          </p:nvSpPr>
          <p:spPr>
            <a:xfrm>
              <a:off x="2920950" y="2245300"/>
              <a:ext cx="26850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dk1"/>
                  </a:solidFill>
                </a:rPr>
                <a:t>2018-03-30 14:43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solidFill>
                    <a:schemeClr val="dk1"/>
                  </a:solidFill>
                </a:rPr>
                <a:t>Gas exposure</a:t>
              </a:r>
              <a:endParaRPr/>
            </a:p>
          </p:txBody>
        </p:sp>
        <p:cxnSp>
          <p:nvCxnSpPr>
            <p:cNvPr id="356" name="Google Shape;356;p31"/>
            <p:cNvCxnSpPr/>
            <p:nvPr/>
          </p:nvCxnSpPr>
          <p:spPr>
            <a:xfrm flipH="1" rot="10800000">
              <a:off x="3082875" y="2675825"/>
              <a:ext cx="2361000" cy="5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31"/>
            <p:cNvSpPr/>
            <p:nvPr/>
          </p:nvSpPr>
          <p:spPr>
            <a:xfrm>
              <a:off x="3697150" y="2749000"/>
              <a:ext cx="19086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Accident Info</a:t>
              </a:r>
              <a:endParaRPr b="1"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>
                  <a:solidFill>
                    <a:schemeClr val="dk1"/>
                  </a:solidFill>
                </a:rPr>
                <a:t>The gas, which is supposed to be fluorine, was leaked in the 4th floor of E3-2 building … </a:t>
              </a:r>
              <a:r>
                <a:rPr i="1" lang="ko" sz="1050" u="sng">
                  <a:solidFill>
                    <a:srgbClr val="3C78D8"/>
                  </a:solidFill>
                </a:rPr>
                <a:t>View more,</a:t>
              </a:r>
              <a:endParaRPr i="1" sz="1000" u="sng">
                <a:solidFill>
                  <a:srgbClr val="3C78D8"/>
                </a:solidFill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2920950" y="2749000"/>
              <a:ext cx="7761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Chemical </a:t>
              </a:r>
              <a:endParaRPr b="1" i="1" sz="1000" u="sng">
                <a:solidFill>
                  <a:srgbClr val="3C78D8"/>
                </a:solidFill>
              </a:endParaRPr>
            </a:p>
          </p:txBody>
        </p:sp>
        <p:pic>
          <p:nvPicPr>
            <p:cNvPr id="359" name="Google Shape;359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76000" y="2969950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93450" y="4005825"/>
              <a:ext cx="503700" cy="50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afety icon에 대한 이미지 검색결과" id="361" name="Google Shape;361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926538" y="3924675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77875" y="3924675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3" name="Google Shape;363;p31"/>
            <p:cNvGrpSpPr/>
            <p:nvPr/>
          </p:nvGrpSpPr>
          <p:grpSpPr>
            <a:xfrm>
              <a:off x="3515175" y="3865770"/>
              <a:ext cx="431400" cy="315700"/>
              <a:chOff x="1224506" y="2478175"/>
              <a:chExt cx="431400" cy="315700"/>
            </a:xfrm>
          </p:grpSpPr>
          <p:sp>
            <p:nvSpPr>
              <p:cNvPr id="364" name="Google Shape;364;p31"/>
              <p:cNvSpPr/>
              <p:nvPr/>
            </p:nvSpPr>
            <p:spPr>
              <a:xfrm>
                <a:off x="1258350" y="2579075"/>
                <a:ext cx="219900" cy="214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5" name="Google Shape;365;p31"/>
              <p:cNvSpPr txBox="1"/>
              <p:nvPr/>
            </p:nvSpPr>
            <p:spPr>
              <a:xfrm>
                <a:off x="1224506" y="2478175"/>
                <a:ext cx="4314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FFFFFF"/>
                    </a:solidFill>
                  </a:rPr>
                  <a:t>2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6" name="Google Shape;366;p31"/>
            <p:cNvSpPr txBox="1"/>
            <p:nvPr/>
          </p:nvSpPr>
          <p:spPr>
            <a:xfrm>
              <a:off x="2970850" y="4517215"/>
              <a:ext cx="9489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Comment</a:t>
              </a:r>
              <a:endParaRPr b="1" sz="800"/>
            </a:p>
          </p:txBody>
        </p:sp>
        <p:grpSp>
          <p:nvGrpSpPr>
            <p:cNvPr id="367" name="Google Shape;367;p31"/>
            <p:cNvGrpSpPr/>
            <p:nvPr/>
          </p:nvGrpSpPr>
          <p:grpSpPr>
            <a:xfrm>
              <a:off x="4368284" y="3865770"/>
              <a:ext cx="431400" cy="315700"/>
              <a:chOff x="1224506" y="2478175"/>
              <a:chExt cx="431400" cy="315700"/>
            </a:xfrm>
          </p:grpSpPr>
          <p:sp>
            <p:nvSpPr>
              <p:cNvPr id="368" name="Google Shape;368;p31"/>
              <p:cNvSpPr/>
              <p:nvPr/>
            </p:nvSpPr>
            <p:spPr>
              <a:xfrm>
                <a:off x="1258350" y="2579075"/>
                <a:ext cx="219900" cy="214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Google Shape;369;p31"/>
              <p:cNvSpPr txBox="1"/>
              <p:nvPr/>
            </p:nvSpPr>
            <p:spPr>
              <a:xfrm>
                <a:off x="1224506" y="2478175"/>
                <a:ext cx="4314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FFFFFF"/>
                    </a:solidFill>
                  </a:rPr>
                  <a:t>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70" name="Google Shape;370;p31"/>
            <p:cNvSpPr txBox="1"/>
            <p:nvPr/>
          </p:nvSpPr>
          <p:spPr>
            <a:xfrm>
              <a:off x="4652800" y="4517225"/>
              <a:ext cx="1051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Accident Photos</a:t>
              </a:r>
              <a:endParaRPr b="1" sz="800"/>
            </a:p>
          </p:txBody>
        </p:sp>
        <p:sp>
          <p:nvSpPr>
            <p:cNvPr id="371" name="Google Shape;371;p31"/>
            <p:cNvSpPr txBox="1"/>
            <p:nvPr/>
          </p:nvSpPr>
          <p:spPr>
            <a:xfrm>
              <a:off x="3779702" y="4517203"/>
              <a:ext cx="998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Official's Notice</a:t>
              </a:r>
              <a:endParaRPr b="1" sz="800"/>
            </a:p>
          </p:txBody>
        </p:sp>
        <p:sp>
          <p:nvSpPr>
            <p:cNvPr id="372" name="Google Shape;372;p31"/>
            <p:cNvSpPr/>
            <p:nvPr/>
          </p:nvSpPr>
          <p:spPr>
            <a:xfrm flipH="1" rot="10800000">
              <a:off x="2911675" y="3703158"/>
              <a:ext cx="2685000" cy="199200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20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 flipH="1" rot="10800000">
              <a:off x="2921800" y="2019425"/>
              <a:ext cx="2685000" cy="243600"/>
            </a:xfrm>
            <a:prstGeom prst="rect">
              <a:avLst/>
            </a:prstGeom>
            <a:gradFill>
              <a:gsLst>
                <a:gs pos="0">
                  <a:srgbClr val="666666"/>
                </a:gs>
                <a:gs pos="4000">
                  <a:srgbClr val="CCCCCC"/>
                </a:gs>
                <a:gs pos="17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1"/>
          <p:cNvSpPr/>
          <p:nvPr/>
        </p:nvSpPr>
        <p:spPr>
          <a:xfrm>
            <a:off x="5430600" y="2144675"/>
            <a:ext cx="3438000" cy="158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 txBox="1"/>
          <p:nvPr/>
        </p:nvSpPr>
        <p:spPr>
          <a:xfrm>
            <a:off x="320800" y="2817425"/>
            <a:ext cx="176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 the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 to the user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1475003" y="4314720"/>
            <a:ext cx="10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Report Receiver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000000"/>
                </a:solidFill>
              </a:rPr>
              <a:t>We need an </a:t>
            </a:r>
            <a:r>
              <a:rPr b="1" lang="ko">
                <a:solidFill>
                  <a:srgbClr val="000000"/>
                </a:solidFill>
              </a:rPr>
              <a:t>alert system for our campus!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211805" y="1426493"/>
            <a:ext cx="4301508" cy="2215618"/>
            <a:chOff x="267525" y="1993765"/>
            <a:chExt cx="4012975" cy="1743208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525" y="2877073"/>
              <a:ext cx="3943925" cy="85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575" y="1993765"/>
              <a:ext cx="3943924" cy="990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4"/>
          <p:cNvSpPr txBox="1"/>
          <p:nvPr/>
        </p:nvSpPr>
        <p:spPr>
          <a:xfrm>
            <a:off x="2316645" y="4255335"/>
            <a:ext cx="243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[Yonhap News, 2018.10.2]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884790" y="4257475"/>
            <a:ext cx="217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</a:t>
            </a:r>
            <a:r>
              <a:rPr lang="ko"/>
              <a:t>MBC News, 2018.10.3]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467" y="1337150"/>
            <a:ext cx="4317482" cy="245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24550" y="3968175"/>
            <a:ext cx="4624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“The chlorine gas leaked at KAIST, 5 graduate students were taken to hospital.”</a:t>
            </a:r>
            <a:endParaRPr sz="1000"/>
          </a:p>
        </p:txBody>
      </p:sp>
      <p:sp>
        <p:nvSpPr>
          <p:cNvPr id="77" name="Google Shape;77;p14"/>
          <p:cNvSpPr txBox="1"/>
          <p:nvPr/>
        </p:nvSpPr>
        <p:spPr>
          <a:xfrm>
            <a:off x="5357040" y="3966705"/>
            <a:ext cx="39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“Consecutive accidents at KAIST revealed insensitivity to safety.”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</a:t>
            </a:r>
            <a:r>
              <a:rPr b="1" lang="ko">
                <a:solidFill>
                  <a:srgbClr val="FF0000"/>
                </a:solidFill>
              </a:rPr>
              <a:t>Receiver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95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2"/>
          <p:cNvPicPr preferRelativeResize="0"/>
          <p:nvPr/>
        </p:nvPicPr>
        <p:blipFill rotWithShape="1">
          <a:blip r:embed="rId4">
            <a:alphaModFix/>
          </a:blip>
          <a:srcRect b="17668" l="0" r="0" t="0"/>
          <a:stretch/>
        </p:blipFill>
        <p:spPr>
          <a:xfrm>
            <a:off x="3538125" y="1528556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2"/>
          <p:cNvSpPr/>
          <p:nvPr/>
        </p:nvSpPr>
        <p:spPr>
          <a:xfrm>
            <a:off x="1173249" y="3476525"/>
            <a:ext cx="467238" cy="572689"/>
          </a:xfrm>
          <a:custGeom>
            <a:rect b="b" l="l" r="r" t="t"/>
            <a:pathLst>
              <a:path extrusionOk="0" h="40224" w="37833">
                <a:moveTo>
                  <a:pt x="31657" y="5166"/>
                </a:moveTo>
                <a:cubicBezTo>
                  <a:pt x="30701" y="4431"/>
                  <a:pt x="28495" y="1563"/>
                  <a:pt x="25921" y="754"/>
                </a:cubicBezTo>
                <a:cubicBezTo>
                  <a:pt x="23347" y="-55"/>
                  <a:pt x="19229" y="-129"/>
                  <a:pt x="16214" y="312"/>
                </a:cubicBezTo>
                <a:cubicBezTo>
                  <a:pt x="13199" y="753"/>
                  <a:pt x="10258" y="1489"/>
                  <a:pt x="7831" y="3401"/>
                </a:cubicBezTo>
                <a:cubicBezTo>
                  <a:pt x="5404" y="5313"/>
                  <a:pt x="2904" y="8402"/>
                  <a:pt x="1654" y="11784"/>
                </a:cubicBezTo>
                <a:cubicBezTo>
                  <a:pt x="404" y="15167"/>
                  <a:pt x="-331" y="20019"/>
                  <a:pt x="331" y="23696"/>
                </a:cubicBezTo>
                <a:cubicBezTo>
                  <a:pt x="993" y="27373"/>
                  <a:pt x="2978" y="31197"/>
                  <a:pt x="5625" y="33844"/>
                </a:cubicBezTo>
                <a:cubicBezTo>
                  <a:pt x="8272" y="36491"/>
                  <a:pt x="12243" y="38624"/>
                  <a:pt x="16214" y="39580"/>
                </a:cubicBezTo>
                <a:cubicBezTo>
                  <a:pt x="20185" y="40536"/>
                  <a:pt x="25847" y="40242"/>
                  <a:pt x="29450" y="39580"/>
                </a:cubicBezTo>
                <a:cubicBezTo>
                  <a:pt x="33053" y="38918"/>
                  <a:pt x="36436" y="36271"/>
                  <a:pt x="37833" y="3560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cxnSp>
        <p:nvCxnSpPr>
          <p:cNvPr id="386" name="Google Shape;386;p32"/>
          <p:cNvCxnSpPr/>
          <p:nvPr/>
        </p:nvCxnSpPr>
        <p:spPr>
          <a:xfrm flipH="1">
            <a:off x="2074550" y="18931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2"/>
          <p:cNvSpPr txBox="1"/>
          <p:nvPr/>
        </p:nvSpPr>
        <p:spPr>
          <a:xfrm>
            <a:off x="2078150" y="2058425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Update</a:t>
            </a:r>
            <a:endParaRPr/>
          </a:p>
        </p:txBody>
      </p:sp>
      <p:sp>
        <p:nvSpPr>
          <p:cNvPr id="388" name="Google Shape;388;p32"/>
          <p:cNvSpPr txBox="1"/>
          <p:nvPr/>
        </p:nvSpPr>
        <p:spPr>
          <a:xfrm>
            <a:off x="3416900" y="1116900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sp>
        <p:nvSpPr>
          <p:cNvPr id="389" name="Google Shape;389;p32"/>
          <p:cNvSpPr txBox="1"/>
          <p:nvPr/>
        </p:nvSpPr>
        <p:spPr>
          <a:xfrm>
            <a:off x="482200" y="1840824"/>
            <a:ext cx="1345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Feedback</a:t>
            </a:r>
            <a:endParaRPr/>
          </a:p>
        </p:txBody>
      </p:sp>
      <p:cxnSp>
        <p:nvCxnSpPr>
          <p:cNvPr id="390" name="Google Shape;390;p32"/>
          <p:cNvCxnSpPr/>
          <p:nvPr/>
        </p:nvCxnSpPr>
        <p:spPr>
          <a:xfrm flipH="1">
            <a:off x="1886275" y="1640450"/>
            <a:ext cx="1526100" cy="1073100"/>
          </a:xfrm>
          <a:prstGeom prst="bentConnector3">
            <a:avLst>
              <a:gd fmla="val 99286" name="adj1"/>
            </a:avLst>
          </a:prstGeom>
          <a:noFill/>
          <a:ln cap="flat" cmpd="sng" w="38100">
            <a:solidFill>
              <a:srgbClr val="F46524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391" name="Google Shape;391;p32"/>
          <p:cNvGrpSpPr/>
          <p:nvPr/>
        </p:nvGrpSpPr>
        <p:grpSpPr>
          <a:xfrm>
            <a:off x="5706356" y="104013"/>
            <a:ext cx="2886488" cy="4935474"/>
            <a:chOff x="2873600" y="304800"/>
            <a:chExt cx="2831000" cy="4838700"/>
          </a:xfrm>
        </p:grpSpPr>
        <p:pic>
          <p:nvPicPr>
            <p:cNvPr id="392" name="Google Shape;39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73600" y="304800"/>
              <a:ext cx="2779551" cy="48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20950" y="493000"/>
              <a:ext cx="2684880" cy="175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32"/>
            <p:cNvSpPr/>
            <p:nvPr/>
          </p:nvSpPr>
          <p:spPr>
            <a:xfrm>
              <a:off x="2920950" y="2245300"/>
              <a:ext cx="26850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dk1"/>
                  </a:solidFill>
                </a:rPr>
                <a:t>2018-03-30 14:43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" sz="1200">
                  <a:solidFill>
                    <a:schemeClr val="dk1"/>
                  </a:solidFill>
                </a:rPr>
                <a:t>Gas exposure</a:t>
              </a:r>
              <a:endParaRPr/>
            </a:p>
          </p:txBody>
        </p:sp>
        <p:cxnSp>
          <p:nvCxnSpPr>
            <p:cNvPr id="395" name="Google Shape;395;p32"/>
            <p:cNvCxnSpPr/>
            <p:nvPr/>
          </p:nvCxnSpPr>
          <p:spPr>
            <a:xfrm flipH="1" rot="10800000">
              <a:off x="3082875" y="2675825"/>
              <a:ext cx="2361000" cy="5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6" name="Google Shape;396;p32"/>
            <p:cNvSpPr/>
            <p:nvPr/>
          </p:nvSpPr>
          <p:spPr>
            <a:xfrm>
              <a:off x="3697150" y="2749000"/>
              <a:ext cx="19086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Accident Info</a:t>
              </a:r>
              <a:endParaRPr b="1"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>
                  <a:solidFill>
                    <a:schemeClr val="dk1"/>
                  </a:solidFill>
                </a:rPr>
                <a:t>The gas, which is supposed to be fluorine, was leaked in the 4th floor of E3-2 building … </a:t>
              </a:r>
              <a:r>
                <a:rPr i="1" lang="ko" sz="1050" u="sng">
                  <a:solidFill>
                    <a:srgbClr val="3C78D8"/>
                  </a:solidFill>
                </a:rPr>
                <a:t>View more,</a:t>
              </a:r>
              <a:endParaRPr i="1" sz="1000" u="sng">
                <a:solidFill>
                  <a:srgbClr val="3C78D8"/>
                </a:solidFill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920950" y="2749000"/>
              <a:ext cx="7761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Chemical </a:t>
              </a:r>
              <a:endParaRPr b="1" i="1" sz="1000" u="sng">
                <a:solidFill>
                  <a:srgbClr val="3C78D8"/>
                </a:solidFill>
              </a:endParaRPr>
            </a:p>
          </p:txBody>
        </p:sp>
        <p:pic>
          <p:nvPicPr>
            <p:cNvPr id="398" name="Google Shape;398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76000" y="2969950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93450" y="4005825"/>
              <a:ext cx="503700" cy="50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afety icon에 대한 이미지 검색결과" id="400" name="Google Shape;400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926538" y="3924675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77875" y="3924675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2" name="Google Shape;402;p32"/>
            <p:cNvGrpSpPr/>
            <p:nvPr/>
          </p:nvGrpSpPr>
          <p:grpSpPr>
            <a:xfrm>
              <a:off x="3515175" y="3865770"/>
              <a:ext cx="431400" cy="315700"/>
              <a:chOff x="1224506" y="2478175"/>
              <a:chExt cx="431400" cy="315700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1258350" y="2579075"/>
                <a:ext cx="219900" cy="214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Google Shape;404;p32"/>
              <p:cNvSpPr txBox="1"/>
              <p:nvPr/>
            </p:nvSpPr>
            <p:spPr>
              <a:xfrm>
                <a:off x="1224506" y="2478175"/>
                <a:ext cx="4314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FFFFFF"/>
                    </a:solidFill>
                  </a:rPr>
                  <a:t>2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05" name="Google Shape;405;p32"/>
            <p:cNvSpPr txBox="1"/>
            <p:nvPr/>
          </p:nvSpPr>
          <p:spPr>
            <a:xfrm>
              <a:off x="2970850" y="4517215"/>
              <a:ext cx="9489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Comment</a:t>
              </a:r>
              <a:endParaRPr b="1" sz="800"/>
            </a:p>
          </p:txBody>
        </p:sp>
        <p:grpSp>
          <p:nvGrpSpPr>
            <p:cNvPr id="406" name="Google Shape;406;p32"/>
            <p:cNvGrpSpPr/>
            <p:nvPr/>
          </p:nvGrpSpPr>
          <p:grpSpPr>
            <a:xfrm>
              <a:off x="4368284" y="3865770"/>
              <a:ext cx="431400" cy="315700"/>
              <a:chOff x="1224506" y="2478175"/>
              <a:chExt cx="431400" cy="315700"/>
            </a:xfrm>
          </p:grpSpPr>
          <p:sp>
            <p:nvSpPr>
              <p:cNvPr id="407" name="Google Shape;407;p32"/>
              <p:cNvSpPr/>
              <p:nvPr/>
            </p:nvSpPr>
            <p:spPr>
              <a:xfrm>
                <a:off x="1258350" y="2579075"/>
                <a:ext cx="219900" cy="214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8" name="Google Shape;408;p32"/>
              <p:cNvSpPr txBox="1"/>
              <p:nvPr/>
            </p:nvSpPr>
            <p:spPr>
              <a:xfrm>
                <a:off x="1224506" y="2478175"/>
                <a:ext cx="4314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FFFFFF"/>
                    </a:solidFill>
                  </a:rPr>
                  <a:t>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09" name="Google Shape;409;p32"/>
            <p:cNvSpPr txBox="1"/>
            <p:nvPr/>
          </p:nvSpPr>
          <p:spPr>
            <a:xfrm>
              <a:off x="4652800" y="4517225"/>
              <a:ext cx="1051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Accident Photos</a:t>
              </a:r>
              <a:endParaRPr b="1" sz="800"/>
            </a:p>
          </p:txBody>
        </p:sp>
        <p:sp>
          <p:nvSpPr>
            <p:cNvPr id="410" name="Google Shape;410;p32"/>
            <p:cNvSpPr txBox="1"/>
            <p:nvPr/>
          </p:nvSpPr>
          <p:spPr>
            <a:xfrm>
              <a:off x="3779702" y="4517203"/>
              <a:ext cx="998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Official's Notice</a:t>
              </a:r>
              <a:endParaRPr b="1" sz="800"/>
            </a:p>
          </p:txBody>
        </p:sp>
        <p:sp>
          <p:nvSpPr>
            <p:cNvPr id="411" name="Google Shape;411;p32"/>
            <p:cNvSpPr/>
            <p:nvPr/>
          </p:nvSpPr>
          <p:spPr>
            <a:xfrm flipH="1" rot="10800000">
              <a:off x="2911675" y="3703158"/>
              <a:ext cx="2685000" cy="199200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20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 flipH="1" rot="10800000">
              <a:off x="2921800" y="2019425"/>
              <a:ext cx="2685000" cy="243600"/>
            </a:xfrm>
            <a:prstGeom prst="rect">
              <a:avLst/>
            </a:prstGeom>
            <a:gradFill>
              <a:gsLst>
                <a:gs pos="0">
                  <a:srgbClr val="666666"/>
                </a:gs>
                <a:gs pos="4000">
                  <a:srgbClr val="CCCCCC"/>
                </a:gs>
                <a:gs pos="17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2"/>
          <p:cNvSpPr/>
          <p:nvPr/>
        </p:nvSpPr>
        <p:spPr>
          <a:xfrm>
            <a:off x="5430600" y="3640300"/>
            <a:ext cx="3438000" cy="1081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 txBox="1"/>
          <p:nvPr/>
        </p:nvSpPr>
        <p:spPr>
          <a:xfrm>
            <a:off x="320800" y="2817425"/>
            <a:ext cx="176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 the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 to the user</a:t>
            </a:r>
            <a:endParaRPr/>
          </a:p>
        </p:txBody>
      </p:sp>
      <p:sp>
        <p:nvSpPr>
          <p:cNvPr id="415" name="Google Shape;415;p32"/>
          <p:cNvSpPr txBox="1"/>
          <p:nvPr/>
        </p:nvSpPr>
        <p:spPr>
          <a:xfrm>
            <a:off x="1475003" y="4314720"/>
            <a:ext cx="10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Report Receiver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</a:t>
            </a:r>
            <a:r>
              <a:rPr b="1" lang="ko">
                <a:solidFill>
                  <a:srgbClr val="0000FF"/>
                </a:solidFill>
              </a:rPr>
              <a:t>S&amp;S Team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1" name="Google Shape;4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22" name="Google Shape;4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620" y="3275760"/>
            <a:ext cx="1202225" cy="1081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33"/>
          <p:cNvCxnSpPr/>
          <p:nvPr/>
        </p:nvCxnSpPr>
        <p:spPr>
          <a:xfrm>
            <a:off x="2413825" y="18159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3"/>
          <p:cNvCxnSpPr/>
          <p:nvPr/>
        </p:nvCxnSpPr>
        <p:spPr>
          <a:xfrm>
            <a:off x="2447455" y="1614737"/>
            <a:ext cx="1533300" cy="1478100"/>
          </a:xfrm>
          <a:prstGeom prst="bentConnector3">
            <a:avLst>
              <a:gd fmla="val 10071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5" name="Google Shape;425;p33"/>
          <p:cNvSpPr txBox="1"/>
          <p:nvPr/>
        </p:nvSpPr>
        <p:spPr>
          <a:xfrm>
            <a:off x="2493625" y="1893150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Info.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Reporter Info.</a:t>
            </a:r>
            <a:endParaRPr/>
          </a:p>
        </p:txBody>
      </p:sp>
      <p:sp>
        <p:nvSpPr>
          <p:cNvPr id="426" name="Google Shape;426;p33"/>
          <p:cNvSpPr txBox="1"/>
          <p:nvPr/>
        </p:nvSpPr>
        <p:spPr>
          <a:xfrm>
            <a:off x="3992725" y="2121575"/>
            <a:ext cx="144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S&amp;S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Announcement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 rotWithShape="1">
          <a:blip r:embed="rId4">
            <a:alphaModFix/>
          </a:blip>
          <a:srcRect b="17668" l="0" r="0" t="0"/>
          <a:stretch/>
        </p:blipFill>
        <p:spPr>
          <a:xfrm>
            <a:off x="1175925" y="1528556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1054700" y="1116900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grpSp>
        <p:nvGrpSpPr>
          <p:cNvPr id="429" name="Google Shape;429;p33"/>
          <p:cNvGrpSpPr/>
          <p:nvPr/>
        </p:nvGrpSpPr>
        <p:grpSpPr>
          <a:xfrm>
            <a:off x="5698974" y="104013"/>
            <a:ext cx="2901253" cy="4935474"/>
            <a:chOff x="2861628" y="312006"/>
            <a:chExt cx="2842972" cy="4838700"/>
          </a:xfrm>
        </p:grpSpPr>
        <p:pic>
          <p:nvPicPr>
            <p:cNvPr id="430" name="Google Shape;43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61628" y="312006"/>
              <a:ext cx="2779551" cy="48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33"/>
            <p:cNvPicPr preferRelativeResize="0"/>
            <p:nvPr/>
          </p:nvPicPr>
          <p:blipFill rotWithShape="1">
            <a:blip r:embed="rId6">
              <a:alphaModFix/>
            </a:blip>
            <a:srcRect b="22133" l="0" r="0" t="8112"/>
            <a:stretch/>
          </p:blipFill>
          <p:spPr>
            <a:xfrm>
              <a:off x="2920950" y="506744"/>
              <a:ext cx="2684875" cy="122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33"/>
            <p:cNvSpPr/>
            <p:nvPr/>
          </p:nvSpPr>
          <p:spPr>
            <a:xfrm>
              <a:off x="2920950" y="1755010"/>
              <a:ext cx="13398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2018-03-30 14:43                       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1"/>
                  </a:solidFill>
                </a:rPr>
                <a:t>Gas exposure</a:t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697150" y="2825200"/>
              <a:ext cx="19086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Accident Info</a:t>
              </a:r>
              <a:endParaRPr b="1"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>
                  <a:solidFill>
                    <a:schemeClr val="dk1"/>
                  </a:solidFill>
                </a:rPr>
                <a:t>The gas, which is supposed to be fluorine, was leaked in the 4th floor of E3-2 building ... </a:t>
              </a:r>
              <a:r>
                <a:rPr i="1" lang="ko" sz="1050" u="sng">
                  <a:solidFill>
                    <a:srgbClr val="3C78D8"/>
                  </a:solidFill>
                </a:rPr>
                <a:t>VIew more,</a:t>
              </a:r>
              <a:endParaRPr i="1" sz="1000" u="sng">
                <a:solidFill>
                  <a:srgbClr val="3C78D8"/>
                </a:solidFill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920950" y="2825200"/>
              <a:ext cx="7761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Chemical </a:t>
              </a:r>
              <a:endParaRPr b="1" i="1" sz="1000" u="sng">
                <a:solidFill>
                  <a:srgbClr val="3C78D8"/>
                </a:solidFill>
              </a:endParaRPr>
            </a:p>
          </p:txBody>
        </p:sp>
        <p:pic>
          <p:nvPicPr>
            <p:cNvPr id="435" name="Google Shape;435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76000" y="3046150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33"/>
            <p:cNvSpPr/>
            <p:nvPr/>
          </p:nvSpPr>
          <p:spPr>
            <a:xfrm>
              <a:off x="2965350" y="2275000"/>
              <a:ext cx="13398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Report sender                    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1"/>
                  </a:solidFill>
                </a:rPr>
                <a:t>Inyoung Cho</a:t>
              </a:r>
              <a:endParaRPr/>
            </a:p>
          </p:txBody>
        </p:sp>
        <p:pic>
          <p:nvPicPr>
            <p:cNvPr id="437" name="Google Shape;437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35375" y="2369000"/>
              <a:ext cx="315700" cy="31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888625" y="2368999"/>
              <a:ext cx="266412" cy="31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193450" y="4005825"/>
              <a:ext cx="503700" cy="50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7875" y="3924675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1" name="Google Shape;441;p33"/>
            <p:cNvGrpSpPr/>
            <p:nvPr/>
          </p:nvGrpSpPr>
          <p:grpSpPr>
            <a:xfrm>
              <a:off x="3515175" y="3865770"/>
              <a:ext cx="431400" cy="315700"/>
              <a:chOff x="1224506" y="2478175"/>
              <a:chExt cx="431400" cy="315700"/>
            </a:xfrm>
          </p:grpSpPr>
          <p:sp>
            <p:nvSpPr>
              <p:cNvPr id="442" name="Google Shape;442;p33"/>
              <p:cNvSpPr/>
              <p:nvPr/>
            </p:nvSpPr>
            <p:spPr>
              <a:xfrm>
                <a:off x="1258350" y="2579075"/>
                <a:ext cx="219900" cy="214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3" name="Google Shape;443;p33"/>
              <p:cNvSpPr txBox="1"/>
              <p:nvPr/>
            </p:nvSpPr>
            <p:spPr>
              <a:xfrm>
                <a:off x="1224506" y="2478175"/>
                <a:ext cx="4314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FFFFFF"/>
                    </a:solidFill>
                  </a:rPr>
                  <a:t>2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44" name="Google Shape;444;p33"/>
            <p:cNvSpPr txBox="1"/>
            <p:nvPr/>
          </p:nvSpPr>
          <p:spPr>
            <a:xfrm>
              <a:off x="2970850" y="4509525"/>
              <a:ext cx="9489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Comment</a:t>
              </a:r>
              <a:endParaRPr b="1" sz="800"/>
            </a:p>
          </p:txBody>
        </p:sp>
        <p:sp>
          <p:nvSpPr>
            <p:cNvPr id="445" name="Google Shape;445;p33"/>
            <p:cNvSpPr txBox="1"/>
            <p:nvPr/>
          </p:nvSpPr>
          <p:spPr>
            <a:xfrm>
              <a:off x="4652800" y="4509525"/>
              <a:ext cx="1051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Accident Photos</a:t>
              </a:r>
              <a:endParaRPr b="1" sz="800"/>
            </a:p>
          </p:txBody>
        </p:sp>
        <p:sp>
          <p:nvSpPr>
            <p:cNvPr id="446" name="Google Shape;446;p33"/>
            <p:cNvSpPr txBox="1"/>
            <p:nvPr/>
          </p:nvSpPr>
          <p:spPr>
            <a:xfrm>
              <a:off x="3788925" y="4509515"/>
              <a:ext cx="9489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Announcement</a:t>
              </a:r>
              <a:endParaRPr b="1" sz="800"/>
            </a:p>
          </p:txBody>
        </p:sp>
        <p:cxnSp>
          <p:nvCxnSpPr>
            <p:cNvPr id="447" name="Google Shape;447;p33"/>
            <p:cNvCxnSpPr/>
            <p:nvPr/>
          </p:nvCxnSpPr>
          <p:spPr>
            <a:xfrm flipH="1" rot="10800000">
              <a:off x="3082875" y="2714725"/>
              <a:ext cx="920700" cy="4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33"/>
            <p:cNvCxnSpPr/>
            <p:nvPr/>
          </p:nvCxnSpPr>
          <p:spPr>
            <a:xfrm flipH="1" rot="10800000">
              <a:off x="3070891" y="2185535"/>
              <a:ext cx="2361000" cy="5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9" name="Google Shape;449;p33"/>
            <p:cNvSpPr/>
            <p:nvPr/>
          </p:nvSpPr>
          <p:spPr>
            <a:xfrm flipH="1" rot="10800000">
              <a:off x="2911675" y="3703158"/>
              <a:ext cx="2685000" cy="199200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20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 flipH="1" rot="10800000">
              <a:off x="2921800" y="1486025"/>
              <a:ext cx="2685000" cy="243600"/>
            </a:xfrm>
            <a:prstGeom prst="rect">
              <a:avLst/>
            </a:prstGeom>
            <a:gradFill>
              <a:gsLst>
                <a:gs pos="0">
                  <a:srgbClr val="666666"/>
                </a:gs>
                <a:gs pos="4000">
                  <a:srgbClr val="CCCCCC"/>
                </a:gs>
                <a:gs pos="17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1" name="Google Shape;451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011925" y="3983325"/>
              <a:ext cx="548700" cy="54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2" name="Google Shape;452;p33"/>
          <p:cNvSpPr txBox="1"/>
          <p:nvPr/>
        </p:nvSpPr>
        <p:spPr>
          <a:xfrm>
            <a:off x="3511775" y="4292239"/>
            <a:ext cx="10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S&amp;S Team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5430600" y="3649125"/>
            <a:ext cx="3438000" cy="10818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</a:t>
            </a:r>
            <a:r>
              <a:rPr b="1" lang="ko">
                <a:solidFill>
                  <a:srgbClr val="0000FF"/>
                </a:solidFill>
              </a:rPr>
              <a:t>S&amp;S Team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60" name="Google Shape;4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620" y="3275760"/>
            <a:ext cx="1202225" cy="1081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34"/>
          <p:cNvCxnSpPr/>
          <p:nvPr/>
        </p:nvCxnSpPr>
        <p:spPr>
          <a:xfrm>
            <a:off x="2413825" y="18159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4"/>
          <p:cNvCxnSpPr/>
          <p:nvPr/>
        </p:nvCxnSpPr>
        <p:spPr>
          <a:xfrm>
            <a:off x="2447455" y="1614737"/>
            <a:ext cx="1533300" cy="1478100"/>
          </a:xfrm>
          <a:prstGeom prst="bentConnector3">
            <a:avLst>
              <a:gd fmla="val 10071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463" name="Google Shape;463;p34"/>
          <p:cNvPicPr preferRelativeResize="0"/>
          <p:nvPr/>
        </p:nvPicPr>
        <p:blipFill rotWithShape="1">
          <a:blip r:embed="rId4">
            <a:alphaModFix/>
          </a:blip>
          <a:srcRect b="17668" l="0" r="0" t="0"/>
          <a:stretch/>
        </p:blipFill>
        <p:spPr>
          <a:xfrm>
            <a:off x="1175925" y="1528556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4"/>
          <p:cNvSpPr txBox="1"/>
          <p:nvPr/>
        </p:nvSpPr>
        <p:spPr>
          <a:xfrm>
            <a:off x="1054700" y="1116900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pic>
        <p:nvPicPr>
          <p:cNvPr id="465" name="Google Shape;4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648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34"/>
          <p:cNvCxnSpPr/>
          <p:nvPr/>
        </p:nvCxnSpPr>
        <p:spPr>
          <a:xfrm flipH="1">
            <a:off x="2341720" y="3892798"/>
            <a:ext cx="11943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67" name="Google Shape;467;p34"/>
          <p:cNvSpPr txBox="1"/>
          <p:nvPr/>
        </p:nvSpPr>
        <p:spPr>
          <a:xfrm>
            <a:off x="2569825" y="3892800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Contact</a:t>
            </a:r>
            <a:endParaRPr/>
          </a:p>
        </p:txBody>
      </p:sp>
      <p:grpSp>
        <p:nvGrpSpPr>
          <p:cNvPr id="468" name="Google Shape;468;p34"/>
          <p:cNvGrpSpPr/>
          <p:nvPr/>
        </p:nvGrpSpPr>
        <p:grpSpPr>
          <a:xfrm>
            <a:off x="5698974" y="104013"/>
            <a:ext cx="2901253" cy="4935474"/>
            <a:chOff x="2861628" y="312006"/>
            <a:chExt cx="2842972" cy="4838700"/>
          </a:xfrm>
        </p:grpSpPr>
        <p:pic>
          <p:nvPicPr>
            <p:cNvPr id="469" name="Google Shape;46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61628" y="312006"/>
              <a:ext cx="2779551" cy="48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34"/>
            <p:cNvPicPr preferRelativeResize="0"/>
            <p:nvPr/>
          </p:nvPicPr>
          <p:blipFill rotWithShape="1">
            <a:blip r:embed="rId6">
              <a:alphaModFix/>
            </a:blip>
            <a:srcRect b="22133" l="0" r="0" t="8112"/>
            <a:stretch/>
          </p:blipFill>
          <p:spPr>
            <a:xfrm>
              <a:off x="2920950" y="506744"/>
              <a:ext cx="2684875" cy="122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34"/>
            <p:cNvSpPr/>
            <p:nvPr/>
          </p:nvSpPr>
          <p:spPr>
            <a:xfrm>
              <a:off x="2920950" y="1755010"/>
              <a:ext cx="13398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2018-03-30 14:43                       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1"/>
                  </a:solidFill>
                </a:rPr>
                <a:t>Gas exposure</a:t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3697150" y="2825200"/>
              <a:ext cx="19086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Accident Info</a:t>
              </a:r>
              <a:endParaRPr b="1"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>
                  <a:solidFill>
                    <a:schemeClr val="dk1"/>
                  </a:solidFill>
                </a:rPr>
                <a:t>The gas, which is supposed to be fluorine, was leaked in the 4th floor of E3-2 building ... </a:t>
              </a:r>
              <a:r>
                <a:rPr i="1" lang="ko" sz="1050" u="sng">
                  <a:solidFill>
                    <a:srgbClr val="3C78D8"/>
                  </a:solidFill>
                </a:rPr>
                <a:t>VIew more,</a:t>
              </a:r>
              <a:endParaRPr i="1" sz="1000" u="sng">
                <a:solidFill>
                  <a:srgbClr val="3C78D8"/>
                </a:solidFill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920950" y="2825200"/>
              <a:ext cx="7761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Chemical </a:t>
              </a:r>
              <a:endParaRPr b="1" i="1" sz="1000" u="sng">
                <a:solidFill>
                  <a:srgbClr val="3C78D8"/>
                </a:solidFill>
              </a:endParaRPr>
            </a:p>
          </p:txBody>
        </p:sp>
        <p:pic>
          <p:nvPicPr>
            <p:cNvPr id="474" name="Google Shape;474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76000" y="3046150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34"/>
            <p:cNvSpPr/>
            <p:nvPr/>
          </p:nvSpPr>
          <p:spPr>
            <a:xfrm>
              <a:off x="2965350" y="2275000"/>
              <a:ext cx="13398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Report sender      </a:t>
              </a:r>
              <a:r>
                <a:rPr lang="ko" sz="800">
                  <a:solidFill>
                    <a:schemeClr val="dk1"/>
                  </a:solidFill>
                </a:rPr>
                <a:t>                   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1"/>
                  </a:solidFill>
                </a:rPr>
                <a:t>Inyoung Cho</a:t>
              </a:r>
              <a:endParaRPr/>
            </a:p>
          </p:txBody>
        </p:sp>
        <p:pic>
          <p:nvPicPr>
            <p:cNvPr id="476" name="Google Shape;476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35375" y="2369000"/>
              <a:ext cx="315700" cy="31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888625" y="2368999"/>
              <a:ext cx="266412" cy="31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3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193450" y="4005825"/>
              <a:ext cx="503700" cy="50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7875" y="3924675"/>
              <a:ext cx="666000" cy="666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0" name="Google Shape;480;p34"/>
            <p:cNvGrpSpPr/>
            <p:nvPr/>
          </p:nvGrpSpPr>
          <p:grpSpPr>
            <a:xfrm>
              <a:off x="3515175" y="3865770"/>
              <a:ext cx="431400" cy="315700"/>
              <a:chOff x="1224506" y="2478175"/>
              <a:chExt cx="431400" cy="315700"/>
            </a:xfrm>
          </p:grpSpPr>
          <p:sp>
            <p:nvSpPr>
              <p:cNvPr id="481" name="Google Shape;481;p34"/>
              <p:cNvSpPr/>
              <p:nvPr/>
            </p:nvSpPr>
            <p:spPr>
              <a:xfrm>
                <a:off x="1258350" y="2579075"/>
                <a:ext cx="219900" cy="214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482" name="Google Shape;482;p34"/>
              <p:cNvSpPr txBox="1"/>
              <p:nvPr/>
            </p:nvSpPr>
            <p:spPr>
              <a:xfrm>
                <a:off x="1224506" y="2478175"/>
                <a:ext cx="4314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FFFFFF"/>
                    </a:solidFill>
                  </a:rPr>
                  <a:t>2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83" name="Google Shape;483;p34"/>
            <p:cNvSpPr txBox="1"/>
            <p:nvPr/>
          </p:nvSpPr>
          <p:spPr>
            <a:xfrm>
              <a:off x="2970850" y="4509525"/>
              <a:ext cx="9489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Comment</a:t>
              </a:r>
              <a:endParaRPr b="1" sz="800"/>
            </a:p>
          </p:txBody>
        </p:sp>
        <p:sp>
          <p:nvSpPr>
            <p:cNvPr id="484" name="Google Shape;484;p34"/>
            <p:cNvSpPr txBox="1"/>
            <p:nvPr/>
          </p:nvSpPr>
          <p:spPr>
            <a:xfrm>
              <a:off x="4652800" y="4509525"/>
              <a:ext cx="1051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Accident Photos</a:t>
              </a:r>
              <a:endParaRPr b="1" sz="800"/>
            </a:p>
          </p:txBody>
        </p:sp>
        <p:sp>
          <p:nvSpPr>
            <p:cNvPr id="485" name="Google Shape;485;p34"/>
            <p:cNvSpPr txBox="1"/>
            <p:nvPr/>
          </p:nvSpPr>
          <p:spPr>
            <a:xfrm>
              <a:off x="3788925" y="4509515"/>
              <a:ext cx="9489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Announcement</a:t>
              </a:r>
              <a:endParaRPr b="1" sz="800"/>
            </a:p>
          </p:txBody>
        </p:sp>
        <p:cxnSp>
          <p:nvCxnSpPr>
            <p:cNvPr id="486" name="Google Shape;486;p34"/>
            <p:cNvCxnSpPr/>
            <p:nvPr/>
          </p:nvCxnSpPr>
          <p:spPr>
            <a:xfrm flipH="1" rot="10800000">
              <a:off x="3082875" y="2714725"/>
              <a:ext cx="920700" cy="4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34"/>
            <p:cNvCxnSpPr/>
            <p:nvPr/>
          </p:nvCxnSpPr>
          <p:spPr>
            <a:xfrm flipH="1" rot="10800000">
              <a:off x="3070891" y="2185535"/>
              <a:ext cx="2361000" cy="5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Google Shape;488;p34"/>
            <p:cNvSpPr/>
            <p:nvPr/>
          </p:nvSpPr>
          <p:spPr>
            <a:xfrm flipH="1" rot="10800000">
              <a:off x="2911675" y="3703158"/>
              <a:ext cx="2685000" cy="199200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20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 flipH="1" rot="10800000">
              <a:off x="2921800" y="1486025"/>
              <a:ext cx="2685000" cy="243600"/>
            </a:xfrm>
            <a:prstGeom prst="rect">
              <a:avLst/>
            </a:prstGeom>
            <a:gradFill>
              <a:gsLst>
                <a:gs pos="0">
                  <a:srgbClr val="666666"/>
                </a:gs>
                <a:gs pos="4000">
                  <a:srgbClr val="CCCCCC"/>
                </a:gs>
                <a:gs pos="17000">
                  <a:srgbClr val="FFFFFF">
                    <a:alpha val="0"/>
                  </a:srgbClr>
                </a:gs>
                <a:gs pos="9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0" name="Google Shape;490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011925" y="3983325"/>
              <a:ext cx="548700" cy="54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34"/>
          <p:cNvSpPr txBox="1"/>
          <p:nvPr/>
        </p:nvSpPr>
        <p:spPr>
          <a:xfrm>
            <a:off x="3511775" y="4292239"/>
            <a:ext cx="10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S&amp;S Team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5430600" y="2092000"/>
            <a:ext cx="3438000" cy="5727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4"/>
          <p:cNvSpPr txBox="1"/>
          <p:nvPr/>
        </p:nvSpPr>
        <p:spPr>
          <a:xfrm>
            <a:off x="2493625" y="1893150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Info.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Reporter Info.</a:t>
            </a:r>
            <a:endParaRPr/>
          </a:p>
        </p:txBody>
      </p:sp>
      <p:sp>
        <p:nvSpPr>
          <p:cNvPr id="494" name="Google Shape;494;p34"/>
          <p:cNvSpPr txBox="1"/>
          <p:nvPr/>
        </p:nvSpPr>
        <p:spPr>
          <a:xfrm>
            <a:off x="3992725" y="2121575"/>
            <a:ext cx="144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S&amp;S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Announcement</a:t>
            </a:r>
            <a:endParaRPr/>
          </a:p>
        </p:txBody>
      </p:sp>
      <p:sp>
        <p:nvSpPr>
          <p:cNvPr id="495" name="Google Shape;495;p34"/>
          <p:cNvSpPr txBox="1"/>
          <p:nvPr/>
        </p:nvSpPr>
        <p:spPr>
          <a:xfrm>
            <a:off x="1270750" y="4292245"/>
            <a:ext cx="10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1E9800"/>
                </a:solidFill>
              </a:rPr>
              <a:t>Report Sender</a:t>
            </a:r>
            <a:endParaRPr b="1">
              <a:solidFill>
                <a:srgbClr val="1E98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</a:t>
            </a:r>
            <a:r>
              <a:rPr b="1" lang="ko"/>
              <a:t>Summary</a:t>
            </a:r>
            <a:endParaRPr b="1"/>
          </a:p>
        </p:txBody>
      </p:sp>
      <p:sp>
        <p:nvSpPr>
          <p:cNvPr id="501" name="Google Shape;50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02" name="Google Shape;502;p35"/>
          <p:cNvPicPr preferRelativeResize="0"/>
          <p:nvPr/>
        </p:nvPicPr>
        <p:blipFill rotWithShape="1">
          <a:blip r:embed="rId3">
            <a:alphaModFix/>
          </a:blip>
          <a:srcRect b="17668" l="0" r="0" t="0"/>
          <a:stretch/>
        </p:blipFill>
        <p:spPr>
          <a:xfrm>
            <a:off x="4047287" y="1510506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5"/>
          <p:cNvSpPr/>
          <p:nvPr/>
        </p:nvSpPr>
        <p:spPr>
          <a:xfrm>
            <a:off x="1630449" y="3476525"/>
            <a:ext cx="467238" cy="572689"/>
          </a:xfrm>
          <a:custGeom>
            <a:rect b="b" l="l" r="r" t="t"/>
            <a:pathLst>
              <a:path extrusionOk="0" h="40224" w="37833">
                <a:moveTo>
                  <a:pt x="31657" y="5166"/>
                </a:moveTo>
                <a:cubicBezTo>
                  <a:pt x="30701" y="4431"/>
                  <a:pt x="28495" y="1563"/>
                  <a:pt x="25921" y="754"/>
                </a:cubicBezTo>
                <a:cubicBezTo>
                  <a:pt x="23347" y="-55"/>
                  <a:pt x="19229" y="-129"/>
                  <a:pt x="16214" y="312"/>
                </a:cubicBezTo>
                <a:cubicBezTo>
                  <a:pt x="13199" y="753"/>
                  <a:pt x="10258" y="1489"/>
                  <a:pt x="7831" y="3401"/>
                </a:cubicBezTo>
                <a:cubicBezTo>
                  <a:pt x="5404" y="5313"/>
                  <a:pt x="2904" y="8402"/>
                  <a:pt x="1654" y="11784"/>
                </a:cubicBezTo>
                <a:cubicBezTo>
                  <a:pt x="404" y="15167"/>
                  <a:pt x="-331" y="20019"/>
                  <a:pt x="331" y="23696"/>
                </a:cubicBezTo>
                <a:cubicBezTo>
                  <a:pt x="993" y="27373"/>
                  <a:pt x="2978" y="31197"/>
                  <a:pt x="5625" y="33844"/>
                </a:cubicBezTo>
                <a:cubicBezTo>
                  <a:pt x="8272" y="36491"/>
                  <a:pt x="12243" y="38624"/>
                  <a:pt x="16214" y="39580"/>
                </a:cubicBezTo>
                <a:cubicBezTo>
                  <a:pt x="20185" y="40536"/>
                  <a:pt x="25847" y="40242"/>
                  <a:pt x="29450" y="39580"/>
                </a:cubicBezTo>
                <a:cubicBezTo>
                  <a:pt x="33053" y="38918"/>
                  <a:pt x="36436" y="36271"/>
                  <a:pt x="37833" y="3560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04" name="Google Shape;504;p35"/>
          <p:cNvSpPr txBox="1"/>
          <p:nvPr/>
        </p:nvSpPr>
        <p:spPr>
          <a:xfrm>
            <a:off x="1091800" y="1871925"/>
            <a:ext cx="13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Feedback</a:t>
            </a:r>
            <a:endParaRPr/>
          </a:p>
        </p:txBody>
      </p:sp>
      <p:cxnSp>
        <p:nvCxnSpPr>
          <p:cNvPr id="505" name="Google Shape;505;p35"/>
          <p:cNvCxnSpPr/>
          <p:nvPr/>
        </p:nvCxnSpPr>
        <p:spPr>
          <a:xfrm flipH="1" rot="10800000">
            <a:off x="4641133" y="2601225"/>
            <a:ext cx="600" cy="66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5"/>
          <p:cNvSpPr txBox="1"/>
          <p:nvPr/>
        </p:nvSpPr>
        <p:spPr>
          <a:xfrm>
            <a:off x="4688005" y="2657138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Info.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Reporter Info.</a:t>
            </a:r>
            <a:endParaRPr/>
          </a:p>
        </p:txBody>
      </p:sp>
      <p:cxnSp>
        <p:nvCxnSpPr>
          <p:cNvPr id="507" name="Google Shape;507;p35"/>
          <p:cNvCxnSpPr/>
          <p:nvPr/>
        </p:nvCxnSpPr>
        <p:spPr>
          <a:xfrm flipH="1">
            <a:off x="2531750" y="18931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5"/>
          <p:cNvCxnSpPr/>
          <p:nvPr/>
        </p:nvCxnSpPr>
        <p:spPr>
          <a:xfrm flipH="1">
            <a:off x="2336275" y="1640449"/>
            <a:ext cx="1533300" cy="1478100"/>
          </a:xfrm>
          <a:prstGeom prst="bentConnector3">
            <a:avLst>
              <a:gd fmla="val 10071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9" name="Google Shape;509;p35"/>
          <p:cNvSpPr txBox="1"/>
          <p:nvPr/>
        </p:nvSpPr>
        <p:spPr>
          <a:xfrm>
            <a:off x="2535350" y="2058425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Update</a:t>
            </a:r>
            <a:endParaRPr/>
          </a:p>
        </p:txBody>
      </p:sp>
      <p:cxnSp>
        <p:nvCxnSpPr>
          <p:cNvPr id="510" name="Google Shape;510;p35"/>
          <p:cNvCxnSpPr/>
          <p:nvPr/>
        </p:nvCxnSpPr>
        <p:spPr>
          <a:xfrm>
            <a:off x="5385625" y="18159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5"/>
          <p:cNvCxnSpPr/>
          <p:nvPr/>
        </p:nvCxnSpPr>
        <p:spPr>
          <a:xfrm>
            <a:off x="5419255" y="1614737"/>
            <a:ext cx="1533300" cy="1478100"/>
          </a:xfrm>
          <a:prstGeom prst="bentConnector3">
            <a:avLst>
              <a:gd fmla="val 10071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2" name="Google Shape;512;p35"/>
          <p:cNvSpPr txBox="1"/>
          <p:nvPr/>
        </p:nvSpPr>
        <p:spPr>
          <a:xfrm>
            <a:off x="5465425" y="1893150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Info.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Reporter Info.</a:t>
            </a:r>
            <a:endParaRPr/>
          </a:p>
        </p:txBody>
      </p:sp>
      <p:sp>
        <p:nvSpPr>
          <p:cNvPr id="513" name="Google Shape;513;p35"/>
          <p:cNvSpPr txBox="1"/>
          <p:nvPr/>
        </p:nvSpPr>
        <p:spPr>
          <a:xfrm>
            <a:off x="6983300" y="2058425"/>
            <a:ext cx="147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S&amp;S Team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Announcement</a:t>
            </a:r>
            <a:endParaRPr/>
          </a:p>
        </p:txBody>
      </p:sp>
      <p:cxnSp>
        <p:nvCxnSpPr>
          <p:cNvPr id="514" name="Google Shape;514;p35"/>
          <p:cNvCxnSpPr/>
          <p:nvPr/>
        </p:nvCxnSpPr>
        <p:spPr>
          <a:xfrm flipH="1">
            <a:off x="5161120" y="3892798"/>
            <a:ext cx="11943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15" name="Google Shape;515;p35"/>
          <p:cNvSpPr txBox="1"/>
          <p:nvPr/>
        </p:nvSpPr>
        <p:spPr>
          <a:xfrm>
            <a:off x="5389225" y="3892800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Contact</a:t>
            </a:r>
            <a:endParaRPr/>
          </a:p>
        </p:txBody>
      </p:sp>
      <p:sp>
        <p:nvSpPr>
          <p:cNvPr id="516" name="Google Shape;516;p35"/>
          <p:cNvSpPr txBox="1"/>
          <p:nvPr/>
        </p:nvSpPr>
        <p:spPr>
          <a:xfrm>
            <a:off x="3892475" y="1067313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pic>
        <p:nvPicPr>
          <p:cNvPr id="517" name="Google Shape;5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083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48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020" y="3276760"/>
            <a:ext cx="1202225" cy="10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5"/>
          <p:cNvSpPr txBox="1"/>
          <p:nvPr/>
        </p:nvSpPr>
        <p:spPr>
          <a:xfrm>
            <a:off x="1734512" y="4428150"/>
            <a:ext cx="148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Report Receiver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21" name="Google Shape;521;p35"/>
          <p:cNvSpPr txBox="1"/>
          <p:nvPr/>
        </p:nvSpPr>
        <p:spPr>
          <a:xfrm>
            <a:off x="3892474" y="4428150"/>
            <a:ext cx="148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E9800"/>
                </a:solidFill>
              </a:rPr>
              <a:t>Report Sender</a:t>
            </a:r>
            <a:endParaRPr b="1" sz="1800">
              <a:solidFill>
                <a:srgbClr val="1E9800"/>
              </a:solidFill>
            </a:endParaRPr>
          </a:p>
        </p:txBody>
      </p:sp>
      <p:sp>
        <p:nvSpPr>
          <p:cNvPr id="522" name="Google Shape;522;p35"/>
          <p:cNvSpPr txBox="1"/>
          <p:nvPr/>
        </p:nvSpPr>
        <p:spPr>
          <a:xfrm>
            <a:off x="5442482" y="4428150"/>
            <a:ext cx="270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Security &amp; Safety Team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523" name="Google Shape;523;p35"/>
          <p:cNvSpPr txBox="1"/>
          <p:nvPr/>
        </p:nvSpPr>
        <p:spPr>
          <a:xfrm>
            <a:off x="311700" y="3050750"/>
            <a:ext cx="176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 the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 to the user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Overview: Summary</a:t>
            </a:r>
            <a:endParaRPr b="1"/>
          </a:p>
        </p:txBody>
      </p:sp>
      <p:sp>
        <p:nvSpPr>
          <p:cNvPr id="529" name="Google Shape;5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30" name="Google Shape;530;p36"/>
          <p:cNvPicPr preferRelativeResize="0"/>
          <p:nvPr/>
        </p:nvPicPr>
        <p:blipFill rotWithShape="1">
          <a:blip r:embed="rId3">
            <a:alphaModFix/>
          </a:blip>
          <a:srcRect b="17668" l="0" r="0" t="0"/>
          <a:stretch/>
        </p:blipFill>
        <p:spPr>
          <a:xfrm>
            <a:off x="4047287" y="1510506"/>
            <a:ext cx="1202225" cy="98979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6"/>
          <p:cNvSpPr/>
          <p:nvPr/>
        </p:nvSpPr>
        <p:spPr>
          <a:xfrm>
            <a:off x="1630449" y="3476525"/>
            <a:ext cx="467238" cy="572689"/>
          </a:xfrm>
          <a:custGeom>
            <a:rect b="b" l="l" r="r" t="t"/>
            <a:pathLst>
              <a:path extrusionOk="0" h="40224" w="37833">
                <a:moveTo>
                  <a:pt x="31657" y="5166"/>
                </a:moveTo>
                <a:cubicBezTo>
                  <a:pt x="30701" y="4431"/>
                  <a:pt x="28495" y="1563"/>
                  <a:pt x="25921" y="754"/>
                </a:cubicBezTo>
                <a:cubicBezTo>
                  <a:pt x="23347" y="-55"/>
                  <a:pt x="19229" y="-129"/>
                  <a:pt x="16214" y="312"/>
                </a:cubicBezTo>
                <a:cubicBezTo>
                  <a:pt x="13199" y="753"/>
                  <a:pt x="10258" y="1489"/>
                  <a:pt x="7831" y="3401"/>
                </a:cubicBezTo>
                <a:cubicBezTo>
                  <a:pt x="5404" y="5313"/>
                  <a:pt x="2904" y="8402"/>
                  <a:pt x="1654" y="11784"/>
                </a:cubicBezTo>
                <a:cubicBezTo>
                  <a:pt x="404" y="15167"/>
                  <a:pt x="-331" y="20019"/>
                  <a:pt x="331" y="23696"/>
                </a:cubicBezTo>
                <a:cubicBezTo>
                  <a:pt x="993" y="27373"/>
                  <a:pt x="2978" y="31197"/>
                  <a:pt x="5625" y="33844"/>
                </a:cubicBezTo>
                <a:cubicBezTo>
                  <a:pt x="8272" y="36491"/>
                  <a:pt x="12243" y="38624"/>
                  <a:pt x="16214" y="39580"/>
                </a:cubicBezTo>
                <a:cubicBezTo>
                  <a:pt x="20185" y="40536"/>
                  <a:pt x="25847" y="40242"/>
                  <a:pt x="29450" y="39580"/>
                </a:cubicBezTo>
                <a:cubicBezTo>
                  <a:pt x="33053" y="38918"/>
                  <a:pt x="36436" y="36271"/>
                  <a:pt x="37833" y="3560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32" name="Google Shape;532;p36"/>
          <p:cNvSpPr txBox="1"/>
          <p:nvPr/>
        </p:nvSpPr>
        <p:spPr>
          <a:xfrm>
            <a:off x="1091800" y="1871925"/>
            <a:ext cx="13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Feedback</a:t>
            </a:r>
            <a:endParaRPr/>
          </a:p>
        </p:txBody>
      </p:sp>
      <p:cxnSp>
        <p:nvCxnSpPr>
          <p:cNvPr id="533" name="Google Shape;533;p36"/>
          <p:cNvCxnSpPr/>
          <p:nvPr/>
        </p:nvCxnSpPr>
        <p:spPr>
          <a:xfrm flipH="1" rot="10800000">
            <a:off x="4641133" y="2601225"/>
            <a:ext cx="600" cy="66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6"/>
          <p:cNvSpPr txBox="1"/>
          <p:nvPr/>
        </p:nvSpPr>
        <p:spPr>
          <a:xfrm>
            <a:off x="4688005" y="2657138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Info.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Reporter Info.</a:t>
            </a:r>
            <a:endParaRPr/>
          </a:p>
        </p:txBody>
      </p:sp>
      <p:cxnSp>
        <p:nvCxnSpPr>
          <p:cNvPr id="535" name="Google Shape;535;p36"/>
          <p:cNvCxnSpPr/>
          <p:nvPr/>
        </p:nvCxnSpPr>
        <p:spPr>
          <a:xfrm flipH="1">
            <a:off x="2531750" y="18931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6"/>
          <p:cNvCxnSpPr/>
          <p:nvPr/>
        </p:nvCxnSpPr>
        <p:spPr>
          <a:xfrm flipH="1">
            <a:off x="2336275" y="1640449"/>
            <a:ext cx="1533300" cy="1478100"/>
          </a:xfrm>
          <a:prstGeom prst="bentConnector3">
            <a:avLst>
              <a:gd fmla="val 10071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7" name="Google Shape;537;p36"/>
          <p:cNvSpPr txBox="1"/>
          <p:nvPr/>
        </p:nvSpPr>
        <p:spPr>
          <a:xfrm>
            <a:off x="2535350" y="2058425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Update</a:t>
            </a:r>
            <a:endParaRPr/>
          </a:p>
        </p:txBody>
      </p:sp>
      <p:cxnSp>
        <p:nvCxnSpPr>
          <p:cNvPr id="538" name="Google Shape;538;p36"/>
          <p:cNvCxnSpPr/>
          <p:nvPr/>
        </p:nvCxnSpPr>
        <p:spPr>
          <a:xfrm>
            <a:off x="5385625" y="1815950"/>
            <a:ext cx="1345800" cy="1279500"/>
          </a:xfrm>
          <a:prstGeom prst="bentConnector3">
            <a:avLst>
              <a:gd fmla="val 999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6"/>
          <p:cNvCxnSpPr/>
          <p:nvPr/>
        </p:nvCxnSpPr>
        <p:spPr>
          <a:xfrm>
            <a:off x="5419255" y="1614737"/>
            <a:ext cx="1533300" cy="1478100"/>
          </a:xfrm>
          <a:prstGeom prst="bentConnector3">
            <a:avLst>
              <a:gd fmla="val 10071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40" name="Google Shape;540;p36"/>
          <p:cNvSpPr txBox="1"/>
          <p:nvPr/>
        </p:nvSpPr>
        <p:spPr>
          <a:xfrm>
            <a:off x="5465425" y="1893150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Accident Info.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Reporter Info.</a:t>
            </a:r>
            <a:endParaRPr/>
          </a:p>
        </p:txBody>
      </p:sp>
      <p:sp>
        <p:nvSpPr>
          <p:cNvPr id="541" name="Google Shape;541;p36"/>
          <p:cNvSpPr txBox="1"/>
          <p:nvPr/>
        </p:nvSpPr>
        <p:spPr>
          <a:xfrm>
            <a:off x="6983300" y="2058425"/>
            <a:ext cx="147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S&amp;S Team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Announcement</a:t>
            </a:r>
            <a:endParaRPr/>
          </a:p>
        </p:txBody>
      </p:sp>
      <p:cxnSp>
        <p:nvCxnSpPr>
          <p:cNvPr id="542" name="Google Shape;542;p36"/>
          <p:cNvCxnSpPr/>
          <p:nvPr/>
        </p:nvCxnSpPr>
        <p:spPr>
          <a:xfrm flipH="1">
            <a:off x="5161120" y="3892798"/>
            <a:ext cx="11943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43" name="Google Shape;543;p36"/>
          <p:cNvSpPr txBox="1"/>
          <p:nvPr/>
        </p:nvSpPr>
        <p:spPr>
          <a:xfrm>
            <a:off x="5389225" y="3892800"/>
            <a:ext cx="13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Contact</a:t>
            </a:r>
            <a:endParaRPr/>
          </a:p>
        </p:txBody>
      </p:sp>
      <p:sp>
        <p:nvSpPr>
          <p:cNvPr id="544" name="Google Shape;544;p36"/>
          <p:cNvSpPr txBox="1"/>
          <p:nvPr/>
        </p:nvSpPr>
        <p:spPr>
          <a:xfrm>
            <a:off x="3892475" y="1067313"/>
            <a:ext cx="15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Server</a:t>
            </a:r>
            <a:endParaRPr b="1"/>
          </a:p>
        </p:txBody>
      </p:sp>
      <p:pic>
        <p:nvPicPr>
          <p:cNvPr id="545" name="Google Shape;5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083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48" y="3276750"/>
            <a:ext cx="1202225" cy="10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020" y="3276760"/>
            <a:ext cx="1202225" cy="10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6"/>
          <p:cNvSpPr txBox="1"/>
          <p:nvPr/>
        </p:nvSpPr>
        <p:spPr>
          <a:xfrm>
            <a:off x="1734512" y="4428150"/>
            <a:ext cx="148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Report Receiver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49" name="Google Shape;549;p36"/>
          <p:cNvSpPr txBox="1"/>
          <p:nvPr/>
        </p:nvSpPr>
        <p:spPr>
          <a:xfrm>
            <a:off x="3892474" y="4428150"/>
            <a:ext cx="148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E9800"/>
                </a:solidFill>
              </a:rPr>
              <a:t>Report Sender</a:t>
            </a:r>
            <a:endParaRPr b="1" sz="1800">
              <a:solidFill>
                <a:srgbClr val="1E9800"/>
              </a:solidFill>
            </a:endParaRPr>
          </a:p>
        </p:txBody>
      </p:sp>
      <p:sp>
        <p:nvSpPr>
          <p:cNvPr id="550" name="Google Shape;550;p36"/>
          <p:cNvSpPr txBox="1"/>
          <p:nvPr/>
        </p:nvSpPr>
        <p:spPr>
          <a:xfrm>
            <a:off x="5442482" y="4428150"/>
            <a:ext cx="270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Security &amp; Safety Team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551" name="Google Shape;551;p36"/>
          <p:cNvSpPr txBox="1"/>
          <p:nvPr/>
        </p:nvSpPr>
        <p:spPr>
          <a:xfrm>
            <a:off x="311700" y="3050750"/>
            <a:ext cx="176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 the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 to the user</a:t>
            </a:r>
            <a:endParaRPr/>
          </a:p>
        </p:txBody>
      </p:sp>
      <p:sp>
        <p:nvSpPr>
          <p:cNvPr id="552" name="Google Shape;552;p36"/>
          <p:cNvSpPr/>
          <p:nvPr/>
        </p:nvSpPr>
        <p:spPr>
          <a:xfrm>
            <a:off x="4175" y="1145450"/>
            <a:ext cx="8707800" cy="3922200"/>
          </a:xfrm>
          <a:prstGeom prst="rect">
            <a:avLst/>
          </a:prstGeom>
          <a:solidFill>
            <a:srgbClr val="FFFFFF">
              <a:alpha val="8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 txBox="1"/>
          <p:nvPr>
            <p:ph idx="4294967295" type="ctrTitle"/>
          </p:nvPr>
        </p:nvSpPr>
        <p:spPr>
          <a:xfrm>
            <a:off x="264325" y="1965025"/>
            <a:ext cx="9144000" cy="16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ko" sz="2400">
                <a:solidFill>
                  <a:srgbClr val="F46524"/>
                </a:solidFill>
              </a:rPr>
              <a:t>Connect </a:t>
            </a:r>
            <a:r>
              <a:rPr b="1" lang="ko" sz="2400">
                <a:solidFill>
                  <a:srgbClr val="3F3F3F"/>
                </a:solidFill>
              </a:rPr>
              <a:t>KAIST members and the Safety team</a:t>
            </a:r>
            <a:endParaRPr b="1" sz="24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ko" sz="2400">
                <a:solidFill>
                  <a:srgbClr val="3F3F3F"/>
                </a:solidFill>
              </a:rPr>
              <a:t>Provide sound alert for </a:t>
            </a:r>
            <a:r>
              <a:rPr b="1" lang="ko" sz="2400">
                <a:solidFill>
                  <a:srgbClr val="F46524"/>
                </a:solidFill>
              </a:rPr>
              <a:t>immediate action </a:t>
            </a:r>
            <a:r>
              <a:rPr b="1" lang="ko" sz="2400"/>
              <a:t>or </a:t>
            </a:r>
            <a:r>
              <a:rPr b="1" lang="ko" sz="2400">
                <a:solidFill>
                  <a:srgbClr val="F46524"/>
                </a:solidFill>
              </a:rPr>
              <a:t>evacuation</a:t>
            </a:r>
            <a:endParaRPr b="1" sz="2400">
              <a:solidFill>
                <a:srgbClr val="F4652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Development Roadmap</a:t>
            </a:r>
            <a:endParaRPr b="1"/>
          </a:p>
        </p:txBody>
      </p:sp>
      <p:sp>
        <p:nvSpPr>
          <p:cNvPr id="559" name="Google Shape;559;p37"/>
          <p:cNvSpPr txBox="1"/>
          <p:nvPr>
            <p:ph idx="1" type="body"/>
          </p:nvPr>
        </p:nvSpPr>
        <p:spPr>
          <a:xfrm>
            <a:off x="3049650" y="1239300"/>
            <a:ext cx="49101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rgbClr val="F46524"/>
                </a:solidFill>
              </a:rPr>
              <a:t>Test</a:t>
            </a:r>
            <a:r>
              <a:rPr lang="ko"/>
              <a:t>: </a:t>
            </a:r>
            <a:r>
              <a:rPr lang="ko"/>
              <a:t>Google map API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rgbClr val="F46524"/>
                </a:solidFill>
              </a:rPr>
              <a:t>Test</a:t>
            </a:r>
            <a:r>
              <a:rPr lang="ko"/>
              <a:t>: Triggering location-based events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rgbClr val="F46524"/>
                </a:solidFill>
              </a:rPr>
              <a:t>Test</a:t>
            </a:r>
            <a:r>
              <a:rPr lang="ko"/>
              <a:t>: Server communication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Dev</a:t>
            </a:r>
            <a:r>
              <a:rPr lang="ko"/>
              <a:t>: Sound </a:t>
            </a:r>
            <a:r>
              <a:rPr lang="ko"/>
              <a:t>alerts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Dev</a:t>
            </a:r>
            <a:r>
              <a:rPr lang="ko"/>
              <a:t>: UI refinement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Dev</a:t>
            </a:r>
            <a:r>
              <a:rPr lang="ko"/>
              <a:t>: Server &amp; clients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Dev</a:t>
            </a:r>
            <a:r>
              <a:rPr lang="ko"/>
              <a:t>: UI improvement</a:t>
            </a:r>
            <a:endParaRPr/>
          </a:p>
        </p:txBody>
      </p:sp>
      <p:sp>
        <p:nvSpPr>
          <p:cNvPr id="560" name="Google Shape;56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61" name="Google Shape;561;p37"/>
          <p:cNvSpPr/>
          <p:nvPr/>
        </p:nvSpPr>
        <p:spPr>
          <a:xfrm rot="10800000">
            <a:off x="1768575" y="2344050"/>
            <a:ext cx="435300" cy="248400"/>
          </a:xfrm>
          <a:prstGeom prst="leftArrow">
            <a:avLst>
              <a:gd fmla="val 24275" name="adj1"/>
              <a:gd fmla="val 65948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62" name="Google Shape;562;p37"/>
          <p:cNvSpPr txBox="1"/>
          <p:nvPr/>
        </p:nvSpPr>
        <p:spPr>
          <a:xfrm>
            <a:off x="711200" y="2230800"/>
            <a:ext cx="1149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Midterm</a:t>
            </a:r>
            <a:endParaRPr b="1" sz="1800"/>
          </a:p>
        </p:txBody>
      </p:sp>
      <p:sp>
        <p:nvSpPr>
          <p:cNvPr id="563" name="Google Shape;563;p37"/>
          <p:cNvSpPr/>
          <p:nvPr/>
        </p:nvSpPr>
        <p:spPr>
          <a:xfrm>
            <a:off x="2046668" y="1302575"/>
            <a:ext cx="1226400" cy="3288900"/>
          </a:xfrm>
          <a:prstGeom prst="downArrow">
            <a:avLst>
              <a:gd fmla="val 40768" name="adj1"/>
              <a:gd fmla="val 34114" name="adj2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465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The Final Step: </a:t>
            </a:r>
            <a:r>
              <a:rPr b="1" lang="ko"/>
              <a:t>Evaluation</a:t>
            </a:r>
            <a:endParaRPr b="1"/>
          </a:p>
        </p:txBody>
      </p:sp>
      <p:sp>
        <p:nvSpPr>
          <p:cNvPr id="569" name="Google Shape;56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Create </a:t>
            </a:r>
            <a:r>
              <a:rPr b="1" lang="ko">
                <a:solidFill>
                  <a:srgbClr val="F46524"/>
                </a:solidFill>
              </a:rPr>
              <a:t>virtual accidents </a:t>
            </a:r>
            <a:r>
              <a:rPr lang="ko"/>
              <a:t>to simulate the real world</a:t>
            </a:r>
            <a:endParaRPr b="1">
              <a:solidFill>
                <a:srgbClr val="F4652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F46524"/>
                </a:solidFill>
              </a:rPr>
              <a:t>Quantify &amp; measure </a:t>
            </a:r>
            <a:r>
              <a:rPr lang="ko"/>
              <a:t>user’s response speed, evacuation speed, damage, etc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Conduct </a:t>
            </a:r>
            <a:r>
              <a:rPr b="1" lang="ko">
                <a:solidFill>
                  <a:srgbClr val="F46524"/>
                </a:solidFill>
              </a:rPr>
              <a:t>surveys</a:t>
            </a:r>
            <a:r>
              <a:rPr lang="ko"/>
              <a:t> to test </a:t>
            </a:r>
            <a:r>
              <a:rPr b="1" lang="ko">
                <a:solidFill>
                  <a:srgbClr val="F46524"/>
                </a:solidFill>
              </a:rPr>
              <a:t>usability</a:t>
            </a:r>
            <a:endParaRPr b="1">
              <a:solidFill>
                <a:srgbClr val="F46524"/>
              </a:solidFill>
            </a:endParaRPr>
          </a:p>
        </p:txBody>
      </p:sp>
      <p:sp>
        <p:nvSpPr>
          <p:cNvPr id="570" name="Google Shape;5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 txBox="1"/>
          <p:nvPr/>
        </p:nvSpPr>
        <p:spPr>
          <a:xfrm>
            <a:off x="99150" y="99150"/>
            <a:ext cx="89220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class="Box position-absolute overflow-hidden d-none jump-to-suggestions js-jump-to-suggestions-container"&gt;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&lt;ul class="d-none js-jump-to-suggestions-template-container"&gt;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class="d-flex flex-justify-start flex-items-center p-0 f5 navigation-item js-navigation-item"&gt;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&lt;a tabindex="-1" class="no-underline d-flex flex-auto flex-items-center p-2 jump-to-suggestions-path js-jump-to-suggestion-path js-navigation-open" href=""&gt;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class="jump-to-octicon js-jump-to-octicon mr-2 text-center d-none"&gt;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octicon-repo flex-shrink-0 js-jump-to-octicon-repo d-none" title="Repository" aria-label="Repository" viewBox="0 0 12 16" version="1.1" role="img"&gt;&lt;path fill-rule="evenodd" d="M4 9H3V8h1v1zm0-3H3v1h1V6zm0-2H3v1h1V4zm0-2H3v1h1V2zm8-1v12c0 .55-.45 1-1 1H6v2l-1.5-1.5L3 16v-2H1c-.55 0-1-.45-1-1V1c0-.55.45-1 1-1h10c.55 0 1 .45 1 1zm-1 10H1v2h2v-1h3v1h5v-2zm0-10H2v9h9V1z"/&gt;&lt;/svg&gt;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octicon-project flex-shrink-0 js-jump-to-octicon-project d-none" title="Project" aria-label="Project" viewBox="0 0 15 16" version="1.1" role="img"&gt;&lt;path fill-rule="evenodd" d="M10 12h3V2h-3v10zm-4-2h3V2H6v8zm-4 4h3V2H2v12zm-1 1h13V1H1v14zM14 0H1a1 1 0 0 0-1 1v14a1 1 0 0 0 1 1h13a1 1 0 0 0 1-1V1a1 1 0 0 0-1-1z"/&gt;&lt;/svg&gt;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octicon-search flex-shrink-0 js-jump-to-octicon-search d-none" title="Search" aria-label="Search" viewBox="0 0 16 16" version="1.1" role="img"&gt;&lt;path fill-rule="evenodd" d="M15.7 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39"/>
          <p:cNvSpPr txBox="1"/>
          <p:nvPr>
            <p:ph type="title"/>
          </p:nvPr>
        </p:nvSpPr>
        <p:spPr>
          <a:xfrm>
            <a:off x="0" y="1769900"/>
            <a:ext cx="9144000" cy="1648500"/>
          </a:xfrm>
          <a:prstGeom prst="rect">
            <a:avLst/>
          </a:prstGeom>
          <a:solidFill>
            <a:srgbClr val="000000">
              <a:alpha val="45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chemeClr val="lt1"/>
                </a:solidFill>
              </a:rPr>
              <a:t>Participatory &amp; Location-based</a:t>
            </a:r>
            <a:endParaRPr b="1" i="1"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chemeClr val="lt1"/>
                </a:solidFill>
              </a:rPr>
              <a:t>Alert System</a:t>
            </a:r>
            <a:endParaRPr b="1" i="1" sz="3600">
              <a:solidFill>
                <a:schemeClr val="lt1"/>
              </a:solidFill>
            </a:endParaRPr>
          </a:p>
        </p:txBody>
      </p:sp>
      <p:sp>
        <p:nvSpPr>
          <p:cNvPr id="577" name="Google Shape;57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Centralized</a:t>
            </a:r>
            <a:r>
              <a:rPr b="1" lang="ko"/>
              <a:t> Method: UCSC CruzAlert</a:t>
            </a:r>
            <a:r>
              <a:rPr lang="ko"/>
              <a:t> 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63825" y="1355350"/>
            <a:ext cx="47799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School officials send emails and SMS.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>
                <a:solidFill>
                  <a:srgbClr val="F46524"/>
                </a:solidFill>
              </a:rPr>
              <a:t>Risk of l</a:t>
            </a:r>
            <a:r>
              <a:rPr b="1" lang="ko">
                <a:solidFill>
                  <a:srgbClr val="F46524"/>
                </a:solidFill>
              </a:rPr>
              <a:t>ate alerts </a:t>
            </a:r>
            <a:r>
              <a:rPr b="1" i="1" lang="ko">
                <a:solidFill>
                  <a:srgbClr val="F46524"/>
                </a:solidFill>
              </a:rPr>
              <a:t>!!!</a:t>
            </a:r>
            <a:endParaRPr b="1" i="1">
              <a:solidFill>
                <a:srgbClr val="F4652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74" y="2571750"/>
            <a:ext cx="4246096" cy="126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5"/>
          <p:cNvGrpSpPr/>
          <p:nvPr/>
        </p:nvGrpSpPr>
        <p:grpSpPr>
          <a:xfrm>
            <a:off x="5375656" y="1412247"/>
            <a:ext cx="2979546" cy="3250989"/>
            <a:chOff x="5886175" y="1571100"/>
            <a:chExt cx="2893325" cy="2934900"/>
          </a:xfrm>
        </p:grpSpPr>
        <p:pic>
          <p:nvPicPr>
            <p:cNvPr id="87" name="Google Shape;87;p15"/>
            <p:cNvPicPr preferRelativeResize="0"/>
            <p:nvPr/>
          </p:nvPicPr>
          <p:blipFill rotWithShape="1">
            <a:blip r:embed="rId4">
              <a:alphaModFix/>
            </a:blip>
            <a:srcRect b="45217" l="0" r="0" t="0"/>
            <a:stretch/>
          </p:blipFill>
          <p:spPr>
            <a:xfrm>
              <a:off x="5886175" y="1591238"/>
              <a:ext cx="2893200" cy="281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/>
            <p:nvPr/>
          </p:nvSpPr>
          <p:spPr>
            <a:xfrm>
              <a:off x="5886300" y="1571100"/>
              <a:ext cx="2893200" cy="2934900"/>
            </a:xfrm>
            <a:prstGeom prst="frame">
              <a:avLst>
                <a:gd fmla="val 848" name="adj1"/>
              </a:avLst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Decentralized Methods</a:t>
            </a:r>
            <a:r>
              <a:rPr b="1" lang="ko"/>
              <a:t>: KakaoTalk, Facebook</a:t>
            </a:r>
            <a:endParaRPr b="1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49942" y="1361954"/>
            <a:ext cx="79275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Typically </a:t>
            </a:r>
            <a:r>
              <a:rPr b="1" lang="ko">
                <a:solidFill>
                  <a:srgbClr val="F46524"/>
                </a:solidFill>
              </a:rPr>
              <a:t>faster</a:t>
            </a:r>
            <a:r>
              <a:rPr lang="ko"/>
              <a:t> than official alerts</a:t>
            </a:r>
            <a:endParaRPr b="1">
              <a:solidFill>
                <a:srgbClr val="F4652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Prone to</a:t>
            </a:r>
            <a:r>
              <a:rPr lang="ko"/>
              <a:t> </a:t>
            </a:r>
            <a:r>
              <a:rPr b="1" lang="ko">
                <a:solidFill>
                  <a:srgbClr val="F46524"/>
                </a:solidFill>
              </a:rPr>
              <a:t>false rumors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75" y="2451322"/>
            <a:ext cx="3998425" cy="247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525" y="2451325"/>
            <a:ext cx="3031391" cy="24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7588" y="2268225"/>
            <a:ext cx="681575" cy="6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7560" y="2307177"/>
            <a:ext cx="681575" cy="68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6"/>
          <p:cNvGrpSpPr/>
          <p:nvPr/>
        </p:nvGrpSpPr>
        <p:grpSpPr>
          <a:xfrm>
            <a:off x="733550" y="2768775"/>
            <a:ext cx="1006100" cy="393600"/>
            <a:chOff x="733550" y="2692575"/>
            <a:chExt cx="1006100" cy="393600"/>
          </a:xfrm>
        </p:grpSpPr>
        <p:sp>
          <p:nvSpPr>
            <p:cNvPr id="101" name="Google Shape;101;p16"/>
            <p:cNvSpPr/>
            <p:nvPr/>
          </p:nvSpPr>
          <p:spPr>
            <a:xfrm>
              <a:off x="1190950" y="2735825"/>
              <a:ext cx="548700" cy="1767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733550" y="2692575"/>
              <a:ext cx="388500" cy="3936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719395" y="3628855"/>
            <a:ext cx="1006100" cy="393600"/>
            <a:chOff x="733550" y="2692575"/>
            <a:chExt cx="1006100" cy="393600"/>
          </a:xfrm>
        </p:grpSpPr>
        <p:sp>
          <p:nvSpPr>
            <p:cNvPr id="104" name="Google Shape;104;p16"/>
            <p:cNvSpPr/>
            <p:nvPr/>
          </p:nvSpPr>
          <p:spPr>
            <a:xfrm>
              <a:off x="1190950" y="2735825"/>
              <a:ext cx="548700" cy="1767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33550" y="2692575"/>
              <a:ext cx="388500" cy="3936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735020" y="4299935"/>
            <a:ext cx="1006100" cy="393600"/>
            <a:chOff x="733550" y="2692575"/>
            <a:chExt cx="1006100" cy="393600"/>
          </a:xfrm>
        </p:grpSpPr>
        <p:sp>
          <p:nvSpPr>
            <p:cNvPr id="107" name="Google Shape;107;p16"/>
            <p:cNvSpPr/>
            <p:nvPr/>
          </p:nvSpPr>
          <p:spPr>
            <a:xfrm>
              <a:off x="1190950" y="2735825"/>
              <a:ext cx="548700" cy="1767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33550" y="2692575"/>
              <a:ext cx="388500" cy="3936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Our Approach: Participatory Mobile System</a:t>
            </a:r>
            <a:endParaRPr b="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76750"/>
            <a:ext cx="8520600" cy="2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Users report accidents. 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It is </a:t>
            </a:r>
            <a:r>
              <a:rPr b="1" lang="ko" sz="1600">
                <a:solidFill>
                  <a:srgbClr val="F46524"/>
                </a:solidFill>
              </a:rPr>
              <a:t>f</a:t>
            </a:r>
            <a:r>
              <a:rPr b="1" lang="ko" sz="1600">
                <a:solidFill>
                  <a:srgbClr val="F46524"/>
                </a:solidFill>
              </a:rPr>
              <a:t>aster</a:t>
            </a:r>
            <a:r>
              <a:rPr lang="ko" sz="1600"/>
              <a:t> than a fully centralized method.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O</a:t>
            </a:r>
            <a:r>
              <a:rPr b="1" lang="ko"/>
              <a:t>fficials can connect with ordinary users.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It is more </a:t>
            </a:r>
            <a:r>
              <a:rPr b="1" lang="ko" sz="1600">
                <a:solidFill>
                  <a:srgbClr val="F46524"/>
                </a:solidFill>
              </a:rPr>
              <a:t>reliable</a:t>
            </a:r>
            <a:r>
              <a:rPr lang="ko" sz="1600"/>
              <a:t> than a fully decentralized method.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A sound a</a:t>
            </a:r>
            <a:r>
              <a:rPr b="1" lang="ko"/>
              <a:t>lert is sent to nearby users.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People in risk can </a:t>
            </a:r>
            <a:r>
              <a:rPr b="1" lang="ko" sz="1600">
                <a:solidFill>
                  <a:srgbClr val="F46524"/>
                </a:solidFill>
              </a:rPr>
              <a:t>evacuate immediately</a:t>
            </a:r>
            <a:r>
              <a:rPr lang="ko" sz="1600"/>
              <a:t>.</a:t>
            </a:r>
            <a:endParaRPr b="1" sz="1600">
              <a:solidFill>
                <a:srgbClr val="F46524"/>
              </a:solidFill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7900" y="2571752"/>
            <a:ext cx="476141" cy="47614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 flipH="1">
            <a:off x="-2207609" y="3454600"/>
            <a:ext cx="862800" cy="476100"/>
          </a:xfrm>
          <a:prstGeom prst="rightArrow">
            <a:avLst>
              <a:gd fmla="val 50000" name="adj1"/>
              <a:gd fmla="val 79379" name="adj2"/>
            </a:avLst>
          </a:prstGeom>
          <a:solidFill>
            <a:srgbClr val="FF6925"/>
          </a:solidFill>
          <a:ln cap="flat" cmpd="sng" w="9525">
            <a:solidFill>
              <a:srgbClr val="FF69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5400000">
            <a:off x="6981994" y="1929700"/>
            <a:ext cx="710100" cy="29508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839" y="1989375"/>
            <a:ext cx="548700" cy="5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7635775" y="2842500"/>
            <a:ext cx="476100" cy="333600"/>
          </a:xfrm>
          <a:prstGeom prst="rightArrow">
            <a:avLst>
              <a:gd fmla="val 36163" name="adj1"/>
              <a:gd fmla="val 79379" name="adj2"/>
            </a:avLst>
          </a:prstGeom>
          <a:solidFill>
            <a:srgbClr val="FF6925"/>
          </a:solidFill>
          <a:ln cap="flat" cmpd="sng" w="9525">
            <a:solidFill>
              <a:srgbClr val="FF69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n silhouette by Anonymous"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3483" y="2637527"/>
            <a:ext cx="268000" cy="7661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-3575200" y="701750"/>
            <a:ext cx="34875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Users report accident to nearby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Faster than centralized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Manange by with safety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More correct than decentralized</a:t>
            </a:r>
            <a:endParaRPr/>
          </a:p>
        </p:txBody>
      </p:sp>
      <p:pic>
        <p:nvPicPr>
          <p:cNvPr descr="Man silhouette by Anonymous"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6525" y="2648288"/>
            <a:ext cx="268000" cy="76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99150" y="99150"/>
            <a:ext cx="89220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class="Box position-absolute overflow-hidden d-none jump-to-suggestions js-jump-to-suggestions-container"&gt;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&lt;ul class="d-none js-jump-to-suggestions-template-container"&gt;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class="d-flex flex-justify-start flex-items-center p-0 f5 navigation-item js-navigation-item"&gt;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&lt;a tabindex="-1" class="no-underline d-flex flex-auto flex-items-center p-2 jump-to-suggestions-path js-jump-to-suggestion-path js-navigation-open" href=""&gt;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class="jump-to-octicon js-jump-to-octicon mr-2 text-center d-none"&gt;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octicon-repo flex-shrink-0 js-jump-to-octicon-repo d-none" title="Repository" aria-label="Repository" viewBox="0 0 12 16" version="1.1" role="img"&gt;&lt;path fill-rule="evenodd" d="M4 9H3V8h1v1zm0-3H3v1h1V6zm0-2H3v1h1V4zm0-2H3v1h1V2zm8-1v12c0 .55-.45 1-1 1H6v2l-1.5-1.5L3 16v-2H1c-.55 0-1-.45-1-1V1c0-.55.45-1 1-1h10c.55 0 1 .45 1 1zm-1 10H1v2h2v-1h3v1h5v-2zm0-10H2v9h9V1z"/&gt;&lt;/svg&gt;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octicon-project flex-shrink-0 js-jump-to-octicon-project d-none" title="Project" aria-label="Project" viewBox="0 0 15 16" version="1.1" role="img"&gt;&lt;path fill-rule="evenodd" d="M10 12h3V2h-3v10zm-4-2h3V2H6v8zm-4 4h3V2H2v12zm-1 1h13V1H1v14zM14 0H1a1 1 0 0 0-1 1v14a1 1 0 0 0 1 1h13a1 1 0 0 0 1-1V1a1 1 0 0 0-1-1z"/&gt;&lt;/svg&gt;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4923F"/>
                </a:solidFill>
                <a:latin typeface="Courier New"/>
                <a:ea typeface="Courier New"/>
                <a:cs typeface="Courier New"/>
                <a:sym typeface="Courier New"/>
              </a:rPr>
              <a:t>&lt;svg height="16" width="16" class="octicon octicon-search flex-shrink-0 js-jump-to-octicon-search d-none" title="Search" aria-label="Search" viewBox="0 0 16 16" version="1.1" role="img"&gt;&lt;path fill-rule="evenodd" d="M15.7 </a:t>
            </a:r>
            <a:endParaRPr b="1">
              <a:solidFill>
                <a:srgbClr val="F492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0" y="1769900"/>
            <a:ext cx="9144000" cy="1648500"/>
          </a:xfrm>
          <a:prstGeom prst="rect">
            <a:avLst/>
          </a:prstGeom>
          <a:solidFill>
            <a:srgbClr val="000000">
              <a:alpha val="45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chemeClr val="lt1"/>
                </a:solidFill>
              </a:rPr>
              <a:t>Challenges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Handling False Positives </a:t>
            </a:r>
            <a:endParaRPr b="1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200"/>
              <a:t>S</a:t>
            </a:r>
            <a:r>
              <a:rPr lang="ko" sz="2200"/>
              <a:t>hould report accidents with </a:t>
            </a:r>
            <a:r>
              <a:rPr b="1" lang="ko" sz="2200">
                <a:solidFill>
                  <a:srgbClr val="FF6925"/>
                </a:solidFill>
              </a:rPr>
              <a:t>real name and personal info</a:t>
            </a:r>
            <a:r>
              <a:rPr lang="ko" sz="2200"/>
              <a:t>.</a:t>
            </a:r>
            <a:endParaRPr b="1" sz="2200">
              <a:solidFill>
                <a:srgbClr val="FF6925"/>
              </a:solidFill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4286275" y="2349575"/>
            <a:ext cx="3868500" cy="1525200"/>
          </a:xfrm>
          <a:prstGeom prst="rect">
            <a:avLst/>
          </a:prstGeom>
          <a:noFill/>
          <a:ln cap="flat" cmpd="sng" w="9525">
            <a:solidFill>
              <a:srgbClr val="FF69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2200"/>
              <a:t>A r</a:t>
            </a:r>
            <a:r>
              <a:rPr i="1" lang="ko" sz="2200"/>
              <a:t>eal estate app service “직방” introduces a real name system to prevent fake goods.</a:t>
            </a:r>
            <a:endParaRPr i="1" sz="2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220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850" y="1907225"/>
            <a:ext cx="896600" cy="8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5" y="1907225"/>
            <a:ext cx="3487000" cy="23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Handling False Positives</a:t>
            </a:r>
            <a:endParaRPr b="1"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37" y="2153412"/>
            <a:ext cx="3650075" cy="17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86925" y="1448225"/>
            <a:ext cx="3983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6925"/>
                </a:solidFill>
              </a:rPr>
              <a:t>User comment board</a:t>
            </a:r>
            <a:endParaRPr b="1" sz="1800">
              <a:solidFill>
                <a:srgbClr val="FF6925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821675" y="1448225"/>
            <a:ext cx="3983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6925"/>
                </a:solidFill>
              </a:rPr>
              <a:t>Security team announcement</a:t>
            </a:r>
            <a:endParaRPr b="1" sz="1800">
              <a:solidFill>
                <a:srgbClr val="FF6925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5340650" y="2225075"/>
            <a:ext cx="3190800" cy="16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778250" y="3274175"/>
            <a:ext cx="1753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296F3"/>
                </a:solidFill>
              </a:rPr>
              <a:t>More Info</a:t>
            </a:r>
            <a:endParaRPr>
              <a:solidFill>
                <a:srgbClr val="2296F3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340650" y="3274175"/>
            <a:ext cx="14376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296F3"/>
                </a:solidFill>
              </a:rPr>
              <a:t>OK</a:t>
            </a:r>
            <a:endParaRPr>
              <a:solidFill>
                <a:srgbClr val="2296F3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126050" y="2667875"/>
            <a:ext cx="24054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The material in the bottle turned out to be hydrochloric acid.</a:t>
            </a:r>
            <a:endParaRPr sz="1000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350" y="249877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6495650" y="2396750"/>
            <a:ext cx="166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Announcement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Privacy Issue in the Previous Model</a:t>
            </a:r>
            <a:endParaRPr b="1"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814" y="2439500"/>
            <a:ext cx="2538275" cy="22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975" y="3054013"/>
            <a:ext cx="937949" cy="93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4287088" y="3112625"/>
            <a:ext cx="8172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 b="17668" l="0" r="0" t="0"/>
          <a:stretch/>
        </p:blipFill>
        <p:spPr>
          <a:xfrm>
            <a:off x="5509240" y="2741987"/>
            <a:ext cx="1897254" cy="15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1451150" y="1664425"/>
            <a:ext cx="27204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The a</a:t>
            </a:r>
            <a:r>
              <a:rPr b="1" lang="ko" sz="1500"/>
              <a:t>pp </a:t>
            </a:r>
            <a:r>
              <a:rPr b="1" lang="ko" sz="1500"/>
              <a:t>periodically</a:t>
            </a:r>
            <a:r>
              <a:rPr b="1" lang="ko" sz="1500"/>
              <a:t> sends the receiver’s location to the server.</a:t>
            </a:r>
            <a:endParaRPr b="1" sz="1500"/>
          </a:p>
        </p:txBody>
      </p:sp>
      <p:sp>
        <p:nvSpPr>
          <p:cNvPr id="167" name="Google Shape;167;p21"/>
          <p:cNvSpPr txBox="1"/>
          <p:nvPr/>
        </p:nvSpPr>
        <p:spPr>
          <a:xfrm>
            <a:off x="4989525" y="1664425"/>
            <a:ext cx="29367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The s</a:t>
            </a:r>
            <a:r>
              <a:rPr b="1" lang="ko" sz="1500"/>
              <a:t>erver uses the receiver’s location to determine the people to be alarmed.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