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B63921F-A39F-4A4C-A917-087198025923}">
  <a:tblStyle styleId="{2B63921F-A39F-4A4C-A917-0871980259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2f40f3c8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2f40f3c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Based on our findings from the formative study and the limitations of existing solutions, we propose to build a programming platform which can immediately answer students’ questions on functions by interpreting the context of their question, so that students can spend less time on searching which functions to use</a:t>
            </a:r>
            <a:r>
              <a:rPr lang="ko"/>
              <a: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We will </a:t>
            </a:r>
            <a:r>
              <a:rPr lang="ko"/>
              <a:t>get</a:t>
            </a:r>
            <a:r>
              <a:rPr lang="ko"/>
              <a:t> context from students’ query and code as we could answer students’ poorly-formed questions by looking at their code during the formative study.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3b1872504_4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3b1872504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So, to interpret the context of the questions and to automate the QnA process, we referred to previous research.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 query feature graph maps a search query to one of the feature existing in a system, so that the system can handle sloppy questions. In our case, we will construct a context function graph, so that whenever a student asks a question on functions, the system will capture the context of the question and give the most relevant function.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3b187246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3b187246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So, to interpret the context of the questions and to automate the QnA process, we referred to previous research.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 query feature graph maps a search query to one of the feature existing in a system, so that the system can handle sloppy questions. In our case, we will construct a context function graph, so that whenever a student asks a question on functions, the system will capture the context of the question and give the most relevant function.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3b1872504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3b1872504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And the human-machine hybrid workflow suggested by Zensors showed that an automated system can be built from scratch with initial human help. By turn-taking between human worker and machine, high accuracy can be maintained throughout the training process. We will adopt this hybrid workflow to collect data and construct the context function graph.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310bcac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310bcac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Let’s look at the case when a user asks a question on functions in our system. The system takes the user query and the code and provides them to the dispatcher.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Dispatcher decides if the system has enough data and accuracy for automated process. If there is not enough data and accuracy then human TA provides the answer.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Otherwise, if the system is mature enough our query function graph provides the answer.</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Therefore, the system provides maximum </a:t>
            </a:r>
            <a:r>
              <a:rPr lang="ko"/>
              <a:t>accuracy</a:t>
            </a:r>
            <a:r>
              <a:rPr lang="ko"/>
              <a:t> answer to the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user rates the answer provided, and all of query, answer and rating are used to train the query function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If the user is unsatisfied, the system provides another answer from human 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32279d83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32279d83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This is our prototype. When a user asks a question on function, the system provides a list of relevant functions. When the user clicks on of the function, the system provides code example of that function. Then, the user rates the accuracy or the satisfaction of the anwer. If the rating is low, the system provides another answer.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3b1872504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3b1872504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These are the milestones we will go through. We will spend about 5 weeks for implementing the system and spend the remaining 2 to 3 weeks on deploying and evaluating our final product.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3b1872504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3b1872504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32e4ebaf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32e4ebaf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32279d83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32279d83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3a8e977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3a8e977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ko">
                <a:solidFill>
                  <a:schemeClr val="dk1"/>
                </a:solidFill>
              </a:rPr>
              <a:t>근데 질문이 다음과 같이 두 종류로 나뉨.</a:t>
            </a:r>
            <a:endParaRPr>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ko">
                <a:solidFill>
                  <a:schemeClr val="dk1"/>
                </a:solidFill>
              </a:rPr>
              <a:t>Goal: Teach programing skills(</a:t>
            </a:r>
            <a:r>
              <a:rPr lang="ko" sz="1000">
                <a:solidFill>
                  <a:schemeClr val="dk2"/>
                </a:solidFill>
              </a:rPr>
              <a:t>Language-specific rules, Language fluency, Syntactic debugging</a:t>
            </a:r>
            <a:r>
              <a:rPr lang="ko">
                <a:solidFill>
                  <a:schemeClr val="dk1"/>
                </a:solidFill>
              </a:rPr>
              <a:t>) and computational thinking (</a:t>
            </a:r>
            <a:r>
              <a:rPr lang="ko" sz="1000">
                <a:solidFill>
                  <a:schemeClr val="dk2"/>
                </a:solidFill>
              </a:rPr>
              <a:t>Decomposition, Abstraction,Semantic debugging)</a:t>
            </a:r>
            <a:endParaRPr sz="1000">
              <a:solidFill>
                <a:schemeClr val="dk2"/>
              </a:solidFill>
            </a:endParaRPr>
          </a:p>
          <a:p>
            <a:pPr indent="-298450" lvl="1" marL="914400" rtl="0" algn="l">
              <a:lnSpc>
                <a:spcPct val="115000"/>
              </a:lnSpc>
              <a:spcBef>
                <a:spcPts val="0"/>
              </a:spcBef>
              <a:spcAft>
                <a:spcPts val="0"/>
              </a:spcAft>
              <a:buClr>
                <a:schemeClr val="dk1"/>
              </a:buClr>
              <a:buSzPts val="1100"/>
              <a:buAutoNum type="alphaLcPeriod"/>
            </a:pPr>
            <a:r>
              <a:rPr lang="ko">
                <a:solidFill>
                  <a:schemeClr val="dk1"/>
                </a:solidFill>
              </a:rPr>
              <a:t>[Diagram] Question → Abstraction(Pseudocode)</a:t>
            </a:r>
            <a:r>
              <a:rPr lang="ko">
                <a:solidFill>
                  <a:srgbClr val="FF0000"/>
                </a:solidFill>
              </a:rPr>
              <a:t> → </a:t>
            </a:r>
            <a:r>
              <a:rPr lang="ko">
                <a:solidFill>
                  <a:schemeClr val="dk1"/>
                </a:solidFill>
              </a:rPr>
              <a:t>Program</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lang="ko">
                <a:solidFill>
                  <a:schemeClr val="dk1"/>
                </a:solidFill>
              </a:rPr>
              <a:t>Syntactic debugging</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lang="ko">
                <a:solidFill>
                  <a:schemeClr val="dk1"/>
                </a:solidFill>
              </a:rPr>
              <a:t>Low-level semantic error</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lang="ko">
                <a:solidFill>
                  <a:schemeClr val="dk1"/>
                </a:solidFill>
              </a:rPr>
              <a:t>function 묻기</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2f40f3c8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2f40f3c8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CS beginners who lack programming skills ask questions without contextual information. Therefore it is difficult to answer those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their questions lack enough context and thus they cannot get immediate answers from simple web search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2f40f3c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2f40f3c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310bcac4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310bcac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ko">
                <a:solidFill>
                  <a:schemeClr val="dk1"/>
                </a:solidFill>
              </a:rPr>
              <a:t>근데 질문이 다음과 같이 두 종류로 나뉨.</a:t>
            </a:r>
            <a:endParaRPr>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ko">
                <a:solidFill>
                  <a:schemeClr val="dk1"/>
                </a:solidFill>
              </a:rPr>
              <a:t>Goal: Teach programing skills(</a:t>
            </a:r>
            <a:r>
              <a:rPr lang="ko" sz="1000">
                <a:solidFill>
                  <a:schemeClr val="dk2"/>
                </a:solidFill>
              </a:rPr>
              <a:t>Language-specific rules, Language fluency, Syntactic debugging</a:t>
            </a:r>
            <a:r>
              <a:rPr lang="ko">
                <a:solidFill>
                  <a:schemeClr val="dk1"/>
                </a:solidFill>
              </a:rPr>
              <a:t>) and computational thinking (</a:t>
            </a:r>
            <a:r>
              <a:rPr lang="ko" sz="1000">
                <a:solidFill>
                  <a:schemeClr val="dk2"/>
                </a:solidFill>
              </a:rPr>
              <a:t>Decomposition, Abstraction,Semantic debugging)</a:t>
            </a:r>
            <a:endParaRPr sz="1000">
              <a:solidFill>
                <a:schemeClr val="dk2"/>
              </a:solidFill>
            </a:endParaRPr>
          </a:p>
          <a:p>
            <a:pPr indent="-298450" lvl="1" marL="914400" rtl="0" algn="l">
              <a:lnSpc>
                <a:spcPct val="115000"/>
              </a:lnSpc>
              <a:spcBef>
                <a:spcPts val="0"/>
              </a:spcBef>
              <a:spcAft>
                <a:spcPts val="0"/>
              </a:spcAft>
              <a:buClr>
                <a:schemeClr val="dk1"/>
              </a:buClr>
              <a:buSzPts val="1100"/>
              <a:buAutoNum type="alphaLcPeriod"/>
            </a:pPr>
            <a:r>
              <a:rPr lang="ko">
                <a:solidFill>
                  <a:schemeClr val="dk1"/>
                </a:solidFill>
              </a:rPr>
              <a:t>[Diagram] Question → Abstraction(Pseudocode)</a:t>
            </a:r>
            <a:r>
              <a:rPr lang="ko">
                <a:solidFill>
                  <a:srgbClr val="FF0000"/>
                </a:solidFill>
              </a:rPr>
              <a:t> → </a:t>
            </a:r>
            <a:r>
              <a:rPr lang="ko">
                <a:solidFill>
                  <a:schemeClr val="dk1"/>
                </a:solidFill>
              </a:rPr>
              <a:t>Program</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lang="ko">
                <a:solidFill>
                  <a:schemeClr val="dk1"/>
                </a:solidFill>
              </a:rPr>
              <a:t>Syntactic debugging</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lang="ko">
                <a:solidFill>
                  <a:schemeClr val="dk1"/>
                </a:solidFill>
              </a:rPr>
              <a:t>Low-level semantic error</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lang="ko">
                <a:solidFill>
                  <a:schemeClr val="dk1"/>
                </a:solidFill>
              </a:rPr>
              <a:t>function 묻기</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32279d83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32279d83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ko">
                <a:solidFill>
                  <a:schemeClr val="dk1"/>
                </a:solidFill>
              </a:rPr>
              <a:t>근데 질문이 다음과 같이 두 종류로 나뉨.</a:t>
            </a:r>
            <a:endParaRPr>
              <a:solidFill>
                <a:schemeClr val="dk1"/>
              </a:solidFill>
            </a:endParaRPr>
          </a:p>
          <a:p>
            <a:pPr indent="-298450" lvl="1" marL="914400" rtl="0" algn="l">
              <a:lnSpc>
                <a:spcPct val="115000"/>
              </a:lnSpc>
              <a:spcBef>
                <a:spcPts val="0"/>
              </a:spcBef>
              <a:spcAft>
                <a:spcPts val="0"/>
              </a:spcAft>
              <a:buClr>
                <a:schemeClr val="dk1"/>
              </a:buClr>
              <a:buSzPts val="1100"/>
              <a:buAutoNum type="alphaLcPeriod"/>
            </a:pPr>
            <a:r>
              <a:rPr lang="ko">
                <a:solidFill>
                  <a:schemeClr val="dk1"/>
                </a:solidFill>
              </a:rPr>
              <a:t>Goal: Teach programing skills(</a:t>
            </a:r>
            <a:r>
              <a:rPr lang="ko" sz="1000">
                <a:solidFill>
                  <a:schemeClr val="dk2"/>
                </a:solidFill>
              </a:rPr>
              <a:t>Language-specific rules, Language fluency, Syntactic debugging</a:t>
            </a:r>
            <a:r>
              <a:rPr lang="ko">
                <a:solidFill>
                  <a:schemeClr val="dk1"/>
                </a:solidFill>
              </a:rPr>
              <a:t>) and computational thinking (</a:t>
            </a:r>
            <a:r>
              <a:rPr lang="ko" sz="1000">
                <a:solidFill>
                  <a:schemeClr val="dk2"/>
                </a:solidFill>
              </a:rPr>
              <a:t>Decomposition, Abstraction,Semantic debugging)</a:t>
            </a:r>
            <a:endParaRPr sz="1000">
              <a:solidFill>
                <a:schemeClr val="dk2"/>
              </a:solidFill>
            </a:endParaRPr>
          </a:p>
          <a:p>
            <a:pPr indent="-298450" lvl="1" marL="914400" rtl="0" algn="l">
              <a:lnSpc>
                <a:spcPct val="115000"/>
              </a:lnSpc>
              <a:spcBef>
                <a:spcPts val="0"/>
              </a:spcBef>
              <a:spcAft>
                <a:spcPts val="0"/>
              </a:spcAft>
              <a:buClr>
                <a:schemeClr val="dk1"/>
              </a:buClr>
              <a:buSzPts val="1100"/>
              <a:buAutoNum type="alphaLcPeriod"/>
            </a:pPr>
            <a:r>
              <a:rPr lang="ko">
                <a:solidFill>
                  <a:schemeClr val="dk1"/>
                </a:solidFill>
              </a:rPr>
              <a:t>[Diagram] Question → Abstraction(Pseudocode)</a:t>
            </a:r>
            <a:r>
              <a:rPr lang="ko">
                <a:solidFill>
                  <a:srgbClr val="FF0000"/>
                </a:solidFill>
              </a:rPr>
              <a:t> → </a:t>
            </a:r>
            <a:r>
              <a:rPr lang="ko">
                <a:solidFill>
                  <a:schemeClr val="dk1"/>
                </a:solidFill>
              </a:rPr>
              <a:t>Program</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lang="ko">
                <a:solidFill>
                  <a:schemeClr val="dk1"/>
                </a:solidFill>
              </a:rPr>
              <a:t>Syntactic debugging</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lang="ko">
                <a:solidFill>
                  <a:schemeClr val="dk1"/>
                </a:solidFill>
              </a:rPr>
              <a:t>Low-level semantic error</a:t>
            </a:r>
            <a:endParaRPr>
              <a:solidFill>
                <a:schemeClr val="dk1"/>
              </a:solidFill>
            </a:endParaRPr>
          </a:p>
          <a:p>
            <a:pPr indent="-298450" lvl="3" marL="1828800" rtl="0" algn="l">
              <a:lnSpc>
                <a:spcPct val="115000"/>
              </a:lnSpc>
              <a:spcBef>
                <a:spcPts val="0"/>
              </a:spcBef>
              <a:spcAft>
                <a:spcPts val="0"/>
              </a:spcAft>
              <a:buClr>
                <a:schemeClr val="dk1"/>
              </a:buClr>
              <a:buSzPts val="1100"/>
              <a:buAutoNum type="arabicPeriod"/>
            </a:pPr>
            <a:r>
              <a:rPr lang="ko">
                <a:solidFill>
                  <a:schemeClr val="dk1"/>
                </a:solidFill>
              </a:rPr>
              <a:t>function 묻기</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2f40f3c8b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2f40f3c8b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227d0e5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227d0e5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3b1872504_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3b1872504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Our system takes both student’s query and code, and aims to provide highly relevant answers fast, at anytime students want.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There’re a few existing solutions.</a:t>
            </a:r>
            <a:endParaRPr/>
          </a:p>
          <a:p>
            <a:pPr indent="0" lvl="0" marL="0" rtl="0" algn="l">
              <a:spcBef>
                <a:spcPts val="0"/>
              </a:spcBef>
              <a:spcAft>
                <a:spcPts val="0"/>
              </a:spcAft>
              <a:buNone/>
            </a:pPr>
            <a:r>
              <a:rPr lang="ko"/>
              <a:t>First of all, web search is available via Google, or Stackoverflow. But it has too may irrelevant answers, so our target user may consider it hard to find the good answers.</a:t>
            </a:r>
            <a:endParaRPr/>
          </a:p>
          <a:p>
            <a:pPr indent="0" lvl="0" marL="0" rtl="0" algn="l">
              <a:spcBef>
                <a:spcPts val="0"/>
              </a:spcBef>
              <a:spcAft>
                <a:spcPts val="0"/>
              </a:spcAft>
              <a:buNone/>
            </a:pPr>
            <a:r>
              <a:rPr lang="ko"/>
              <a:t>On the other hand, the user can ask directly to the experts via StackOverflow, or Teaching Assistant.</a:t>
            </a:r>
            <a:endParaRPr/>
          </a:p>
          <a:p>
            <a:pPr indent="0" lvl="0" marL="0" rtl="0" algn="l">
              <a:spcBef>
                <a:spcPts val="0"/>
              </a:spcBef>
              <a:spcAft>
                <a:spcPts val="0"/>
              </a:spcAft>
              <a:buNone/>
            </a:pPr>
            <a:r>
              <a:rPr lang="ko"/>
              <a:t>As you know, however, StackOverflow takes too long time to get an answer, and our brilliant TAs unfortunately are not always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So we propose a new system automaTA, which immediately gives highly-relevant answers anytime they need.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464108" y="896975"/>
            <a:ext cx="85206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ko" sz="5200">
                <a:solidFill>
                  <a:srgbClr val="000000"/>
                </a:solidFill>
                <a:latin typeface="Consolas"/>
                <a:ea typeface="Consolas"/>
                <a:cs typeface="Consolas"/>
                <a:sym typeface="Consolas"/>
              </a:rPr>
              <a:t>Automated Instructor</a:t>
            </a:r>
            <a:endParaRPr sz="5200">
              <a:solidFill>
                <a:srgbClr val="000000"/>
              </a:solidFill>
              <a:latin typeface="Consolas"/>
              <a:ea typeface="Consolas"/>
              <a:cs typeface="Consolas"/>
              <a:sym typeface="Consolas"/>
            </a:endParaRPr>
          </a:p>
          <a:p>
            <a:pPr indent="0" lvl="0" marL="0" rtl="0" algn="ctr">
              <a:spcBef>
                <a:spcPts val="0"/>
              </a:spcBef>
              <a:spcAft>
                <a:spcPts val="0"/>
              </a:spcAft>
              <a:buNone/>
            </a:pPr>
            <a:r>
              <a:rPr lang="ko" sz="5200">
                <a:solidFill>
                  <a:srgbClr val="000000"/>
                </a:solidFill>
                <a:latin typeface="Consolas"/>
                <a:ea typeface="Consolas"/>
                <a:cs typeface="Consolas"/>
                <a:sym typeface="Consolas"/>
              </a:rPr>
              <a:t>for CS1</a:t>
            </a:r>
            <a:r>
              <a:rPr lang="ko" sz="5200">
                <a:latin typeface="Consolas"/>
                <a:ea typeface="Consolas"/>
                <a:cs typeface="Consolas"/>
                <a:sym typeface="Consolas"/>
              </a:rPr>
              <a:t>01</a:t>
            </a:r>
            <a:r>
              <a:rPr lang="ko" sz="5200">
                <a:solidFill>
                  <a:srgbClr val="000000"/>
                </a:solidFill>
                <a:latin typeface="Consolas"/>
                <a:ea typeface="Consolas"/>
                <a:cs typeface="Consolas"/>
                <a:sym typeface="Consolas"/>
              </a:rPr>
              <a:t> Newbs</a:t>
            </a:r>
            <a:endParaRPr sz="5200">
              <a:solidFill>
                <a:srgbClr val="000000"/>
              </a:solidFill>
              <a:latin typeface="Consolas"/>
              <a:ea typeface="Consolas"/>
              <a:cs typeface="Consolas"/>
              <a:sym typeface="Consolas"/>
            </a:endParaRPr>
          </a:p>
        </p:txBody>
      </p:sp>
      <p:sp>
        <p:nvSpPr>
          <p:cNvPr id="55" name="Google Shape;55;p13"/>
          <p:cNvSpPr txBox="1"/>
          <p:nvPr/>
        </p:nvSpPr>
        <p:spPr>
          <a:xfrm>
            <a:off x="464100" y="3367525"/>
            <a:ext cx="8520600" cy="98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 sz="2400">
                <a:solidFill>
                  <a:srgbClr val="666666"/>
                </a:solidFill>
                <a:latin typeface="Consolas"/>
                <a:ea typeface="Consolas"/>
                <a:cs typeface="Consolas"/>
                <a:sym typeface="Consolas"/>
              </a:rPr>
              <a:t>A</a:t>
            </a:r>
            <a:r>
              <a:rPr b="1" lang="ko" sz="2400">
                <a:solidFill>
                  <a:srgbClr val="595959"/>
                </a:solidFill>
                <a:latin typeface="Consolas"/>
                <a:ea typeface="Consolas"/>
                <a:cs typeface="Consolas"/>
                <a:sym typeface="Consolas"/>
              </a:rPr>
              <a:t>utoma</a:t>
            </a:r>
            <a:r>
              <a:rPr b="1" lang="ko" sz="2400">
                <a:solidFill>
                  <a:srgbClr val="FF9900"/>
                </a:solidFill>
                <a:latin typeface="Consolas"/>
                <a:ea typeface="Consolas"/>
                <a:cs typeface="Consolas"/>
                <a:sym typeface="Consolas"/>
              </a:rPr>
              <a:t>TA</a:t>
            </a:r>
            <a:endParaRPr b="1" sz="2400">
              <a:solidFill>
                <a:srgbClr val="FF9900"/>
              </a:solidFill>
              <a:latin typeface="Consolas"/>
              <a:ea typeface="Consolas"/>
              <a:cs typeface="Consolas"/>
              <a:sym typeface="Consolas"/>
            </a:endParaRPr>
          </a:p>
          <a:p>
            <a:pPr indent="0" lvl="0" marL="0" rtl="0" algn="ctr">
              <a:spcBef>
                <a:spcPts val="0"/>
              </a:spcBef>
              <a:spcAft>
                <a:spcPts val="0"/>
              </a:spcAft>
              <a:buNone/>
            </a:pPr>
            <a:r>
              <a:rPr lang="ko" sz="1800">
                <a:solidFill>
                  <a:srgbClr val="595959"/>
                </a:solidFill>
                <a:latin typeface="Consolas"/>
                <a:ea typeface="Consolas"/>
                <a:cs typeface="Consolas"/>
                <a:sym typeface="Consolas"/>
              </a:rPr>
              <a:t>Changyoon Lee, Donghoon Han, Hyoungwook Jin</a:t>
            </a:r>
            <a:endParaRPr sz="1800">
              <a:solidFill>
                <a:srgbClr val="595959"/>
              </a:solidFill>
              <a:latin typeface="Consolas"/>
              <a:ea typeface="Consolas"/>
              <a:cs typeface="Consolas"/>
              <a:sym typeface="Consolas"/>
            </a:endParaRPr>
          </a:p>
          <a:p>
            <a:pPr indent="0" lvl="0" marL="0" rtl="0" algn="ctr">
              <a:spcBef>
                <a:spcPts val="0"/>
              </a:spcBef>
              <a:spcAft>
                <a:spcPts val="0"/>
              </a:spcAft>
              <a:buNone/>
            </a:pPr>
            <a:r>
              <a:rPr lang="ko" sz="1800">
                <a:solidFill>
                  <a:srgbClr val="595959"/>
                </a:solidFill>
                <a:latin typeface="Consolas"/>
                <a:ea typeface="Consolas"/>
                <a:cs typeface="Consolas"/>
                <a:sym typeface="Consolas"/>
              </a:rPr>
              <a:t>with Alice Oh</a:t>
            </a:r>
            <a:endParaRPr sz="1800">
              <a:solidFill>
                <a:srgbClr val="595959"/>
              </a:solidFill>
              <a:latin typeface="Consolas"/>
              <a:ea typeface="Consolas"/>
              <a:cs typeface="Consolas"/>
              <a:sym typeface="Consolas"/>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Solution</a:t>
            </a:r>
            <a:endParaRPr>
              <a:latin typeface="Consolas"/>
              <a:ea typeface="Consolas"/>
              <a:cs typeface="Consolas"/>
              <a:sym typeface="Consolas"/>
            </a:endParaRPr>
          </a:p>
        </p:txBody>
      </p:sp>
      <p:sp>
        <p:nvSpPr>
          <p:cNvPr id="165" name="Google Shape;16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66" name="Google Shape;166;p22"/>
          <p:cNvSpPr txBox="1"/>
          <p:nvPr>
            <p:ph idx="1" type="body"/>
          </p:nvPr>
        </p:nvSpPr>
        <p:spPr>
          <a:xfrm>
            <a:off x="0" y="1935450"/>
            <a:ext cx="9144000" cy="12726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ko" sz="2400">
                <a:solidFill>
                  <a:schemeClr val="dk1"/>
                </a:solidFill>
              </a:rPr>
              <a:t>To build a </a:t>
            </a:r>
            <a:r>
              <a:rPr lang="ko" sz="2400">
                <a:solidFill>
                  <a:srgbClr val="000000"/>
                </a:solidFill>
              </a:rPr>
              <a:t>programming</a:t>
            </a:r>
            <a:r>
              <a:rPr lang="ko" sz="2400">
                <a:solidFill>
                  <a:srgbClr val="FF9900"/>
                </a:solidFill>
              </a:rPr>
              <a:t> platform</a:t>
            </a:r>
            <a:r>
              <a:rPr lang="ko" sz="2400">
                <a:solidFill>
                  <a:schemeClr val="dk1"/>
                </a:solidFill>
              </a:rPr>
              <a:t> </a:t>
            </a:r>
            <a:endParaRPr sz="2400">
              <a:solidFill>
                <a:schemeClr val="dk1"/>
              </a:solidFill>
            </a:endParaRPr>
          </a:p>
          <a:p>
            <a:pPr indent="0" lvl="0" marL="0" marR="0" rtl="0" algn="ctr">
              <a:lnSpc>
                <a:spcPct val="115000"/>
              </a:lnSpc>
              <a:spcBef>
                <a:spcPts val="0"/>
              </a:spcBef>
              <a:spcAft>
                <a:spcPts val="0"/>
              </a:spcAft>
              <a:buNone/>
            </a:pPr>
            <a:r>
              <a:rPr lang="ko" sz="2400">
                <a:solidFill>
                  <a:schemeClr val="dk1"/>
                </a:solidFill>
              </a:rPr>
              <a:t>which can </a:t>
            </a:r>
            <a:r>
              <a:rPr lang="ko" sz="2400">
                <a:solidFill>
                  <a:srgbClr val="FF9900"/>
                </a:solidFill>
              </a:rPr>
              <a:t>immediately</a:t>
            </a:r>
            <a:r>
              <a:rPr lang="ko" sz="2400">
                <a:solidFill>
                  <a:schemeClr val="dk1"/>
                </a:solidFill>
              </a:rPr>
              <a:t> answer questions on </a:t>
            </a:r>
            <a:r>
              <a:rPr lang="ko" sz="2400">
                <a:solidFill>
                  <a:srgbClr val="FF9900"/>
                </a:solidFill>
              </a:rPr>
              <a:t>functions</a:t>
            </a:r>
            <a:r>
              <a:rPr lang="ko" sz="2400">
                <a:solidFill>
                  <a:schemeClr val="dk1"/>
                </a:solidFill>
              </a:rPr>
              <a:t> by interpreting the </a:t>
            </a:r>
            <a:r>
              <a:rPr lang="ko" sz="2400">
                <a:solidFill>
                  <a:srgbClr val="FF9900"/>
                </a:solidFill>
              </a:rPr>
              <a:t>context</a:t>
            </a:r>
            <a:r>
              <a:rPr lang="ko" sz="2400">
                <a:solidFill>
                  <a:schemeClr val="dk1"/>
                </a:solidFill>
              </a:rPr>
              <a:t> of those questions.</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Approach 1. How to Interpret Query?</a:t>
            </a:r>
            <a:endParaRPr>
              <a:latin typeface="Consolas"/>
              <a:ea typeface="Consolas"/>
              <a:cs typeface="Consolas"/>
              <a:sym typeface="Consolas"/>
            </a:endParaRPr>
          </a:p>
        </p:txBody>
      </p:sp>
      <p:pic>
        <p:nvPicPr>
          <p:cNvPr id="172" name="Google Shape;172;p23"/>
          <p:cNvPicPr preferRelativeResize="0"/>
          <p:nvPr/>
        </p:nvPicPr>
        <p:blipFill rotWithShape="1">
          <a:blip r:embed="rId3">
            <a:alphaModFix/>
          </a:blip>
          <a:srcRect b="27537" l="12890" r="10791" t="18679"/>
          <a:stretch/>
        </p:blipFill>
        <p:spPr>
          <a:xfrm>
            <a:off x="371125" y="2045051"/>
            <a:ext cx="3346325" cy="1778925"/>
          </a:xfrm>
          <a:prstGeom prst="rect">
            <a:avLst/>
          </a:prstGeom>
          <a:noFill/>
          <a:ln>
            <a:noFill/>
          </a:ln>
        </p:spPr>
      </p:pic>
      <p:sp>
        <p:nvSpPr>
          <p:cNvPr id="173" name="Google Shape;17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74" name="Google Shape;174;p23"/>
          <p:cNvSpPr txBox="1"/>
          <p:nvPr/>
        </p:nvSpPr>
        <p:spPr>
          <a:xfrm>
            <a:off x="155150" y="1518400"/>
            <a:ext cx="1343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300"/>
              <a:t>Sloppy Queries</a:t>
            </a:r>
            <a:endParaRPr sz="1300"/>
          </a:p>
        </p:txBody>
      </p:sp>
      <p:sp>
        <p:nvSpPr>
          <p:cNvPr id="175" name="Google Shape;175;p23"/>
          <p:cNvSpPr txBox="1"/>
          <p:nvPr/>
        </p:nvSpPr>
        <p:spPr>
          <a:xfrm>
            <a:off x="2549750" y="1518400"/>
            <a:ext cx="1483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300"/>
              <a:t>System Features</a:t>
            </a:r>
            <a:endParaRPr sz="1300"/>
          </a:p>
        </p:txBody>
      </p:sp>
      <p:cxnSp>
        <p:nvCxnSpPr>
          <p:cNvPr id="176" name="Google Shape;176;p23"/>
          <p:cNvCxnSpPr>
            <a:stCxn id="174" idx="3"/>
            <a:endCxn id="175" idx="1"/>
          </p:cNvCxnSpPr>
          <p:nvPr/>
        </p:nvCxnSpPr>
        <p:spPr>
          <a:xfrm>
            <a:off x="1498850" y="1715200"/>
            <a:ext cx="1050900" cy="0"/>
          </a:xfrm>
          <a:prstGeom prst="straightConnector1">
            <a:avLst/>
          </a:prstGeom>
          <a:noFill/>
          <a:ln cap="flat" cmpd="sng" w="38100">
            <a:solidFill>
              <a:srgbClr val="CC4125"/>
            </a:solidFill>
            <a:prstDash val="solid"/>
            <a:round/>
            <a:headEnd len="med" w="med" type="none"/>
            <a:tailEnd len="med" w="med" type="stealth"/>
          </a:ln>
        </p:spPr>
      </p:cxnSp>
      <p:cxnSp>
        <p:nvCxnSpPr>
          <p:cNvPr id="177" name="Google Shape;177;p23"/>
          <p:cNvCxnSpPr/>
          <p:nvPr/>
        </p:nvCxnSpPr>
        <p:spPr>
          <a:xfrm>
            <a:off x="246953" y="1911975"/>
            <a:ext cx="3545700" cy="0"/>
          </a:xfrm>
          <a:prstGeom prst="straightConnector1">
            <a:avLst/>
          </a:prstGeom>
          <a:noFill/>
          <a:ln cap="flat" cmpd="sng" w="9525">
            <a:solidFill>
              <a:schemeClr val="dk2"/>
            </a:solidFill>
            <a:prstDash val="solid"/>
            <a:round/>
            <a:headEnd len="med" w="med" type="none"/>
            <a:tailEnd len="med" w="med" type="none"/>
          </a:ln>
        </p:spPr>
      </p:cxnSp>
      <p:sp>
        <p:nvSpPr>
          <p:cNvPr id="178" name="Google Shape;178;p23"/>
          <p:cNvSpPr txBox="1"/>
          <p:nvPr/>
        </p:nvSpPr>
        <p:spPr>
          <a:xfrm>
            <a:off x="1460950" y="1351000"/>
            <a:ext cx="10887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Map</a:t>
            </a:r>
            <a:endParaRPr/>
          </a:p>
        </p:txBody>
      </p:sp>
      <p:sp>
        <p:nvSpPr>
          <p:cNvPr id="179" name="Google Shape;179;p23"/>
          <p:cNvSpPr/>
          <p:nvPr/>
        </p:nvSpPr>
        <p:spPr>
          <a:xfrm rot="5400000">
            <a:off x="3538525" y="2762950"/>
            <a:ext cx="1358400" cy="205800"/>
          </a:xfrm>
          <a:prstGeom prst="triangle">
            <a:avLst>
              <a:gd fmla="val 50000"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txBox="1"/>
          <p:nvPr/>
        </p:nvSpPr>
        <p:spPr>
          <a:xfrm>
            <a:off x="5032075" y="4260875"/>
            <a:ext cx="3400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t>A Context-Function graph</a:t>
            </a:r>
            <a:endParaRPr/>
          </a:p>
          <a:p>
            <a:pPr indent="0" lvl="0" marL="0" rtl="0" algn="ctr">
              <a:spcBef>
                <a:spcPts val="0"/>
              </a:spcBef>
              <a:spcAft>
                <a:spcPts val="0"/>
              </a:spcAft>
              <a:buNone/>
            </a:pPr>
            <a:r>
              <a:rPr lang="ko"/>
              <a:t>handle sloppy questions </a:t>
            </a:r>
            <a:endParaRPr sz="1200"/>
          </a:p>
        </p:txBody>
      </p:sp>
      <p:pic>
        <p:nvPicPr>
          <p:cNvPr id="181" name="Google Shape;181;p23"/>
          <p:cNvPicPr preferRelativeResize="0"/>
          <p:nvPr/>
        </p:nvPicPr>
        <p:blipFill rotWithShape="1">
          <a:blip r:embed="rId4">
            <a:alphaModFix/>
          </a:blip>
          <a:srcRect b="0" l="0" r="1787" t="0"/>
          <a:stretch/>
        </p:blipFill>
        <p:spPr>
          <a:xfrm>
            <a:off x="4648375" y="2064950"/>
            <a:ext cx="4444775" cy="2059725"/>
          </a:xfrm>
          <a:prstGeom prst="rect">
            <a:avLst/>
          </a:prstGeom>
          <a:noFill/>
          <a:ln>
            <a:noFill/>
          </a:ln>
        </p:spPr>
      </p:pic>
      <p:sp>
        <p:nvSpPr>
          <p:cNvPr id="182" name="Google Shape;182;p23"/>
          <p:cNvSpPr txBox="1"/>
          <p:nvPr/>
        </p:nvSpPr>
        <p:spPr>
          <a:xfrm>
            <a:off x="4572000" y="1518400"/>
            <a:ext cx="2358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300"/>
              <a:t>Sloppy</a:t>
            </a:r>
            <a:r>
              <a:rPr lang="ko" sz="1300"/>
              <a:t> Question &amp; Code</a:t>
            </a:r>
            <a:endParaRPr sz="1300"/>
          </a:p>
        </p:txBody>
      </p:sp>
      <p:sp>
        <p:nvSpPr>
          <p:cNvPr id="183" name="Google Shape;183;p23"/>
          <p:cNvSpPr txBox="1"/>
          <p:nvPr/>
        </p:nvSpPr>
        <p:spPr>
          <a:xfrm>
            <a:off x="7981325" y="1518400"/>
            <a:ext cx="1166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300"/>
              <a:t>Function</a:t>
            </a:r>
            <a:endParaRPr sz="1300"/>
          </a:p>
        </p:txBody>
      </p:sp>
      <p:cxnSp>
        <p:nvCxnSpPr>
          <p:cNvPr id="184" name="Google Shape;184;p23"/>
          <p:cNvCxnSpPr>
            <a:stCxn id="182" idx="3"/>
            <a:endCxn id="183" idx="1"/>
          </p:cNvCxnSpPr>
          <p:nvPr/>
        </p:nvCxnSpPr>
        <p:spPr>
          <a:xfrm>
            <a:off x="6930600" y="1715200"/>
            <a:ext cx="1050600" cy="0"/>
          </a:xfrm>
          <a:prstGeom prst="straightConnector1">
            <a:avLst/>
          </a:prstGeom>
          <a:noFill/>
          <a:ln cap="flat" cmpd="sng" w="38100">
            <a:solidFill>
              <a:srgbClr val="CC4125"/>
            </a:solidFill>
            <a:prstDash val="solid"/>
            <a:round/>
            <a:headEnd len="med" w="med" type="none"/>
            <a:tailEnd len="med" w="med" type="stealth"/>
          </a:ln>
        </p:spPr>
      </p:cxnSp>
      <p:cxnSp>
        <p:nvCxnSpPr>
          <p:cNvPr id="185" name="Google Shape;185;p23"/>
          <p:cNvCxnSpPr/>
          <p:nvPr/>
        </p:nvCxnSpPr>
        <p:spPr>
          <a:xfrm>
            <a:off x="4705750" y="1911975"/>
            <a:ext cx="4357500" cy="0"/>
          </a:xfrm>
          <a:prstGeom prst="straightConnector1">
            <a:avLst/>
          </a:prstGeom>
          <a:noFill/>
          <a:ln cap="flat" cmpd="sng" w="9525">
            <a:solidFill>
              <a:schemeClr val="dk2"/>
            </a:solidFill>
            <a:prstDash val="solid"/>
            <a:round/>
            <a:headEnd len="med" w="med" type="none"/>
            <a:tailEnd len="med" w="med" type="none"/>
          </a:ln>
        </p:spPr>
      </p:cxnSp>
      <p:sp>
        <p:nvSpPr>
          <p:cNvPr id="186" name="Google Shape;186;p23"/>
          <p:cNvSpPr txBox="1"/>
          <p:nvPr/>
        </p:nvSpPr>
        <p:spPr>
          <a:xfrm>
            <a:off x="6892525" y="1351000"/>
            <a:ext cx="10887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Map</a:t>
            </a:r>
            <a:endParaRPr/>
          </a:p>
        </p:txBody>
      </p:sp>
      <p:sp>
        <p:nvSpPr>
          <p:cNvPr id="187" name="Google Shape;187;p23"/>
          <p:cNvSpPr txBox="1"/>
          <p:nvPr/>
        </p:nvSpPr>
        <p:spPr>
          <a:xfrm>
            <a:off x="344038" y="4216175"/>
            <a:ext cx="3400500" cy="6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A Query-Feature graph</a:t>
            </a:r>
            <a:endParaRPr/>
          </a:p>
          <a:p>
            <a:pPr indent="0" lvl="0" marL="0" rtl="0" algn="ctr">
              <a:spcBef>
                <a:spcPts val="0"/>
              </a:spcBef>
              <a:spcAft>
                <a:spcPts val="0"/>
              </a:spcAft>
              <a:buNone/>
            </a:pPr>
            <a:r>
              <a:rPr lang="ko"/>
              <a:t>handles sloppy queries.</a:t>
            </a:r>
            <a:endParaRPr/>
          </a:p>
          <a:p>
            <a:pPr indent="0" lvl="0" marL="0" rtl="0" algn="ctr">
              <a:spcBef>
                <a:spcPts val="0"/>
              </a:spcBef>
              <a:spcAft>
                <a:spcPts val="0"/>
              </a:spcAft>
              <a:buNone/>
            </a:pPr>
            <a:r>
              <a:rPr lang="ko" sz="1200">
                <a:solidFill>
                  <a:schemeClr val="dk1"/>
                </a:solidFill>
              </a:rPr>
              <a:t>(Fourney et al, ACM, 2011.)</a:t>
            </a:r>
            <a:endParaRPr/>
          </a:p>
        </p:txBody>
      </p:sp>
      <p:pic>
        <p:nvPicPr>
          <p:cNvPr id="188" name="Google Shape;188;p23"/>
          <p:cNvPicPr preferRelativeResize="0"/>
          <p:nvPr/>
        </p:nvPicPr>
        <p:blipFill rotWithShape="1">
          <a:blip r:embed="rId5">
            <a:alphaModFix/>
          </a:blip>
          <a:srcRect b="0" l="0" r="0" t="28724"/>
          <a:stretch/>
        </p:blipFill>
        <p:spPr>
          <a:xfrm>
            <a:off x="4320625" y="2131139"/>
            <a:ext cx="4823376" cy="21297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Approach 1. How to Interpret Query?</a:t>
            </a:r>
            <a:endParaRPr>
              <a:latin typeface="Consolas"/>
              <a:ea typeface="Consolas"/>
              <a:cs typeface="Consolas"/>
              <a:sym typeface="Consolas"/>
            </a:endParaRPr>
          </a:p>
        </p:txBody>
      </p:sp>
      <p:pic>
        <p:nvPicPr>
          <p:cNvPr id="194" name="Google Shape;194;p24"/>
          <p:cNvPicPr preferRelativeResize="0"/>
          <p:nvPr/>
        </p:nvPicPr>
        <p:blipFill rotWithShape="1">
          <a:blip r:embed="rId3">
            <a:alphaModFix/>
          </a:blip>
          <a:srcRect b="27537" l="12890" r="10791" t="18679"/>
          <a:stretch/>
        </p:blipFill>
        <p:spPr>
          <a:xfrm>
            <a:off x="371125" y="2045051"/>
            <a:ext cx="3346325" cy="1778925"/>
          </a:xfrm>
          <a:prstGeom prst="rect">
            <a:avLst/>
          </a:prstGeom>
          <a:noFill/>
          <a:ln>
            <a:noFill/>
          </a:ln>
        </p:spPr>
      </p:pic>
      <p:sp>
        <p:nvSpPr>
          <p:cNvPr id="195" name="Google Shape;19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cxnSp>
        <p:nvCxnSpPr>
          <p:cNvPr id="196" name="Google Shape;196;p24"/>
          <p:cNvCxnSpPr/>
          <p:nvPr/>
        </p:nvCxnSpPr>
        <p:spPr>
          <a:xfrm>
            <a:off x="246953" y="1911975"/>
            <a:ext cx="3545700" cy="0"/>
          </a:xfrm>
          <a:prstGeom prst="straightConnector1">
            <a:avLst/>
          </a:prstGeom>
          <a:noFill/>
          <a:ln cap="flat" cmpd="sng" w="9525">
            <a:solidFill>
              <a:schemeClr val="dk2"/>
            </a:solidFill>
            <a:prstDash val="solid"/>
            <a:round/>
            <a:headEnd len="med" w="med" type="none"/>
            <a:tailEnd len="med" w="med" type="none"/>
          </a:ln>
        </p:spPr>
      </p:cxnSp>
      <p:pic>
        <p:nvPicPr>
          <p:cNvPr id="197" name="Google Shape;197;p24"/>
          <p:cNvPicPr preferRelativeResize="0"/>
          <p:nvPr/>
        </p:nvPicPr>
        <p:blipFill>
          <a:blip r:embed="rId4">
            <a:alphaModFix/>
          </a:blip>
          <a:stretch>
            <a:fillRect/>
          </a:stretch>
        </p:blipFill>
        <p:spPr>
          <a:xfrm>
            <a:off x="4320625" y="1272811"/>
            <a:ext cx="4823376" cy="2988064"/>
          </a:xfrm>
          <a:prstGeom prst="rect">
            <a:avLst/>
          </a:prstGeom>
          <a:noFill/>
          <a:ln>
            <a:noFill/>
          </a:ln>
        </p:spPr>
      </p:pic>
      <p:sp>
        <p:nvSpPr>
          <p:cNvPr id="198" name="Google Shape;198;p24"/>
          <p:cNvSpPr txBox="1"/>
          <p:nvPr/>
        </p:nvSpPr>
        <p:spPr>
          <a:xfrm>
            <a:off x="155150" y="1518400"/>
            <a:ext cx="1343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300"/>
              <a:t>Sloppy Queries</a:t>
            </a:r>
            <a:endParaRPr sz="1300"/>
          </a:p>
        </p:txBody>
      </p:sp>
      <p:sp>
        <p:nvSpPr>
          <p:cNvPr id="199" name="Google Shape;199;p24"/>
          <p:cNvSpPr txBox="1"/>
          <p:nvPr/>
        </p:nvSpPr>
        <p:spPr>
          <a:xfrm>
            <a:off x="2549750" y="1518400"/>
            <a:ext cx="1483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300"/>
              <a:t>System Features</a:t>
            </a:r>
            <a:endParaRPr sz="1300"/>
          </a:p>
        </p:txBody>
      </p:sp>
      <p:cxnSp>
        <p:nvCxnSpPr>
          <p:cNvPr id="200" name="Google Shape;200;p24"/>
          <p:cNvCxnSpPr>
            <a:stCxn id="198" idx="3"/>
            <a:endCxn id="199" idx="1"/>
          </p:cNvCxnSpPr>
          <p:nvPr/>
        </p:nvCxnSpPr>
        <p:spPr>
          <a:xfrm>
            <a:off x="1498850" y="1715200"/>
            <a:ext cx="1050900" cy="0"/>
          </a:xfrm>
          <a:prstGeom prst="straightConnector1">
            <a:avLst/>
          </a:prstGeom>
          <a:noFill/>
          <a:ln cap="flat" cmpd="sng" w="38100">
            <a:solidFill>
              <a:srgbClr val="CC4125"/>
            </a:solidFill>
            <a:prstDash val="solid"/>
            <a:round/>
            <a:headEnd len="med" w="med" type="none"/>
            <a:tailEnd len="med" w="med" type="stealth"/>
          </a:ln>
        </p:spPr>
      </p:cxnSp>
      <p:sp>
        <p:nvSpPr>
          <p:cNvPr id="201" name="Google Shape;201;p24"/>
          <p:cNvSpPr txBox="1"/>
          <p:nvPr/>
        </p:nvSpPr>
        <p:spPr>
          <a:xfrm>
            <a:off x="1460950" y="1351000"/>
            <a:ext cx="1088700" cy="26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Map</a:t>
            </a:r>
            <a:endParaRPr/>
          </a:p>
        </p:txBody>
      </p:sp>
      <p:sp>
        <p:nvSpPr>
          <p:cNvPr id="202" name="Google Shape;202;p24"/>
          <p:cNvSpPr txBox="1"/>
          <p:nvPr/>
        </p:nvSpPr>
        <p:spPr>
          <a:xfrm>
            <a:off x="5032075" y="4260875"/>
            <a:ext cx="3400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t>A Context-Function graph</a:t>
            </a:r>
            <a:endParaRPr/>
          </a:p>
          <a:p>
            <a:pPr indent="0" lvl="0" marL="0" rtl="0" algn="ctr">
              <a:spcBef>
                <a:spcPts val="0"/>
              </a:spcBef>
              <a:spcAft>
                <a:spcPts val="0"/>
              </a:spcAft>
              <a:buNone/>
            </a:pPr>
            <a:r>
              <a:rPr lang="ko"/>
              <a:t>handle sloppy questions </a:t>
            </a:r>
            <a:endParaRPr sz="1200"/>
          </a:p>
        </p:txBody>
      </p:sp>
      <p:sp>
        <p:nvSpPr>
          <p:cNvPr id="203" name="Google Shape;203;p24"/>
          <p:cNvSpPr txBox="1"/>
          <p:nvPr/>
        </p:nvSpPr>
        <p:spPr>
          <a:xfrm>
            <a:off x="344038" y="4216175"/>
            <a:ext cx="3400500" cy="6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A Query-Feature graph</a:t>
            </a:r>
            <a:endParaRPr/>
          </a:p>
          <a:p>
            <a:pPr indent="0" lvl="0" marL="0" rtl="0" algn="ctr">
              <a:spcBef>
                <a:spcPts val="0"/>
              </a:spcBef>
              <a:spcAft>
                <a:spcPts val="0"/>
              </a:spcAft>
              <a:buNone/>
            </a:pPr>
            <a:r>
              <a:rPr lang="ko"/>
              <a:t>handles sloppy queries.</a:t>
            </a:r>
            <a:endParaRPr/>
          </a:p>
          <a:p>
            <a:pPr indent="0" lvl="0" marL="0" rtl="0" algn="ctr">
              <a:spcBef>
                <a:spcPts val="0"/>
              </a:spcBef>
              <a:spcAft>
                <a:spcPts val="0"/>
              </a:spcAft>
              <a:buNone/>
            </a:pPr>
            <a:r>
              <a:rPr lang="ko" sz="1200">
                <a:solidFill>
                  <a:schemeClr val="dk1"/>
                </a:solidFill>
              </a:rPr>
              <a:t>(Fourney et al, ACM, 2011.)</a:t>
            </a:r>
            <a:endParaRPr/>
          </a:p>
        </p:txBody>
      </p:sp>
      <p:sp>
        <p:nvSpPr>
          <p:cNvPr id="204" name="Google Shape;204;p24"/>
          <p:cNvSpPr/>
          <p:nvPr/>
        </p:nvSpPr>
        <p:spPr>
          <a:xfrm rot="5400000">
            <a:off x="3538525" y="2762950"/>
            <a:ext cx="1358400" cy="205800"/>
          </a:xfrm>
          <a:prstGeom prst="triangle">
            <a:avLst>
              <a:gd fmla="val 50000"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Approach 2. How to Automate Our System?</a:t>
            </a:r>
            <a:endParaRPr>
              <a:latin typeface="Consolas"/>
              <a:ea typeface="Consolas"/>
              <a:cs typeface="Consolas"/>
              <a:sym typeface="Consolas"/>
            </a:endParaRPr>
          </a:p>
        </p:txBody>
      </p:sp>
      <p:sp>
        <p:nvSpPr>
          <p:cNvPr id="210" name="Google Shape;21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11" name="Google Shape;211;p25"/>
          <p:cNvSpPr txBox="1"/>
          <p:nvPr/>
        </p:nvSpPr>
        <p:spPr>
          <a:xfrm>
            <a:off x="1178700" y="4484125"/>
            <a:ext cx="6786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t>A long-run </a:t>
            </a:r>
            <a:r>
              <a:rPr lang="ko"/>
              <a:t>Human-machine hybrid workflow can train Context-Function graph </a:t>
            </a:r>
            <a:endParaRPr/>
          </a:p>
          <a:p>
            <a:pPr indent="0" lvl="0" marL="0" rtl="0" algn="ctr">
              <a:spcBef>
                <a:spcPts val="0"/>
              </a:spcBef>
              <a:spcAft>
                <a:spcPts val="0"/>
              </a:spcAft>
              <a:buNone/>
            </a:pPr>
            <a:r>
              <a:rPr lang="ko" sz="1200"/>
              <a:t>(Laput, Gierad, et al, ACM, 2015.)</a:t>
            </a:r>
            <a:endParaRPr sz="1200"/>
          </a:p>
        </p:txBody>
      </p:sp>
      <p:grpSp>
        <p:nvGrpSpPr>
          <p:cNvPr id="212" name="Google Shape;212;p25"/>
          <p:cNvGrpSpPr/>
          <p:nvPr/>
        </p:nvGrpSpPr>
        <p:grpSpPr>
          <a:xfrm>
            <a:off x="482266" y="1171207"/>
            <a:ext cx="8179468" cy="3273918"/>
            <a:chOff x="159300" y="1171207"/>
            <a:chExt cx="8179468" cy="3273918"/>
          </a:xfrm>
        </p:grpSpPr>
        <p:sp>
          <p:nvSpPr>
            <p:cNvPr id="213" name="Google Shape;213;p25"/>
            <p:cNvSpPr/>
            <p:nvPr/>
          </p:nvSpPr>
          <p:spPr>
            <a:xfrm>
              <a:off x="1067498" y="3715525"/>
              <a:ext cx="2615100" cy="2994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rgbClr val="FFFFFF"/>
                  </a:solidFill>
                </a:rPr>
                <a:t>Periodic Validation with </a:t>
              </a:r>
              <a:r>
                <a:rPr lang="ko">
                  <a:solidFill>
                    <a:srgbClr val="FFFFFF"/>
                  </a:solidFill>
                </a:rPr>
                <a:t>TA</a:t>
              </a:r>
              <a:endParaRPr>
                <a:solidFill>
                  <a:srgbClr val="FFFFFF"/>
                </a:solidFill>
              </a:endParaRPr>
            </a:p>
          </p:txBody>
        </p:sp>
        <p:sp>
          <p:nvSpPr>
            <p:cNvPr id="214" name="Google Shape;214;p25"/>
            <p:cNvSpPr/>
            <p:nvPr/>
          </p:nvSpPr>
          <p:spPr>
            <a:xfrm>
              <a:off x="271200" y="3419873"/>
              <a:ext cx="796200" cy="598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rgbClr val="FFFFFF"/>
                  </a:solidFill>
                </a:rPr>
                <a:t>Human TA</a:t>
              </a:r>
              <a:endParaRPr>
                <a:solidFill>
                  <a:srgbClr val="FFFFFF"/>
                </a:solidFill>
              </a:endParaRPr>
            </a:p>
          </p:txBody>
        </p:sp>
        <p:sp>
          <p:nvSpPr>
            <p:cNvPr id="215" name="Google Shape;215;p25"/>
            <p:cNvSpPr/>
            <p:nvPr/>
          </p:nvSpPr>
          <p:spPr>
            <a:xfrm>
              <a:off x="1067523" y="3416125"/>
              <a:ext cx="2602500" cy="299400"/>
            </a:xfrm>
            <a:prstGeom prst="rect">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rgbClr val="FFFFFF"/>
                  </a:solidFill>
                </a:rPr>
                <a:t>Machine Learning</a:t>
              </a:r>
              <a:endParaRPr>
                <a:solidFill>
                  <a:srgbClr val="FFFFFF"/>
                </a:solidFill>
              </a:endParaRPr>
            </a:p>
          </p:txBody>
        </p:sp>
        <p:sp>
          <p:nvSpPr>
            <p:cNvPr id="216" name="Google Shape;216;p25"/>
            <p:cNvSpPr/>
            <p:nvPr/>
          </p:nvSpPr>
          <p:spPr>
            <a:xfrm>
              <a:off x="3670075" y="3416125"/>
              <a:ext cx="1133100" cy="598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rgbClr val="FFFFFF"/>
                  </a:solidFill>
                </a:rPr>
                <a:t>Human</a:t>
              </a:r>
              <a:endParaRPr>
                <a:solidFill>
                  <a:srgbClr val="FFFFFF"/>
                </a:solidFill>
              </a:endParaRPr>
            </a:p>
            <a:p>
              <a:pPr indent="0" lvl="0" marL="0" rtl="0" algn="ctr">
                <a:spcBef>
                  <a:spcPts val="0"/>
                </a:spcBef>
                <a:spcAft>
                  <a:spcPts val="0"/>
                </a:spcAft>
                <a:buNone/>
              </a:pPr>
              <a:r>
                <a:rPr lang="ko">
                  <a:solidFill>
                    <a:srgbClr val="FFFFFF"/>
                  </a:solidFill>
                </a:rPr>
                <a:t>TA</a:t>
              </a:r>
              <a:endParaRPr>
                <a:solidFill>
                  <a:srgbClr val="FFFFFF"/>
                </a:solidFill>
              </a:endParaRPr>
            </a:p>
          </p:txBody>
        </p:sp>
        <p:sp>
          <p:nvSpPr>
            <p:cNvPr id="217" name="Google Shape;217;p25"/>
            <p:cNvSpPr/>
            <p:nvPr/>
          </p:nvSpPr>
          <p:spPr>
            <a:xfrm>
              <a:off x="4806725" y="3416125"/>
              <a:ext cx="1086300" cy="299400"/>
            </a:xfrm>
            <a:prstGeom prst="rect">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rgbClr val="FFFFFF"/>
                  </a:solidFill>
                </a:rPr>
                <a:t>ML</a:t>
              </a:r>
              <a:endParaRPr>
                <a:solidFill>
                  <a:srgbClr val="FFFFFF"/>
                </a:solidFill>
              </a:endParaRPr>
            </a:p>
          </p:txBody>
        </p:sp>
        <p:sp>
          <p:nvSpPr>
            <p:cNvPr id="218" name="Google Shape;218;p25"/>
            <p:cNvSpPr txBox="1"/>
            <p:nvPr/>
          </p:nvSpPr>
          <p:spPr>
            <a:xfrm>
              <a:off x="159300" y="1264925"/>
              <a:ext cx="741900" cy="299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ko" sz="1200"/>
                <a:t>100%</a:t>
              </a:r>
              <a:endParaRPr sz="1200"/>
            </a:p>
          </p:txBody>
        </p:sp>
        <p:cxnSp>
          <p:nvCxnSpPr>
            <p:cNvPr id="219" name="Google Shape;219;p25"/>
            <p:cNvCxnSpPr/>
            <p:nvPr/>
          </p:nvCxnSpPr>
          <p:spPr>
            <a:xfrm>
              <a:off x="910550" y="1330377"/>
              <a:ext cx="0" cy="1786200"/>
            </a:xfrm>
            <a:prstGeom prst="straightConnector1">
              <a:avLst/>
            </a:prstGeom>
            <a:noFill/>
            <a:ln cap="flat" cmpd="sng" w="9525">
              <a:solidFill>
                <a:schemeClr val="dk2"/>
              </a:solidFill>
              <a:prstDash val="solid"/>
              <a:round/>
              <a:headEnd len="med" w="med" type="triangle"/>
              <a:tailEnd len="med" w="med" type="none"/>
            </a:ln>
          </p:spPr>
        </p:cxnSp>
        <p:sp>
          <p:nvSpPr>
            <p:cNvPr id="220" name="Google Shape;220;p25"/>
            <p:cNvSpPr txBox="1"/>
            <p:nvPr/>
          </p:nvSpPr>
          <p:spPr>
            <a:xfrm>
              <a:off x="159300" y="2807825"/>
              <a:ext cx="741900" cy="29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sz="1200"/>
                <a:t>0%</a:t>
              </a:r>
              <a:endParaRPr sz="1200"/>
            </a:p>
          </p:txBody>
        </p:sp>
        <p:sp>
          <p:nvSpPr>
            <p:cNvPr id="221" name="Google Shape;221;p25"/>
            <p:cNvSpPr txBox="1"/>
            <p:nvPr/>
          </p:nvSpPr>
          <p:spPr>
            <a:xfrm rot="-5400000">
              <a:off x="74400" y="2036375"/>
              <a:ext cx="1133100" cy="29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1600"/>
                <a:t>Accuracy</a:t>
              </a:r>
              <a:endParaRPr b="1" sz="1600"/>
            </a:p>
          </p:txBody>
        </p:sp>
        <p:sp>
          <p:nvSpPr>
            <p:cNvPr id="222" name="Google Shape;222;p25"/>
            <p:cNvSpPr txBox="1"/>
            <p:nvPr/>
          </p:nvSpPr>
          <p:spPr>
            <a:xfrm>
              <a:off x="7205668" y="2810121"/>
              <a:ext cx="1133100" cy="29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1600"/>
                <a:t>Time</a:t>
              </a:r>
              <a:endParaRPr b="1" sz="1600"/>
            </a:p>
          </p:txBody>
        </p:sp>
        <p:cxnSp>
          <p:nvCxnSpPr>
            <p:cNvPr id="223" name="Google Shape;223;p25"/>
            <p:cNvCxnSpPr/>
            <p:nvPr/>
          </p:nvCxnSpPr>
          <p:spPr>
            <a:xfrm>
              <a:off x="904425" y="3124546"/>
              <a:ext cx="6836100" cy="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25"/>
            <p:cNvCxnSpPr/>
            <p:nvPr/>
          </p:nvCxnSpPr>
          <p:spPr>
            <a:xfrm>
              <a:off x="1067498" y="1685750"/>
              <a:ext cx="0" cy="1737900"/>
            </a:xfrm>
            <a:prstGeom prst="straightConnector1">
              <a:avLst/>
            </a:prstGeom>
            <a:noFill/>
            <a:ln cap="flat" cmpd="sng" w="28575">
              <a:solidFill>
                <a:schemeClr val="dk2"/>
              </a:solidFill>
              <a:prstDash val="dash"/>
              <a:round/>
              <a:headEnd len="med" w="med" type="none"/>
              <a:tailEnd len="med" w="med" type="none"/>
            </a:ln>
          </p:spPr>
        </p:cxnSp>
        <p:cxnSp>
          <p:nvCxnSpPr>
            <p:cNvPr id="225" name="Google Shape;225;p25"/>
            <p:cNvCxnSpPr/>
            <p:nvPr/>
          </p:nvCxnSpPr>
          <p:spPr>
            <a:xfrm>
              <a:off x="4806723" y="1564332"/>
              <a:ext cx="0" cy="1860900"/>
            </a:xfrm>
            <a:prstGeom prst="straightConnector1">
              <a:avLst/>
            </a:prstGeom>
            <a:noFill/>
            <a:ln cap="flat" cmpd="sng" w="28575">
              <a:solidFill>
                <a:schemeClr val="dk2"/>
              </a:solidFill>
              <a:prstDash val="dash"/>
              <a:round/>
              <a:headEnd len="med" w="med" type="none"/>
              <a:tailEnd len="med" w="med" type="none"/>
            </a:ln>
          </p:spPr>
        </p:cxnSp>
        <p:cxnSp>
          <p:nvCxnSpPr>
            <p:cNvPr id="226" name="Google Shape;226;p25"/>
            <p:cNvCxnSpPr/>
            <p:nvPr/>
          </p:nvCxnSpPr>
          <p:spPr>
            <a:xfrm>
              <a:off x="3670073" y="1685750"/>
              <a:ext cx="0" cy="1737900"/>
            </a:xfrm>
            <a:prstGeom prst="straightConnector1">
              <a:avLst/>
            </a:prstGeom>
            <a:noFill/>
            <a:ln cap="flat" cmpd="sng" w="28575">
              <a:solidFill>
                <a:schemeClr val="dk2"/>
              </a:solidFill>
              <a:prstDash val="dash"/>
              <a:round/>
              <a:headEnd len="med" w="med" type="none"/>
              <a:tailEnd len="med" w="med" type="none"/>
            </a:ln>
          </p:spPr>
        </p:cxnSp>
        <p:sp>
          <p:nvSpPr>
            <p:cNvPr id="227" name="Google Shape;227;p25"/>
            <p:cNvSpPr txBox="1"/>
            <p:nvPr/>
          </p:nvSpPr>
          <p:spPr>
            <a:xfrm>
              <a:off x="1496950" y="1171207"/>
              <a:ext cx="1451400" cy="29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ko">
                  <a:solidFill>
                    <a:srgbClr val="0000FF"/>
                  </a:solidFill>
                </a:rPr>
                <a:t>ML Accuracy</a:t>
              </a:r>
              <a:endParaRPr b="1">
                <a:solidFill>
                  <a:srgbClr val="0000FF"/>
                </a:solidFill>
              </a:endParaRPr>
            </a:p>
          </p:txBody>
        </p:sp>
        <p:sp>
          <p:nvSpPr>
            <p:cNvPr id="228" name="Google Shape;228;p25"/>
            <p:cNvSpPr txBox="1"/>
            <p:nvPr/>
          </p:nvSpPr>
          <p:spPr>
            <a:xfrm>
              <a:off x="1508538" y="1893775"/>
              <a:ext cx="1720500" cy="29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ko">
                  <a:solidFill>
                    <a:srgbClr val="E06666"/>
                  </a:solidFill>
                </a:rPr>
                <a:t>Human Accuracy</a:t>
              </a:r>
              <a:endParaRPr b="1">
                <a:solidFill>
                  <a:srgbClr val="E06666"/>
                </a:solidFill>
              </a:endParaRPr>
            </a:p>
          </p:txBody>
        </p:sp>
        <p:sp>
          <p:nvSpPr>
            <p:cNvPr id="229" name="Google Shape;229;p25"/>
            <p:cNvSpPr/>
            <p:nvPr/>
          </p:nvSpPr>
          <p:spPr>
            <a:xfrm>
              <a:off x="4806825" y="3715525"/>
              <a:ext cx="1086300" cy="2994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rgbClr val="FFFFFF"/>
                  </a:solidFill>
                </a:rPr>
                <a:t>Validation</a:t>
              </a:r>
              <a:endParaRPr>
                <a:solidFill>
                  <a:srgbClr val="FFFFFF"/>
                </a:solidFill>
              </a:endParaRPr>
            </a:p>
          </p:txBody>
        </p:sp>
        <p:sp>
          <p:nvSpPr>
            <p:cNvPr id="230" name="Google Shape;230;p25"/>
            <p:cNvSpPr/>
            <p:nvPr/>
          </p:nvSpPr>
          <p:spPr>
            <a:xfrm>
              <a:off x="901923" y="1471705"/>
              <a:ext cx="4862950" cy="873450"/>
            </a:xfrm>
            <a:custGeom>
              <a:rect b="b" l="l" r="r" t="t"/>
              <a:pathLst>
                <a:path extrusionOk="0" h="34938" w="194518">
                  <a:moveTo>
                    <a:pt x="0" y="25298"/>
                  </a:moveTo>
                  <a:cubicBezTo>
                    <a:pt x="6684" y="20846"/>
                    <a:pt x="4049" y="8420"/>
                    <a:pt x="10474" y="3602"/>
                  </a:cubicBezTo>
                  <a:cubicBezTo>
                    <a:pt x="19770" y="-3370"/>
                    <a:pt x="33869" y="8132"/>
                    <a:pt x="45263" y="5847"/>
                  </a:cubicBezTo>
                  <a:cubicBezTo>
                    <a:pt x="48107" y="5277"/>
                    <a:pt x="50258" y="2583"/>
                    <a:pt x="53119" y="2106"/>
                  </a:cubicBezTo>
                  <a:cubicBezTo>
                    <a:pt x="61607" y="692"/>
                    <a:pt x="70412" y="3696"/>
                    <a:pt x="78930" y="2480"/>
                  </a:cubicBezTo>
                  <a:cubicBezTo>
                    <a:pt x="84128" y="1738"/>
                    <a:pt x="90440" y="-1791"/>
                    <a:pt x="94641" y="1358"/>
                  </a:cubicBezTo>
                  <a:cubicBezTo>
                    <a:pt x="99642" y="5106"/>
                    <a:pt x="108780" y="4532"/>
                    <a:pt x="111100" y="10335"/>
                  </a:cubicBezTo>
                  <a:cubicBezTo>
                    <a:pt x="112725" y="14401"/>
                    <a:pt x="114869" y="18361"/>
                    <a:pt x="115589" y="22680"/>
                  </a:cubicBezTo>
                  <a:cubicBezTo>
                    <a:pt x="116283" y="26842"/>
                    <a:pt x="115567" y="33823"/>
                    <a:pt x="119704" y="34650"/>
                  </a:cubicBezTo>
                  <a:cubicBezTo>
                    <a:pt x="127699" y="36248"/>
                    <a:pt x="136383" y="30689"/>
                    <a:pt x="142148" y="24924"/>
                  </a:cubicBezTo>
                  <a:cubicBezTo>
                    <a:pt x="147244" y="19828"/>
                    <a:pt x="149059" y="11424"/>
                    <a:pt x="155240" y="7717"/>
                  </a:cubicBezTo>
                  <a:cubicBezTo>
                    <a:pt x="158455" y="5789"/>
                    <a:pt x="162720" y="7189"/>
                    <a:pt x="166463" y="6969"/>
                  </a:cubicBezTo>
                  <a:cubicBezTo>
                    <a:pt x="175799" y="6420"/>
                    <a:pt x="185166" y="6969"/>
                    <a:pt x="194518" y="6969"/>
                  </a:cubicBezTo>
                </a:path>
              </a:pathLst>
            </a:custGeom>
            <a:noFill/>
            <a:ln cap="flat" cmpd="sng" w="38100">
              <a:solidFill>
                <a:srgbClr val="0000FF"/>
              </a:solidFill>
              <a:prstDash val="solid"/>
              <a:round/>
              <a:headEnd len="med" w="med" type="none"/>
              <a:tailEnd len="med" w="med" type="none"/>
            </a:ln>
          </p:spPr>
        </p:sp>
        <p:sp>
          <p:nvSpPr>
            <p:cNvPr id="231" name="Google Shape;231;p25"/>
            <p:cNvSpPr txBox="1"/>
            <p:nvPr/>
          </p:nvSpPr>
          <p:spPr>
            <a:xfrm>
              <a:off x="5915663" y="3508075"/>
              <a:ext cx="4677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2000"/>
                <a:t>...</a:t>
              </a:r>
              <a:endParaRPr b="1" sz="2000"/>
            </a:p>
          </p:txBody>
        </p:sp>
        <p:sp>
          <p:nvSpPr>
            <p:cNvPr id="232" name="Google Shape;232;p25"/>
            <p:cNvSpPr/>
            <p:nvPr/>
          </p:nvSpPr>
          <p:spPr>
            <a:xfrm>
              <a:off x="911300" y="1559075"/>
              <a:ext cx="4862721" cy="355400"/>
            </a:xfrm>
            <a:custGeom>
              <a:rect b="b" l="l" r="r" t="t"/>
              <a:pathLst>
                <a:path extrusionOk="0" h="14216" w="191899">
                  <a:moveTo>
                    <a:pt x="0" y="4596"/>
                  </a:moveTo>
                  <a:cubicBezTo>
                    <a:pt x="13774" y="10857"/>
                    <a:pt x="29758" y="11329"/>
                    <a:pt x="44888" y="11329"/>
                  </a:cubicBezTo>
                  <a:cubicBezTo>
                    <a:pt x="51431" y="11329"/>
                    <a:pt x="57887" y="15024"/>
                    <a:pt x="64340" y="13948"/>
                  </a:cubicBezTo>
                  <a:cubicBezTo>
                    <a:pt x="67587" y="13407"/>
                    <a:pt x="70153" y="10737"/>
                    <a:pt x="73318" y="9833"/>
                  </a:cubicBezTo>
                  <a:cubicBezTo>
                    <a:pt x="77422" y="8660"/>
                    <a:pt x="81810" y="10726"/>
                    <a:pt x="86036" y="11329"/>
                  </a:cubicBezTo>
                  <a:cubicBezTo>
                    <a:pt x="92252" y="12217"/>
                    <a:pt x="98583" y="10316"/>
                    <a:pt x="104740" y="9085"/>
                  </a:cubicBezTo>
                  <a:cubicBezTo>
                    <a:pt x="111192" y="7795"/>
                    <a:pt x="115830" y="1188"/>
                    <a:pt x="122321" y="107"/>
                  </a:cubicBezTo>
                  <a:cubicBezTo>
                    <a:pt x="127437" y="-745"/>
                    <a:pt x="131077" y="6195"/>
                    <a:pt x="136162" y="7215"/>
                  </a:cubicBezTo>
                  <a:cubicBezTo>
                    <a:pt x="140771" y="8139"/>
                    <a:pt x="144646" y="1057"/>
                    <a:pt x="149255" y="1978"/>
                  </a:cubicBezTo>
                  <a:cubicBezTo>
                    <a:pt x="155399" y="3206"/>
                    <a:pt x="159196" y="10474"/>
                    <a:pt x="165340" y="11703"/>
                  </a:cubicBezTo>
                  <a:cubicBezTo>
                    <a:pt x="174021" y="13439"/>
                    <a:pt x="183981" y="15662"/>
                    <a:pt x="191899" y="11703"/>
                  </a:cubicBezTo>
                </a:path>
              </a:pathLst>
            </a:custGeom>
            <a:noFill/>
            <a:ln cap="flat" cmpd="sng" w="38100">
              <a:solidFill>
                <a:srgbClr val="E06666"/>
              </a:solidFill>
              <a:prstDash val="dash"/>
              <a:round/>
              <a:headEnd len="med" w="med" type="none"/>
              <a:tailEnd len="med" w="med" type="none"/>
            </a:ln>
          </p:spPr>
        </p:sp>
        <p:sp>
          <p:nvSpPr>
            <p:cNvPr id="233" name="Google Shape;233;p25"/>
            <p:cNvSpPr/>
            <p:nvPr/>
          </p:nvSpPr>
          <p:spPr>
            <a:xfrm>
              <a:off x="6406000" y="1713675"/>
              <a:ext cx="1421402" cy="81875"/>
            </a:xfrm>
            <a:custGeom>
              <a:rect b="b" l="l" r="r" t="t"/>
              <a:pathLst>
                <a:path extrusionOk="0" h="3275" w="41522">
                  <a:moveTo>
                    <a:pt x="0" y="1779"/>
                  </a:moveTo>
                  <a:cubicBezTo>
                    <a:pt x="5400" y="-2274"/>
                    <a:pt x="13448" y="3275"/>
                    <a:pt x="20200" y="3275"/>
                  </a:cubicBezTo>
                  <a:cubicBezTo>
                    <a:pt x="27347" y="3275"/>
                    <a:pt x="35133" y="-2172"/>
                    <a:pt x="41522" y="1031"/>
                  </a:cubicBezTo>
                </a:path>
              </a:pathLst>
            </a:custGeom>
            <a:noFill/>
            <a:ln cap="flat" cmpd="sng" w="38100">
              <a:solidFill>
                <a:srgbClr val="0000FF"/>
              </a:solidFill>
              <a:prstDash val="solid"/>
              <a:round/>
              <a:headEnd len="med" w="med" type="none"/>
              <a:tailEnd len="med" w="med" type="none"/>
            </a:ln>
          </p:spPr>
        </p:sp>
        <p:sp>
          <p:nvSpPr>
            <p:cNvPr id="234" name="Google Shape;234;p25"/>
            <p:cNvSpPr/>
            <p:nvPr/>
          </p:nvSpPr>
          <p:spPr>
            <a:xfrm>
              <a:off x="6406000" y="3416125"/>
              <a:ext cx="1421400" cy="598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rgbClr val="FFFFFF"/>
                  </a:solidFill>
                </a:rPr>
                <a:t>Machine </a:t>
              </a:r>
              <a:endParaRPr>
                <a:solidFill>
                  <a:srgbClr val="FFFFFF"/>
                </a:solidFill>
              </a:endParaRPr>
            </a:p>
            <a:p>
              <a:pPr indent="0" lvl="0" marL="0" rtl="0" algn="ctr">
                <a:spcBef>
                  <a:spcPts val="0"/>
                </a:spcBef>
                <a:spcAft>
                  <a:spcPts val="0"/>
                </a:spcAft>
                <a:buNone/>
              </a:pPr>
              <a:r>
                <a:rPr lang="ko">
                  <a:solidFill>
                    <a:srgbClr val="FFFFFF"/>
                  </a:solidFill>
                </a:rPr>
                <a:t>Learning</a:t>
              </a:r>
              <a:endParaRPr>
                <a:solidFill>
                  <a:srgbClr val="FFFFFF"/>
                </a:solidFill>
              </a:endParaRPr>
            </a:p>
          </p:txBody>
        </p:sp>
        <p:cxnSp>
          <p:nvCxnSpPr>
            <p:cNvPr id="235" name="Google Shape;235;p25"/>
            <p:cNvCxnSpPr/>
            <p:nvPr/>
          </p:nvCxnSpPr>
          <p:spPr>
            <a:xfrm>
              <a:off x="289900" y="4121375"/>
              <a:ext cx="5910300" cy="0"/>
            </a:xfrm>
            <a:prstGeom prst="straightConnector1">
              <a:avLst/>
            </a:prstGeom>
            <a:noFill/>
            <a:ln cap="flat" cmpd="sng" w="28575">
              <a:solidFill>
                <a:schemeClr val="dk2"/>
              </a:solidFill>
              <a:prstDash val="solid"/>
              <a:round/>
              <a:headEnd len="med" w="med" type="stealth"/>
              <a:tailEnd len="med" w="med" type="stealth"/>
            </a:ln>
          </p:spPr>
        </p:cxnSp>
        <p:cxnSp>
          <p:nvCxnSpPr>
            <p:cNvPr id="236" name="Google Shape;236;p25"/>
            <p:cNvCxnSpPr/>
            <p:nvPr/>
          </p:nvCxnSpPr>
          <p:spPr>
            <a:xfrm>
              <a:off x="6190900" y="4121375"/>
              <a:ext cx="1636500" cy="0"/>
            </a:xfrm>
            <a:prstGeom prst="straightConnector1">
              <a:avLst/>
            </a:prstGeom>
            <a:noFill/>
            <a:ln cap="flat" cmpd="sng" w="28575">
              <a:solidFill>
                <a:schemeClr val="dk2"/>
              </a:solidFill>
              <a:prstDash val="solid"/>
              <a:round/>
              <a:headEnd len="med" w="med" type="stealth"/>
              <a:tailEnd len="med" w="med" type="none"/>
            </a:ln>
          </p:spPr>
        </p:cxnSp>
        <p:sp>
          <p:nvSpPr>
            <p:cNvPr id="237" name="Google Shape;237;p25"/>
            <p:cNvSpPr txBox="1"/>
            <p:nvPr/>
          </p:nvSpPr>
          <p:spPr>
            <a:xfrm>
              <a:off x="2216350" y="4182625"/>
              <a:ext cx="20574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Training</a:t>
              </a:r>
              <a:endParaRPr/>
            </a:p>
          </p:txBody>
        </p:sp>
        <p:sp>
          <p:nvSpPr>
            <p:cNvPr id="238" name="Google Shape;238;p25"/>
            <p:cNvSpPr txBox="1"/>
            <p:nvPr/>
          </p:nvSpPr>
          <p:spPr>
            <a:xfrm>
              <a:off x="6349900" y="4182625"/>
              <a:ext cx="15336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Automated</a:t>
              </a:r>
              <a:endParaRPr/>
            </a:p>
          </p:txBody>
        </p:sp>
        <p:sp>
          <p:nvSpPr>
            <p:cNvPr id="239" name="Google Shape;239;p25"/>
            <p:cNvSpPr txBox="1"/>
            <p:nvPr/>
          </p:nvSpPr>
          <p:spPr>
            <a:xfrm>
              <a:off x="5915663" y="1526875"/>
              <a:ext cx="4677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2000"/>
                <a:t>...</a:t>
              </a:r>
              <a:endParaRPr b="1" sz="2000"/>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6"/>
          <p:cNvSpPr txBox="1"/>
          <p:nvPr/>
        </p:nvSpPr>
        <p:spPr>
          <a:xfrm>
            <a:off x="3113525" y="4425400"/>
            <a:ext cx="3891900" cy="646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ko" sz="1200"/>
              <a:t>Train</a:t>
            </a:r>
            <a:endParaRPr sz="1200"/>
          </a:p>
          <a:p>
            <a:pPr indent="0" lvl="0" marL="0" rtl="0" algn="ctr">
              <a:spcBef>
                <a:spcPts val="0"/>
              </a:spcBef>
              <a:spcAft>
                <a:spcPts val="0"/>
              </a:spcAft>
              <a:buNone/>
            </a:pPr>
            <a:r>
              <a:rPr lang="ko" sz="1200"/>
              <a:t>Query &amp; Code &amp; Answer &amp; Rating</a:t>
            </a:r>
            <a:endParaRPr sz="1200"/>
          </a:p>
        </p:txBody>
      </p:sp>
      <p:sp>
        <p:nvSpPr>
          <p:cNvPr id="245" name="Google Shape;245;p26"/>
          <p:cNvSpPr/>
          <p:nvPr/>
        </p:nvSpPr>
        <p:spPr>
          <a:xfrm>
            <a:off x="2703199" y="400400"/>
            <a:ext cx="2471700" cy="852000"/>
          </a:xfrm>
          <a:prstGeom prst="rightArrow">
            <a:avLst>
              <a:gd fmla="val 50000" name="adj1"/>
              <a:gd fmla="val 50000" name="adj2"/>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User Query + User Code</a:t>
            </a:r>
            <a:endParaRPr/>
          </a:p>
        </p:txBody>
      </p:sp>
      <p:sp>
        <p:nvSpPr>
          <p:cNvPr id="246" name="Google Shape;246;p26"/>
          <p:cNvSpPr/>
          <p:nvPr/>
        </p:nvSpPr>
        <p:spPr>
          <a:xfrm flipH="1">
            <a:off x="2703200" y="3623450"/>
            <a:ext cx="2471700" cy="852000"/>
          </a:xfrm>
          <a:prstGeom prst="rightArrow">
            <a:avLst>
              <a:gd fmla="val 50000" name="adj1"/>
              <a:gd fmla="val 50000" name="adj2"/>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Function Suggestion + Code Example</a:t>
            </a:r>
            <a:endParaRPr/>
          </a:p>
        </p:txBody>
      </p:sp>
      <p:sp>
        <p:nvSpPr>
          <p:cNvPr id="247" name="Google Shape;247;p26"/>
          <p:cNvSpPr txBox="1"/>
          <p:nvPr/>
        </p:nvSpPr>
        <p:spPr>
          <a:xfrm>
            <a:off x="4840125" y="2053900"/>
            <a:ext cx="1209600" cy="6468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Human TA</a:t>
            </a:r>
            <a:endParaRPr/>
          </a:p>
        </p:txBody>
      </p:sp>
      <p:sp>
        <p:nvSpPr>
          <p:cNvPr id="248" name="Google Shape;248;p26"/>
          <p:cNvSpPr/>
          <p:nvPr/>
        </p:nvSpPr>
        <p:spPr>
          <a:xfrm>
            <a:off x="7364225" y="2053900"/>
            <a:ext cx="1398600" cy="6468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Context</a:t>
            </a:r>
            <a:r>
              <a:rPr lang="ko"/>
              <a:t> Function Graph</a:t>
            </a:r>
            <a:endParaRPr/>
          </a:p>
        </p:txBody>
      </p:sp>
      <p:sp>
        <p:nvSpPr>
          <p:cNvPr id="249" name="Google Shape;249;p26"/>
          <p:cNvSpPr txBox="1"/>
          <p:nvPr/>
        </p:nvSpPr>
        <p:spPr>
          <a:xfrm>
            <a:off x="277250" y="3597300"/>
            <a:ext cx="2250900" cy="92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User rates the </a:t>
            </a:r>
            <a:br>
              <a:rPr lang="ko"/>
            </a:br>
            <a:r>
              <a:rPr lang="ko"/>
              <a:t>satisfaction of the answer</a:t>
            </a:r>
            <a:endParaRPr/>
          </a:p>
        </p:txBody>
      </p:sp>
      <p:sp>
        <p:nvSpPr>
          <p:cNvPr id="250" name="Google Shape;250;p26"/>
          <p:cNvSpPr/>
          <p:nvPr/>
        </p:nvSpPr>
        <p:spPr>
          <a:xfrm>
            <a:off x="5349925" y="442475"/>
            <a:ext cx="2808300" cy="699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Dispatcher</a:t>
            </a:r>
            <a:endParaRPr/>
          </a:p>
          <a:p>
            <a:pPr indent="0" lvl="0" marL="0" rtl="0" algn="ctr">
              <a:spcBef>
                <a:spcPts val="0"/>
              </a:spcBef>
              <a:spcAft>
                <a:spcPts val="0"/>
              </a:spcAft>
              <a:buNone/>
            </a:pPr>
            <a:r>
              <a:rPr lang="ko" sz="1200"/>
              <a:t>Enough data &amp; High Accuracy?</a:t>
            </a:r>
            <a:endParaRPr/>
          </a:p>
        </p:txBody>
      </p:sp>
      <p:cxnSp>
        <p:nvCxnSpPr>
          <p:cNvPr id="251" name="Google Shape;251;p26"/>
          <p:cNvCxnSpPr>
            <a:stCxn id="250" idx="2"/>
            <a:endCxn id="247" idx="0"/>
          </p:cNvCxnSpPr>
          <p:nvPr/>
        </p:nvCxnSpPr>
        <p:spPr>
          <a:xfrm flipH="1">
            <a:off x="5444875" y="1142075"/>
            <a:ext cx="1309200" cy="911700"/>
          </a:xfrm>
          <a:prstGeom prst="straightConnector1">
            <a:avLst/>
          </a:prstGeom>
          <a:noFill/>
          <a:ln cap="flat" cmpd="sng" w="19050">
            <a:solidFill>
              <a:schemeClr val="dk2"/>
            </a:solidFill>
            <a:prstDash val="solid"/>
            <a:round/>
            <a:headEnd len="med" w="med" type="none"/>
            <a:tailEnd len="med" w="med" type="triangle"/>
          </a:ln>
        </p:spPr>
      </p:cxnSp>
      <p:cxnSp>
        <p:nvCxnSpPr>
          <p:cNvPr id="252" name="Google Shape;252;p26"/>
          <p:cNvCxnSpPr>
            <a:stCxn id="250" idx="2"/>
            <a:endCxn id="248" idx="0"/>
          </p:cNvCxnSpPr>
          <p:nvPr/>
        </p:nvCxnSpPr>
        <p:spPr>
          <a:xfrm>
            <a:off x="6754075" y="1142075"/>
            <a:ext cx="1309500" cy="911700"/>
          </a:xfrm>
          <a:prstGeom prst="straightConnector1">
            <a:avLst/>
          </a:prstGeom>
          <a:noFill/>
          <a:ln cap="flat" cmpd="sng" w="19050">
            <a:solidFill>
              <a:schemeClr val="dk2"/>
            </a:solidFill>
            <a:prstDash val="solid"/>
            <a:round/>
            <a:headEnd len="med" w="med" type="none"/>
            <a:tailEnd len="med" w="med" type="triangle"/>
          </a:ln>
        </p:spPr>
      </p:cxnSp>
      <p:cxnSp>
        <p:nvCxnSpPr>
          <p:cNvPr id="253" name="Google Shape;253;p26"/>
          <p:cNvCxnSpPr>
            <a:stCxn id="249" idx="0"/>
            <a:endCxn id="247" idx="1"/>
          </p:cNvCxnSpPr>
          <p:nvPr/>
        </p:nvCxnSpPr>
        <p:spPr>
          <a:xfrm rot="-5400000">
            <a:off x="2511350" y="1268550"/>
            <a:ext cx="1220100" cy="3437400"/>
          </a:xfrm>
          <a:prstGeom prst="bentConnector2">
            <a:avLst/>
          </a:prstGeom>
          <a:noFill/>
          <a:ln cap="flat" cmpd="sng" w="19050">
            <a:solidFill>
              <a:srgbClr val="000000"/>
            </a:solidFill>
            <a:prstDash val="dash"/>
            <a:round/>
            <a:headEnd len="med" w="med" type="none"/>
            <a:tailEnd len="med" w="med" type="triangle"/>
          </a:ln>
        </p:spPr>
      </p:cxnSp>
      <p:sp>
        <p:nvSpPr>
          <p:cNvPr id="254" name="Google Shape;254;p26"/>
          <p:cNvSpPr txBox="1"/>
          <p:nvPr/>
        </p:nvSpPr>
        <p:spPr>
          <a:xfrm>
            <a:off x="277250" y="363650"/>
            <a:ext cx="2250900" cy="92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User has a question regarding what function to use for an operation</a:t>
            </a:r>
            <a:endParaRPr/>
          </a:p>
        </p:txBody>
      </p:sp>
      <p:sp>
        <p:nvSpPr>
          <p:cNvPr id="255" name="Google Shape;255;p26"/>
          <p:cNvSpPr/>
          <p:nvPr/>
        </p:nvSpPr>
        <p:spPr>
          <a:xfrm>
            <a:off x="5349925" y="3699650"/>
            <a:ext cx="2808300" cy="699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a:t>Maximum </a:t>
            </a:r>
            <a:r>
              <a:rPr lang="ko"/>
              <a:t>Accuracy</a:t>
            </a:r>
            <a:r>
              <a:rPr lang="ko"/>
              <a:t> Answer</a:t>
            </a:r>
            <a:endParaRPr/>
          </a:p>
        </p:txBody>
      </p:sp>
      <p:cxnSp>
        <p:nvCxnSpPr>
          <p:cNvPr id="256" name="Google Shape;256;p26"/>
          <p:cNvCxnSpPr>
            <a:stCxn id="247" idx="2"/>
            <a:endCxn id="255" idx="0"/>
          </p:cNvCxnSpPr>
          <p:nvPr/>
        </p:nvCxnSpPr>
        <p:spPr>
          <a:xfrm>
            <a:off x="5444925" y="2700700"/>
            <a:ext cx="1309200" cy="999000"/>
          </a:xfrm>
          <a:prstGeom prst="straightConnector1">
            <a:avLst/>
          </a:prstGeom>
          <a:noFill/>
          <a:ln cap="flat" cmpd="sng" w="19050">
            <a:solidFill>
              <a:schemeClr val="dk2"/>
            </a:solidFill>
            <a:prstDash val="solid"/>
            <a:round/>
            <a:headEnd len="med" w="med" type="none"/>
            <a:tailEnd len="med" w="med" type="triangle"/>
          </a:ln>
        </p:spPr>
      </p:cxnSp>
      <p:cxnSp>
        <p:nvCxnSpPr>
          <p:cNvPr id="257" name="Google Shape;257;p26"/>
          <p:cNvCxnSpPr>
            <a:stCxn id="248" idx="2"/>
            <a:endCxn id="255" idx="0"/>
          </p:cNvCxnSpPr>
          <p:nvPr/>
        </p:nvCxnSpPr>
        <p:spPr>
          <a:xfrm flipH="1">
            <a:off x="6754025" y="2700700"/>
            <a:ext cx="1309500" cy="999000"/>
          </a:xfrm>
          <a:prstGeom prst="straightConnector1">
            <a:avLst/>
          </a:prstGeom>
          <a:noFill/>
          <a:ln cap="flat" cmpd="sng" w="19050">
            <a:solidFill>
              <a:schemeClr val="dk2"/>
            </a:solidFill>
            <a:prstDash val="solid"/>
            <a:round/>
            <a:headEnd len="med" w="med" type="none"/>
            <a:tailEnd len="med" w="med" type="triangle"/>
          </a:ln>
        </p:spPr>
      </p:cxnSp>
      <p:sp>
        <p:nvSpPr>
          <p:cNvPr id="258" name="Google Shape;258;p26"/>
          <p:cNvSpPr txBox="1"/>
          <p:nvPr/>
        </p:nvSpPr>
        <p:spPr>
          <a:xfrm>
            <a:off x="4949400" y="3026625"/>
            <a:ext cx="1309200" cy="47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t>Human Computation</a:t>
            </a:r>
            <a:endParaRPr sz="1200"/>
          </a:p>
        </p:txBody>
      </p:sp>
      <p:sp>
        <p:nvSpPr>
          <p:cNvPr id="259" name="Google Shape;259;p26"/>
          <p:cNvSpPr txBox="1"/>
          <p:nvPr/>
        </p:nvSpPr>
        <p:spPr>
          <a:xfrm>
            <a:off x="7339475" y="3047750"/>
            <a:ext cx="14481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t>Machine-learned Ranking</a:t>
            </a:r>
            <a:endParaRPr sz="1200"/>
          </a:p>
        </p:txBody>
      </p:sp>
      <p:sp>
        <p:nvSpPr>
          <p:cNvPr id="260" name="Google Shape;260;p26"/>
          <p:cNvSpPr txBox="1"/>
          <p:nvPr/>
        </p:nvSpPr>
        <p:spPr>
          <a:xfrm>
            <a:off x="2904688" y="255725"/>
            <a:ext cx="1746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t>INPUT</a:t>
            </a:r>
            <a:endParaRPr/>
          </a:p>
        </p:txBody>
      </p:sp>
      <p:sp>
        <p:nvSpPr>
          <p:cNvPr id="261" name="Google Shape;261;p26"/>
          <p:cNvSpPr txBox="1"/>
          <p:nvPr/>
        </p:nvSpPr>
        <p:spPr>
          <a:xfrm>
            <a:off x="3113525" y="3464901"/>
            <a:ext cx="1746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a:t>OUT</a:t>
            </a:r>
            <a:r>
              <a:rPr lang="ko"/>
              <a:t>PUT</a:t>
            </a:r>
            <a:endParaRPr/>
          </a:p>
        </p:txBody>
      </p:sp>
      <p:sp>
        <p:nvSpPr>
          <p:cNvPr id="262" name="Google Shape;262;p26"/>
          <p:cNvSpPr txBox="1"/>
          <p:nvPr/>
        </p:nvSpPr>
        <p:spPr>
          <a:xfrm>
            <a:off x="7345425" y="1355400"/>
            <a:ext cx="579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t>Yes</a:t>
            </a:r>
            <a:endParaRPr sz="1200"/>
          </a:p>
        </p:txBody>
      </p:sp>
      <p:sp>
        <p:nvSpPr>
          <p:cNvPr id="263" name="Google Shape;263;p26"/>
          <p:cNvSpPr txBox="1"/>
          <p:nvPr/>
        </p:nvSpPr>
        <p:spPr>
          <a:xfrm>
            <a:off x="5623125" y="1355400"/>
            <a:ext cx="5790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t>No</a:t>
            </a:r>
            <a:endParaRPr sz="1200"/>
          </a:p>
        </p:txBody>
      </p:sp>
      <p:sp>
        <p:nvSpPr>
          <p:cNvPr id="264" name="Google Shape;264;p26"/>
          <p:cNvSpPr txBox="1"/>
          <p:nvPr/>
        </p:nvSpPr>
        <p:spPr>
          <a:xfrm>
            <a:off x="1914650" y="2002713"/>
            <a:ext cx="24135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t>If rated low, yield to human TA</a:t>
            </a:r>
            <a:endParaRPr sz="1200"/>
          </a:p>
        </p:txBody>
      </p:sp>
      <p:cxnSp>
        <p:nvCxnSpPr>
          <p:cNvPr id="265" name="Google Shape;265;p26"/>
          <p:cNvCxnSpPr>
            <a:stCxn id="249" idx="2"/>
            <a:endCxn id="248" idx="3"/>
          </p:cNvCxnSpPr>
          <p:nvPr/>
        </p:nvCxnSpPr>
        <p:spPr>
          <a:xfrm rot="-5400000">
            <a:off x="4010000" y="-230100"/>
            <a:ext cx="2145600" cy="7360200"/>
          </a:xfrm>
          <a:prstGeom prst="bentConnector4">
            <a:avLst>
              <a:gd fmla="val -10362" name="adj1"/>
              <a:gd fmla="val 103234" name="adj2"/>
            </a:avLst>
          </a:prstGeom>
          <a:noFill/>
          <a:ln cap="flat" cmpd="sng" w="19050">
            <a:solidFill>
              <a:schemeClr val="dk2"/>
            </a:solidFill>
            <a:prstDash val="solid"/>
            <a:round/>
            <a:headEnd len="med" w="med" type="none"/>
            <a:tailEnd len="med" w="med" type="triangle"/>
          </a:ln>
        </p:spPr>
      </p:cxnSp>
      <p:sp>
        <p:nvSpPr>
          <p:cNvPr id="266" name="Google Shape;26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7"/>
          <p:cNvSpPr/>
          <p:nvPr/>
        </p:nvSpPr>
        <p:spPr>
          <a:xfrm>
            <a:off x="3484510" y="4489952"/>
            <a:ext cx="2097300" cy="316800"/>
          </a:xfrm>
          <a:prstGeom prst="roundRect">
            <a:avLst>
              <a:gd fmla="val 16667" name="adj"/>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27"/>
          <p:cNvSpPr/>
          <p:nvPr/>
        </p:nvSpPr>
        <p:spPr>
          <a:xfrm>
            <a:off x="3439201" y="1082875"/>
            <a:ext cx="2187900" cy="3771900"/>
          </a:xfrm>
          <a:prstGeom prst="rect">
            <a:avLst/>
          </a:prstGeom>
          <a:solidFill>
            <a:srgbClr val="373744"/>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3481160" y="2862927"/>
            <a:ext cx="2097300" cy="15807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latin typeface="Consolas"/>
              <a:ea typeface="Consolas"/>
              <a:cs typeface="Consolas"/>
              <a:sym typeface="Consolas"/>
            </a:endParaRPr>
          </a:p>
        </p:txBody>
      </p:sp>
      <p:sp>
        <p:nvSpPr>
          <p:cNvPr id="274" name="Google Shape;274;p27"/>
          <p:cNvSpPr/>
          <p:nvPr/>
        </p:nvSpPr>
        <p:spPr>
          <a:xfrm>
            <a:off x="7563700" y="2144280"/>
            <a:ext cx="1537200" cy="950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3484460" y="4489952"/>
            <a:ext cx="2097300" cy="316800"/>
          </a:xfrm>
          <a:prstGeom prst="roundRect">
            <a:avLst>
              <a:gd fmla="val 16667" name="adj"/>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27"/>
          <p:cNvSpPr/>
          <p:nvPr/>
        </p:nvSpPr>
        <p:spPr>
          <a:xfrm>
            <a:off x="3484460" y="2861302"/>
            <a:ext cx="2097300" cy="15807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ko" sz="1100"/>
              <a:t>Example code</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ko" sz="1100">
                <a:latin typeface="Consolas"/>
                <a:ea typeface="Consolas"/>
                <a:cs typeface="Consolas"/>
                <a:sym typeface="Consolas"/>
              </a:rPr>
              <a:t>create_world()</a:t>
            </a:r>
            <a:endParaRPr sz="1100">
              <a:latin typeface="Consolas"/>
              <a:ea typeface="Consolas"/>
              <a:cs typeface="Consolas"/>
              <a:sym typeface="Consolas"/>
            </a:endParaRPr>
          </a:p>
          <a:p>
            <a:pPr indent="0" lvl="0" marL="0" rtl="0" algn="l">
              <a:spcBef>
                <a:spcPts val="0"/>
              </a:spcBef>
              <a:spcAft>
                <a:spcPts val="0"/>
              </a:spcAft>
              <a:buNone/>
            </a:pPr>
            <a:r>
              <a:rPr lang="ko" sz="1100">
                <a:latin typeface="Consolas"/>
                <a:ea typeface="Consolas"/>
                <a:cs typeface="Consolas"/>
                <a:sym typeface="Consolas"/>
              </a:rPr>
              <a:t>hubo=Robot()</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ko" sz="1100">
                <a:solidFill>
                  <a:schemeClr val="dk1"/>
                </a:solidFill>
                <a:latin typeface="Consolas"/>
                <a:ea typeface="Consolas"/>
                <a:cs typeface="Consolas"/>
                <a:sym typeface="Consolas"/>
              </a:rPr>
              <a:t>hubo.set_trace(‘blue’)</a:t>
            </a:r>
            <a:endParaRPr sz="1100">
              <a:latin typeface="Consolas"/>
              <a:ea typeface="Consolas"/>
              <a:cs typeface="Consolas"/>
              <a:sym typeface="Consolas"/>
            </a:endParaRPr>
          </a:p>
        </p:txBody>
      </p:sp>
      <p:sp>
        <p:nvSpPr>
          <p:cNvPr id="277" name="Google Shape;277;p27"/>
          <p:cNvSpPr/>
          <p:nvPr/>
        </p:nvSpPr>
        <p:spPr>
          <a:xfrm>
            <a:off x="3484510" y="2149818"/>
            <a:ext cx="2097300" cy="678000"/>
          </a:xfrm>
          <a:prstGeom prst="rect">
            <a:avLst/>
          </a:prstGeom>
          <a:solidFill>
            <a:srgbClr val="EEEEE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
        <p:nvSpPr>
          <p:cNvPr id="278" name="Google Shape;278;p27"/>
          <p:cNvSpPr/>
          <p:nvPr/>
        </p:nvSpPr>
        <p:spPr>
          <a:xfrm>
            <a:off x="3484460" y="2149528"/>
            <a:ext cx="2097300" cy="678000"/>
          </a:xfrm>
          <a:prstGeom prst="rect">
            <a:avLst/>
          </a:prstGeom>
          <a:solidFill>
            <a:srgbClr val="EEEEE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000"/>
              <a:t>How about using these functions?</a:t>
            </a:r>
            <a:endParaRPr sz="1000"/>
          </a:p>
          <a:p>
            <a:pPr indent="-292100" lvl="0" marL="457200" rtl="0" algn="l">
              <a:spcBef>
                <a:spcPts val="0"/>
              </a:spcBef>
              <a:spcAft>
                <a:spcPts val="0"/>
              </a:spcAft>
              <a:buSzPts val="1000"/>
              <a:buChar char="●"/>
            </a:pPr>
            <a:r>
              <a:rPr lang="ko" sz="1000"/>
              <a:t>hubo.set_trace()</a:t>
            </a:r>
            <a:endParaRPr sz="1000"/>
          </a:p>
          <a:p>
            <a:pPr indent="-292100" lvl="0" marL="457200" rtl="0" algn="l">
              <a:spcBef>
                <a:spcPts val="0"/>
              </a:spcBef>
              <a:spcAft>
                <a:spcPts val="0"/>
              </a:spcAft>
              <a:buSzPts val="1000"/>
              <a:buChar char="●"/>
            </a:pPr>
            <a:r>
              <a:rPr lang="ko" sz="1000"/>
              <a:t>hubo.set_pause()</a:t>
            </a:r>
            <a:endParaRPr sz="1000"/>
          </a:p>
        </p:txBody>
      </p:sp>
      <p:sp>
        <p:nvSpPr>
          <p:cNvPr id="279" name="Google Shape;279;p27"/>
          <p:cNvSpPr/>
          <p:nvPr/>
        </p:nvSpPr>
        <p:spPr>
          <a:xfrm>
            <a:off x="3484510" y="1143492"/>
            <a:ext cx="2097300" cy="9504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3484460" y="1143492"/>
            <a:ext cx="2097300" cy="9504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How do I see how my hubo moves? </a:t>
            </a:r>
            <a:endParaRPr/>
          </a:p>
        </p:txBody>
      </p:sp>
      <p:sp>
        <p:nvSpPr>
          <p:cNvPr id="281" name="Google Shape;28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Prototype</a:t>
            </a:r>
            <a:endParaRPr>
              <a:latin typeface="Consolas"/>
              <a:ea typeface="Consolas"/>
              <a:cs typeface="Consolas"/>
              <a:sym typeface="Consolas"/>
            </a:endParaRPr>
          </a:p>
        </p:txBody>
      </p:sp>
      <p:sp>
        <p:nvSpPr>
          <p:cNvPr id="282" name="Google Shape;28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83" name="Google Shape;283;p27"/>
          <p:cNvSpPr/>
          <p:nvPr/>
        </p:nvSpPr>
        <p:spPr>
          <a:xfrm>
            <a:off x="906350" y="1082875"/>
            <a:ext cx="2454600" cy="37719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solidFill>
                  <a:srgbClr val="ED4881"/>
                </a:solidFill>
                <a:latin typeface="Consolas"/>
                <a:ea typeface="Consolas"/>
                <a:cs typeface="Consolas"/>
                <a:sym typeface="Consolas"/>
              </a:rPr>
              <a:t>from</a:t>
            </a:r>
            <a:r>
              <a:rPr lang="ko" sz="1200">
                <a:latin typeface="Consolas"/>
                <a:ea typeface="Consolas"/>
                <a:cs typeface="Consolas"/>
                <a:sym typeface="Consolas"/>
              </a:rPr>
              <a:t> </a:t>
            </a:r>
            <a:r>
              <a:rPr lang="ko" sz="1200">
                <a:solidFill>
                  <a:srgbClr val="EFEFEF"/>
                </a:solidFill>
                <a:latin typeface="Consolas"/>
                <a:ea typeface="Consolas"/>
                <a:cs typeface="Consolas"/>
                <a:sym typeface="Consolas"/>
              </a:rPr>
              <a:t>cs1robots</a:t>
            </a:r>
            <a:r>
              <a:rPr lang="ko" sz="1200">
                <a:latin typeface="Consolas"/>
                <a:ea typeface="Consolas"/>
                <a:cs typeface="Consolas"/>
                <a:sym typeface="Consolas"/>
              </a:rPr>
              <a:t> </a:t>
            </a:r>
            <a:r>
              <a:rPr lang="ko" sz="1200">
                <a:solidFill>
                  <a:srgbClr val="ED4881"/>
                </a:solidFill>
                <a:latin typeface="Consolas"/>
                <a:ea typeface="Consolas"/>
                <a:cs typeface="Consolas"/>
                <a:sym typeface="Consolas"/>
              </a:rPr>
              <a:t>import</a:t>
            </a:r>
            <a:r>
              <a:rPr lang="ko" sz="1200">
                <a:latin typeface="Consolas"/>
                <a:ea typeface="Consolas"/>
                <a:cs typeface="Consolas"/>
                <a:sym typeface="Consolas"/>
              </a:rPr>
              <a:t> </a:t>
            </a:r>
            <a:r>
              <a:rPr lang="ko" sz="1200">
                <a:solidFill>
                  <a:srgbClr val="EFEFEF"/>
                </a:solidFill>
                <a:latin typeface="Consolas"/>
                <a:ea typeface="Consolas"/>
                <a:cs typeface="Consolas"/>
                <a:sym typeface="Consolas"/>
              </a:rPr>
              <a:t>*</a:t>
            </a:r>
            <a:endParaRPr sz="1200">
              <a:solidFill>
                <a:srgbClr val="EFEFEF"/>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ko" sz="1200">
                <a:solidFill>
                  <a:srgbClr val="EFEFEF"/>
                </a:solidFill>
                <a:latin typeface="Consolas"/>
                <a:ea typeface="Consolas"/>
                <a:cs typeface="Consolas"/>
                <a:sym typeface="Consolas"/>
              </a:rPr>
              <a:t>create_world()</a:t>
            </a:r>
            <a:endParaRPr sz="1200">
              <a:solidFill>
                <a:srgbClr val="EFEFEF"/>
              </a:solidFill>
              <a:latin typeface="Consolas"/>
              <a:ea typeface="Consolas"/>
              <a:cs typeface="Consolas"/>
              <a:sym typeface="Consolas"/>
            </a:endParaRPr>
          </a:p>
          <a:p>
            <a:pPr indent="0" lvl="0" marL="0" rtl="0" algn="l">
              <a:spcBef>
                <a:spcPts val="0"/>
              </a:spcBef>
              <a:spcAft>
                <a:spcPts val="0"/>
              </a:spcAft>
              <a:buNone/>
            </a:pPr>
            <a:r>
              <a:rPr lang="ko" sz="1200">
                <a:solidFill>
                  <a:srgbClr val="EFEFEF"/>
                </a:solidFill>
                <a:latin typeface="Consolas"/>
                <a:ea typeface="Consolas"/>
                <a:cs typeface="Consolas"/>
                <a:sym typeface="Consolas"/>
              </a:rPr>
              <a:t>hubo=Robot()</a:t>
            </a:r>
            <a:endParaRPr sz="1200">
              <a:solidFill>
                <a:srgbClr val="EFEFEF"/>
              </a:solidFill>
              <a:latin typeface="Consolas"/>
              <a:ea typeface="Consolas"/>
              <a:cs typeface="Consolas"/>
              <a:sym typeface="Consolas"/>
            </a:endParaRPr>
          </a:p>
          <a:p>
            <a:pPr indent="0" lvl="0" marL="0" rtl="0" algn="l">
              <a:spcBef>
                <a:spcPts val="0"/>
              </a:spcBef>
              <a:spcAft>
                <a:spcPts val="0"/>
              </a:spcAft>
              <a:buNone/>
            </a:pPr>
            <a:r>
              <a:t/>
            </a:r>
            <a:endParaRPr sz="1200">
              <a:solidFill>
                <a:srgbClr val="EFEFEF"/>
              </a:solidFill>
              <a:latin typeface="Consolas"/>
              <a:ea typeface="Consolas"/>
              <a:cs typeface="Consolas"/>
              <a:sym typeface="Consolas"/>
            </a:endParaRPr>
          </a:p>
          <a:p>
            <a:pPr indent="0" lvl="0" marL="0" rtl="0" algn="l">
              <a:spcBef>
                <a:spcPts val="0"/>
              </a:spcBef>
              <a:spcAft>
                <a:spcPts val="0"/>
              </a:spcAft>
              <a:buNone/>
            </a:pPr>
            <a:r>
              <a:rPr lang="ko" sz="1200">
                <a:solidFill>
                  <a:srgbClr val="ED4881"/>
                </a:solidFill>
                <a:latin typeface="Consolas"/>
                <a:ea typeface="Consolas"/>
                <a:cs typeface="Consolas"/>
                <a:sym typeface="Consolas"/>
              </a:rPr>
              <a:t>def</a:t>
            </a:r>
            <a:r>
              <a:rPr lang="ko" sz="1200">
                <a:solidFill>
                  <a:srgbClr val="EFEFEF"/>
                </a:solidFill>
                <a:latin typeface="Consolas"/>
                <a:ea typeface="Consolas"/>
                <a:cs typeface="Consolas"/>
                <a:sym typeface="Consolas"/>
              </a:rPr>
              <a:t> </a:t>
            </a:r>
            <a:r>
              <a:rPr lang="ko" sz="1200">
                <a:solidFill>
                  <a:srgbClr val="FF9900"/>
                </a:solidFill>
                <a:latin typeface="Consolas"/>
                <a:ea typeface="Consolas"/>
                <a:cs typeface="Consolas"/>
                <a:sym typeface="Consolas"/>
              </a:rPr>
              <a:t>hubo_right</a:t>
            </a:r>
            <a:r>
              <a:rPr lang="ko" sz="1200">
                <a:solidFill>
                  <a:srgbClr val="EFEFEF"/>
                </a:solidFill>
                <a:latin typeface="Consolas"/>
                <a:ea typeface="Consolas"/>
                <a:cs typeface="Consolas"/>
                <a:sym typeface="Consolas"/>
              </a:rPr>
              <a:t>():</a:t>
            </a:r>
            <a:endParaRPr sz="1200">
              <a:solidFill>
                <a:srgbClr val="EFEFEF"/>
              </a:solidFill>
              <a:latin typeface="Consolas"/>
              <a:ea typeface="Consolas"/>
              <a:cs typeface="Consolas"/>
              <a:sym typeface="Consolas"/>
            </a:endParaRPr>
          </a:p>
          <a:p>
            <a:pPr indent="0" lvl="0" marL="0" rtl="0" algn="l">
              <a:spcBef>
                <a:spcPts val="0"/>
              </a:spcBef>
              <a:spcAft>
                <a:spcPts val="0"/>
              </a:spcAft>
              <a:buNone/>
            </a:pPr>
            <a:r>
              <a:rPr lang="ko" sz="1200">
                <a:solidFill>
                  <a:srgbClr val="EFEFEF"/>
                </a:solidFill>
                <a:latin typeface="Consolas"/>
                <a:ea typeface="Consolas"/>
                <a:cs typeface="Consolas"/>
                <a:sym typeface="Consolas"/>
              </a:rPr>
              <a:t>	</a:t>
            </a:r>
            <a:r>
              <a:rPr lang="ko" sz="1200">
                <a:solidFill>
                  <a:srgbClr val="ED4881"/>
                </a:solidFill>
                <a:latin typeface="Consolas"/>
                <a:ea typeface="Consolas"/>
                <a:cs typeface="Consolas"/>
                <a:sym typeface="Consolas"/>
              </a:rPr>
              <a:t>for</a:t>
            </a:r>
            <a:r>
              <a:rPr lang="ko" sz="1200">
                <a:solidFill>
                  <a:srgbClr val="EFEFEF"/>
                </a:solidFill>
                <a:latin typeface="Consolas"/>
                <a:ea typeface="Consolas"/>
                <a:cs typeface="Consolas"/>
                <a:sym typeface="Consolas"/>
              </a:rPr>
              <a:t> i in </a:t>
            </a:r>
            <a:r>
              <a:rPr lang="ko" sz="1200">
                <a:solidFill>
                  <a:srgbClr val="00FFFF"/>
                </a:solidFill>
                <a:latin typeface="Consolas"/>
                <a:ea typeface="Consolas"/>
                <a:cs typeface="Consolas"/>
                <a:sym typeface="Consolas"/>
              </a:rPr>
              <a:t>range</a:t>
            </a:r>
            <a:r>
              <a:rPr lang="ko" sz="1200">
                <a:solidFill>
                  <a:srgbClr val="EFEFEF"/>
                </a:solidFill>
                <a:latin typeface="Consolas"/>
                <a:ea typeface="Consolas"/>
                <a:cs typeface="Consolas"/>
                <a:sym typeface="Consolas"/>
              </a:rPr>
              <a:t>(3):</a:t>
            </a:r>
            <a:endParaRPr sz="1200">
              <a:solidFill>
                <a:srgbClr val="EFEFEF"/>
              </a:solidFill>
              <a:latin typeface="Consolas"/>
              <a:ea typeface="Consolas"/>
              <a:cs typeface="Consolas"/>
              <a:sym typeface="Consolas"/>
            </a:endParaRPr>
          </a:p>
          <a:p>
            <a:pPr indent="457200" lvl="0" marL="457200" rtl="0" algn="l">
              <a:spcBef>
                <a:spcPts val="0"/>
              </a:spcBef>
              <a:spcAft>
                <a:spcPts val="0"/>
              </a:spcAft>
              <a:buNone/>
            </a:pPr>
            <a:r>
              <a:rPr lang="ko" sz="1200">
                <a:solidFill>
                  <a:srgbClr val="EFEFEF"/>
                </a:solidFill>
                <a:latin typeface="Consolas"/>
                <a:ea typeface="Consolas"/>
                <a:cs typeface="Consolas"/>
                <a:sym typeface="Consolas"/>
              </a:rPr>
              <a:t>hubo.</a:t>
            </a:r>
            <a:r>
              <a:rPr lang="ko" sz="1200">
                <a:solidFill>
                  <a:srgbClr val="99E000"/>
                </a:solidFill>
                <a:latin typeface="Consolas"/>
                <a:ea typeface="Consolas"/>
                <a:cs typeface="Consolas"/>
                <a:sym typeface="Consolas"/>
              </a:rPr>
              <a:t>turn_left</a:t>
            </a:r>
            <a:r>
              <a:rPr lang="ko" sz="1200">
                <a:solidFill>
                  <a:srgbClr val="EFEFEF"/>
                </a:solidFill>
                <a:latin typeface="Consolas"/>
                <a:ea typeface="Consolas"/>
                <a:cs typeface="Consolas"/>
                <a:sym typeface="Consolas"/>
              </a:rPr>
              <a:t>()</a:t>
            </a:r>
            <a:endParaRPr sz="1200">
              <a:solidFill>
                <a:srgbClr val="EFEFEF"/>
              </a:solidFill>
              <a:latin typeface="Consolas"/>
              <a:ea typeface="Consolas"/>
              <a:cs typeface="Consolas"/>
              <a:sym typeface="Consolas"/>
            </a:endParaRPr>
          </a:p>
          <a:p>
            <a:pPr indent="457200" lvl="0" marL="457200" rtl="0" algn="l">
              <a:spcBef>
                <a:spcPts val="0"/>
              </a:spcBef>
              <a:spcAft>
                <a:spcPts val="0"/>
              </a:spcAft>
              <a:buNone/>
            </a:pPr>
            <a:r>
              <a:t/>
            </a:r>
            <a:endParaRPr sz="1200">
              <a:solidFill>
                <a:srgbClr val="EFEFEF"/>
              </a:solidFill>
              <a:latin typeface="Consolas"/>
              <a:ea typeface="Consolas"/>
              <a:cs typeface="Consolas"/>
              <a:sym typeface="Consolas"/>
            </a:endParaRPr>
          </a:p>
          <a:p>
            <a:pPr indent="0" lvl="0" marL="0" rtl="0" algn="l">
              <a:spcBef>
                <a:spcPts val="0"/>
              </a:spcBef>
              <a:spcAft>
                <a:spcPts val="0"/>
              </a:spcAft>
              <a:buNone/>
            </a:pPr>
            <a:r>
              <a:rPr lang="ko" sz="1200">
                <a:solidFill>
                  <a:srgbClr val="EFEFEF"/>
                </a:solidFill>
                <a:latin typeface="Consolas"/>
                <a:ea typeface="Consolas"/>
                <a:cs typeface="Consolas"/>
                <a:sym typeface="Consolas"/>
              </a:rPr>
              <a:t>hubo_right()</a:t>
            </a:r>
            <a:endParaRPr sz="1200">
              <a:solidFill>
                <a:srgbClr val="EFEFEF"/>
              </a:solidFill>
              <a:latin typeface="Consolas"/>
              <a:ea typeface="Consolas"/>
              <a:cs typeface="Consolas"/>
              <a:sym typeface="Consolas"/>
            </a:endParaRPr>
          </a:p>
          <a:p>
            <a:pPr indent="0" lvl="0" marL="0" rtl="0" algn="l">
              <a:spcBef>
                <a:spcPts val="0"/>
              </a:spcBef>
              <a:spcAft>
                <a:spcPts val="0"/>
              </a:spcAft>
              <a:buNone/>
            </a:pPr>
            <a:r>
              <a:rPr lang="ko" sz="1200">
                <a:solidFill>
                  <a:srgbClr val="ED4881"/>
                </a:solidFill>
                <a:latin typeface="Consolas"/>
                <a:ea typeface="Consolas"/>
                <a:cs typeface="Consolas"/>
                <a:sym typeface="Consolas"/>
              </a:rPr>
              <a:t>if</a:t>
            </a:r>
            <a:r>
              <a:rPr lang="ko" sz="1200">
                <a:solidFill>
                  <a:srgbClr val="EFEFEF"/>
                </a:solidFill>
                <a:latin typeface="Consolas"/>
                <a:ea typeface="Consolas"/>
                <a:cs typeface="Consolas"/>
                <a:sym typeface="Consolas"/>
              </a:rPr>
              <a:t> hubo.</a:t>
            </a:r>
            <a:r>
              <a:rPr lang="ko" sz="1200">
                <a:solidFill>
                  <a:srgbClr val="99E000"/>
                </a:solidFill>
                <a:latin typeface="Consolas"/>
                <a:ea typeface="Consolas"/>
                <a:cs typeface="Consolas"/>
                <a:sym typeface="Consolas"/>
              </a:rPr>
              <a:t>front_is_clear</a:t>
            </a:r>
            <a:r>
              <a:rPr lang="ko" sz="1200">
                <a:solidFill>
                  <a:srgbClr val="EFEFEF"/>
                </a:solidFill>
                <a:latin typeface="Consolas"/>
                <a:ea typeface="Consolas"/>
                <a:cs typeface="Consolas"/>
                <a:sym typeface="Consolas"/>
              </a:rPr>
              <a:t>():</a:t>
            </a:r>
            <a:endParaRPr sz="1200">
              <a:solidFill>
                <a:srgbClr val="EFEFEF"/>
              </a:solidFill>
              <a:latin typeface="Consolas"/>
              <a:ea typeface="Consolas"/>
              <a:cs typeface="Consolas"/>
              <a:sym typeface="Consolas"/>
            </a:endParaRPr>
          </a:p>
          <a:p>
            <a:pPr indent="0" lvl="0" marL="0" rtl="0" algn="l">
              <a:spcBef>
                <a:spcPts val="0"/>
              </a:spcBef>
              <a:spcAft>
                <a:spcPts val="0"/>
              </a:spcAft>
              <a:buNone/>
            </a:pPr>
            <a:r>
              <a:rPr lang="ko" sz="1200">
                <a:solidFill>
                  <a:srgbClr val="EFEFEF"/>
                </a:solidFill>
                <a:latin typeface="Consolas"/>
                <a:ea typeface="Consolas"/>
                <a:cs typeface="Consolas"/>
                <a:sym typeface="Consolas"/>
              </a:rPr>
              <a:t>	hubo.</a:t>
            </a:r>
            <a:r>
              <a:rPr lang="ko" sz="1200">
                <a:solidFill>
                  <a:srgbClr val="99E000"/>
                </a:solidFill>
                <a:latin typeface="Consolas"/>
                <a:ea typeface="Consolas"/>
                <a:cs typeface="Consolas"/>
                <a:sym typeface="Consolas"/>
              </a:rPr>
              <a:t>move</a:t>
            </a:r>
            <a:r>
              <a:rPr lang="ko" sz="1200">
                <a:solidFill>
                  <a:srgbClr val="EFEFEF"/>
                </a:solidFill>
                <a:latin typeface="Consolas"/>
                <a:ea typeface="Consolas"/>
                <a:cs typeface="Consolas"/>
                <a:sym typeface="Consolas"/>
              </a:rPr>
              <a:t>()</a:t>
            </a:r>
            <a:endParaRPr sz="1200">
              <a:solidFill>
                <a:srgbClr val="EFEFEF"/>
              </a:solidFill>
              <a:latin typeface="Consolas"/>
              <a:ea typeface="Consolas"/>
              <a:cs typeface="Consolas"/>
              <a:sym typeface="Consolas"/>
            </a:endParaRPr>
          </a:p>
        </p:txBody>
      </p:sp>
      <p:sp>
        <p:nvSpPr>
          <p:cNvPr id="284" name="Google Shape;284;p27"/>
          <p:cNvSpPr txBox="1"/>
          <p:nvPr/>
        </p:nvSpPr>
        <p:spPr>
          <a:xfrm>
            <a:off x="475825" y="1082875"/>
            <a:ext cx="430500" cy="3771900"/>
          </a:xfrm>
          <a:prstGeom prst="rect">
            <a:avLst/>
          </a:prstGeom>
          <a:solidFill>
            <a:srgbClr val="434343"/>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sz="1200">
                <a:solidFill>
                  <a:srgbClr val="EFEFEF"/>
                </a:solidFill>
                <a:latin typeface="Consolas"/>
                <a:ea typeface="Consolas"/>
                <a:cs typeface="Consolas"/>
                <a:sym typeface="Consolas"/>
              </a:rPr>
              <a:t>1</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2</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3</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4</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5</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6</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7</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8</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9</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10</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11</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12</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13</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14</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15</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16</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17</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18</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19</a:t>
            </a:r>
            <a:endParaRPr sz="1200">
              <a:solidFill>
                <a:srgbClr val="EFEFEF"/>
              </a:solidFill>
              <a:latin typeface="Consolas"/>
              <a:ea typeface="Consolas"/>
              <a:cs typeface="Consolas"/>
              <a:sym typeface="Consolas"/>
            </a:endParaRPr>
          </a:p>
          <a:p>
            <a:pPr indent="0" lvl="0" marL="0" rtl="0" algn="r">
              <a:spcBef>
                <a:spcPts val="0"/>
              </a:spcBef>
              <a:spcAft>
                <a:spcPts val="0"/>
              </a:spcAft>
              <a:buNone/>
            </a:pPr>
            <a:r>
              <a:rPr lang="ko" sz="1200">
                <a:solidFill>
                  <a:srgbClr val="EFEFEF"/>
                </a:solidFill>
                <a:latin typeface="Consolas"/>
                <a:ea typeface="Consolas"/>
                <a:cs typeface="Consolas"/>
                <a:sym typeface="Consolas"/>
              </a:rPr>
              <a:t>20</a:t>
            </a:r>
            <a:endParaRPr sz="1200">
              <a:solidFill>
                <a:srgbClr val="EFEFEF"/>
              </a:solidFill>
              <a:latin typeface="Consolas"/>
              <a:ea typeface="Consolas"/>
              <a:cs typeface="Consolas"/>
              <a:sym typeface="Consolas"/>
            </a:endParaRPr>
          </a:p>
        </p:txBody>
      </p:sp>
      <p:sp>
        <p:nvSpPr>
          <p:cNvPr id="285" name="Google Shape;285;p27"/>
          <p:cNvSpPr txBox="1"/>
          <p:nvPr/>
        </p:nvSpPr>
        <p:spPr>
          <a:xfrm>
            <a:off x="5653018" y="2285400"/>
            <a:ext cx="145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(“see”, “hubo”, “move”) + code</a:t>
            </a:r>
            <a:endParaRPr/>
          </a:p>
        </p:txBody>
      </p:sp>
      <p:cxnSp>
        <p:nvCxnSpPr>
          <p:cNvPr id="286" name="Google Shape;286;p27"/>
          <p:cNvCxnSpPr>
            <a:stCxn id="285" idx="3"/>
            <a:endCxn id="287" idx="1"/>
          </p:cNvCxnSpPr>
          <p:nvPr/>
        </p:nvCxnSpPr>
        <p:spPr>
          <a:xfrm flipH="1" rot="10800000">
            <a:off x="7109218" y="2406150"/>
            <a:ext cx="414600" cy="165600"/>
          </a:xfrm>
          <a:prstGeom prst="straightConnector1">
            <a:avLst/>
          </a:prstGeom>
          <a:noFill/>
          <a:ln cap="flat" cmpd="sng" w="28575">
            <a:solidFill>
              <a:schemeClr val="dk2"/>
            </a:solidFill>
            <a:prstDash val="solid"/>
            <a:round/>
            <a:headEnd len="med" w="med" type="none"/>
            <a:tailEnd len="med" w="med" type="none"/>
          </a:ln>
        </p:spPr>
      </p:cxnSp>
      <p:sp>
        <p:nvSpPr>
          <p:cNvPr id="287" name="Google Shape;287;p27"/>
          <p:cNvSpPr txBox="1"/>
          <p:nvPr/>
        </p:nvSpPr>
        <p:spPr>
          <a:xfrm>
            <a:off x="7523900" y="2209200"/>
            <a:ext cx="165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hubo.set_trace()</a:t>
            </a:r>
            <a:endParaRPr>
              <a:solidFill>
                <a:schemeClr val="dk1"/>
              </a:solidFill>
            </a:endParaRPr>
          </a:p>
          <a:p>
            <a:pPr indent="0" lvl="0" marL="0" rtl="0" algn="l">
              <a:spcBef>
                <a:spcPts val="0"/>
              </a:spcBef>
              <a:spcAft>
                <a:spcPts val="0"/>
              </a:spcAft>
              <a:buNone/>
            </a:pPr>
            <a:r>
              <a:t/>
            </a:r>
            <a:endParaRPr/>
          </a:p>
        </p:txBody>
      </p:sp>
      <p:sp>
        <p:nvSpPr>
          <p:cNvPr id="288" name="Google Shape;288;p27"/>
          <p:cNvSpPr txBox="1"/>
          <p:nvPr/>
        </p:nvSpPr>
        <p:spPr>
          <a:xfrm>
            <a:off x="7523900" y="2643675"/>
            <a:ext cx="165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hubo.set_pause()</a:t>
            </a:r>
            <a:endParaRPr>
              <a:solidFill>
                <a:schemeClr val="dk1"/>
              </a:solidFill>
            </a:endParaRPr>
          </a:p>
          <a:p>
            <a:pPr indent="0" lvl="0" marL="0" rtl="0" algn="l">
              <a:spcBef>
                <a:spcPts val="0"/>
              </a:spcBef>
              <a:spcAft>
                <a:spcPts val="0"/>
              </a:spcAft>
              <a:buNone/>
            </a:pPr>
            <a:r>
              <a:t/>
            </a:r>
            <a:endParaRPr/>
          </a:p>
        </p:txBody>
      </p:sp>
      <p:cxnSp>
        <p:nvCxnSpPr>
          <p:cNvPr id="289" name="Google Shape;289;p27"/>
          <p:cNvCxnSpPr>
            <a:stCxn id="285" idx="3"/>
            <a:endCxn id="288" idx="1"/>
          </p:cNvCxnSpPr>
          <p:nvPr/>
        </p:nvCxnSpPr>
        <p:spPr>
          <a:xfrm>
            <a:off x="7109218" y="2571750"/>
            <a:ext cx="414600" cy="268800"/>
          </a:xfrm>
          <a:prstGeom prst="straightConnector1">
            <a:avLst/>
          </a:prstGeom>
          <a:noFill/>
          <a:ln cap="flat" cmpd="sng" w="28575">
            <a:solidFill>
              <a:schemeClr val="dk2"/>
            </a:solidFill>
            <a:prstDash val="solid"/>
            <a:round/>
            <a:headEnd len="med" w="med" type="none"/>
            <a:tailEnd len="med" w="med" type="none"/>
          </a:ln>
        </p:spPr>
      </p:cxnSp>
      <p:sp>
        <p:nvSpPr>
          <p:cNvPr id="290" name="Google Shape;290;p27"/>
          <p:cNvSpPr txBox="1"/>
          <p:nvPr/>
        </p:nvSpPr>
        <p:spPr>
          <a:xfrm>
            <a:off x="5653018" y="3081200"/>
            <a:ext cx="145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(“hubo”, “turn”, “left”) + code</a:t>
            </a:r>
            <a:endParaRPr/>
          </a:p>
        </p:txBody>
      </p:sp>
      <p:sp>
        <p:nvSpPr>
          <p:cNvPr id="291" name="Google Shape;291;p27"/>
          <p:cNvSpPr txBox="1"/>
          <p:nvPr/>
        </p:nvSpPr>
        <p:spPr>
          <a:xfrm>
            <a:off x="7447700" y="3177075"/>
            <a:ext cx="165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hubo.set_pause()</a:t>
            </a:r>
            <a:endParaRPr>
              <a:solidFill>
                <a:schemeClr val="dk1"/>
              </a:solidFill>
            </a:endParaRPr>
          </a:p>
          <a:p>
            <a:pPr indent="0" lvl="0" marL="0" rtl="0" algn="l">
              <a:spcBef>
                <a:spcPts val="0"/>
              </a:spcBef>
              <a:spcAft>
                <a:spcPts val="0"/>
              </a:spcAft>
              <a:buNone/>
            </a:pPr>
            <a:r>
              <a:t/>
            </a:r>
            <a:endParaRPr/>
          </a:p>
        </p:txBody>
      </p:sp>
      <p:cxnSp>
        <p:nvCxnSpPr>
          <p:cNvPr id="292" name="Google Shape;292;p27"/>
          <p:cNvCxnSpPr>
            <a:stCxn id="290" idx="3"/>
            <a:endCxn id="291" idx="1"/>
          </p:cNvCxnSpPr>
          <p:nvPr/>
        </p:nvCxnSpPr>
        <p:spPr>
          <a:xfrm>
            <a:off x="7109218" y="3367550"/>
            <a:ext cx="338400" cy="6300"/>
          </a:xfrm>
          <a:prstGeom prst="straightConnector1">
            <a:avLst/>
          </a:prstGeom>
          <a:noFill/>
          <a:ln cap="flat" cmpd="sng" w="28575">
            <a:solidFill>
              <a:schemeClr val="dk2"/>
            </a:solidFill>
            <a:prstDash val="solid"/>
            <a:round/>
            <a:headEnd len="med" w="med" type="none"/>
            <a:tailEnd len="med" w="med" type="none"/>
          </a:ln>
        </p:spPr>
      </p:cxnSp>
      <p:sp>
        <p:nvSpPr>
          <p:cNvPr id="293" name="Google Shape;293;p27"/>
          <p:cNvSpPr/>
          <p:nvPr/>
        </p:nvSpPr>
        <p:spPr>
          <a:xfrm>
            <a:off x="5705350" y="2293575"/>
            <a:ext cx="1321500" cy="5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27"/>
          <p:cNvCxnSpPr>
            <a:endCxn id="293" idx="0"/>
          </p:cNvCxnSpPr>
          <p:nvPr/>
        </p:nvCxnSpPr>
        <p:spPr>
          <a:xfrm>
            <a:off x="5581900" y="1618575"/>
            <a:ext cx="784200" cy="675000"/>
          </a:xfrm>
          <a:prstGeom prst="bentConnector2">
            <a:avLst/>
          </a:prstGeom>
          <a:noFill/>
          <a:ln cap="flat" cmpd="sng" w="19050">
            <a:solidFill>
              <a:srgbClr val="FF0000"/>
            </a:solidFill>
            <a:prstDash val="solid"/>
            <a:round/>
            <a:headEnd len="med" w="med" type="none"/>
            <a:tailEnd len="med" w="med" type="triangle"/>
          </a:ln>
        </p:spPr>
      </p:cxnSp>
      <p:cxnSp>
        <p:nvCxnSpPr>
          <p:cNvPr id="295" name="Google Shape;295;p27"/>
          <p:cNvCxnSpPr>
            <a:stCxn id="275" idx="3"/>
          </p:cNvCxnSpPr>
          <p:nvPr/>
        </p:nvCxnSpPr>
        <p:spPr>
          <a:xfrm flipH="1" rot="10800000">
            <a:off x="5581760" y="2756852"/>
            <a:ext cx="1698000" cy="1891500"/>
          </a:xfrm>
          <a:prstGeom prst="bentConnector2">
            <a:avLst/>
          </a:prstGeom>
          <a:noFill/>
          <a:ln cap="flat" cmpd="sng" w="19050">
            <a:solidFill>
              <a:srgbClr val="FF0000"/>
            </a:solidFill>
            <a:prstDash val="solid"/>
            <a:round/>
            <a:headEnd len="med" w="med" type="none"/>
            <a:tailEnd len="med" w="med" type="triangle"/>
          </a:ln>
        </p:spPr>
      </p:cxnSp>
      <p:sp>
        <p:nvSpPr>
          <p:cNvPr id="296" name="Google Shape;296;p27"/>
          <p:cNvSpPr/>
          <p:nvPr/>
        </p:nvSpPr>
        <p:spPr>
          <a:xfrm>
            <a:off x="3607307" y="4512595"/>
            <a:ext cx="275700" cy="2622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3999632" y="4512595"/>
            <a:ext cx="275700" cy="2622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391957" y="4512595"/>
            <a:ext cx="275700" cy="2622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5176607" y="4512595"/>
            <a:ext cx="275700" cy="262200"/>
          </a:xfrm>
          <a:prstGeom prst="star5">
            <a:avLst>
              <a:gd fmla="val 19098"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4784282" y="4512595"/>
            <a:ext cx="275700" cy="2622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txBox="1"/>
          <p:nvPr/>
        </p:nvSpPr>
        <p:spPr>
          <a:xfrm>
            <a:off x="5957125" y="3770975"/>
            <a:ext cx="2643300" cy="31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t>Context Function Graph</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8"/>
          <p:cNvSpPr txBox="1"/>
          <p:nvPr/>
        </p:nvSpPr>
        <p:spPr>
          <a:xfrm>
            <a:off x="4867925" y="1791225"/>
            <a:ext cx="37044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Learning React &amp; Semantic UI</a:t>
            </a:r>
            <a:endParaRPr/>
          </a:p>
        </p:txBody>
      </p:sp>
      <p:cxnSp>
        <p:nvCxnSpPr>
          <p:cNvPr id="307" name="Google Shape;307;p28"/>
          <p:cNvCxnSpPr/>
          <p:nvPr/>
        </p:nvCxnSpPr>
        <p:spPr>
          <a:xfrm>
            <a:off x="626372" y="1308429"/>
            <a:ext cx="0" cy="3588300"/>
          </a:xfrm>
          <a:prstGeom prst="straightConnector1">
            <a:avLst/>
          </a:prstGeom>
          <a:noFill/>
          <a:ln cap="flat" cmpd="sng" w="28575">
            <a:solidFill>
              <a:schemeClr val="dk2"/>
            </a:solidFill>
            <a:prstDash val="solid"/>
            <a:round/>
            <a:headEnd len="med" w="med" type="none"/>
            <a:tailEnd len="med" w="med" type="triangle"/>
          </a:ln>
        </p:spPr>
      </p:cxnSp>
      <p:sp>
        <p:nvSpPr>
          <p:cNvPr id="308" name="Google Shape;308;p28"/>
          <p:cNvSpPr txBox="1"/>
          <p:nvPr>
            <p:ph type="title"/>
          </p:nvPr>
        </p:nvSpPr>
        <p:spPr>
          <a:xfrm>
            <a:off x="311700" y="445025"/>
            <a:ext cx="99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Plan</a:t>
            </a:r>
            <a:endParaRPr>
              <a:latin typeface="Consolas"/>
              <a:ea typeface="Consolas"/>
              <a:cs typeface="Consolas"/>
              <a:sym typeface="Consolas"/>
            </a:endParaRPr>
          </a:p>
        </p:txBody>
      </p:sp>
      <p:sp>
        <p:nvSpPr>
          <p:cNvPr id="309" name="Google Shape;309;p28"/>
          <p:cNvSpPr/>
          <p:nvPr/>
        </p:nvSpPr>
        <p:spPr>
          <a:xfrm flipH="1" rot="10800000">
            <a:off x="554759" y="1246425"/>
            <a:ext cx="141900" cy="141900"/>
          </a:xfrm>
          <a:prstGeom prst="ellipse">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flipH="1" rot="10800000">
            <a:off x="557698" y="1932128"/>
            <a:ext cx="141900" cy="141900"/>
          </a:xfrm>
          <a:prstGeom prst="ellipse">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flipH="1" rot="10800000">
            <a:off x="556742" y="2617831"/>
            <a:ext cx="141900" cy="141900"/>
          </a:xfrm>
          <a:prstGeom prst="ellipse">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flipH="1" rot="10800000">
            <a:off x="559048" y="3294657"/>
            <a:ext cx="141900" cy="141900"/>
          </a:xfrm>
          <a:prstGeom prst="ellipse">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flipH="1" rot="10800000">
            <a:off x="552471" y="3980360"/>
            <a:ext cx="141900" cy="141900"/>
          </a:xfrm>
          <a:prstGeom prst="ellipse">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txBox="1"/>
          <p:nvPr/>
        </p:nvSpPr>
        <p:spPr>
          <a:xfrm>
            <a:off x="2350600" y="1094925"/>
            <a:ext cx="1661100" cy="44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UI/UX Design</a:t>
            </a:r>
            <a:endParaRPr>
              <a:solidFill>
                <a:schemeClr val="dk1"/>
              </a:solidFill>
            </a:endParaRPr>
          </a:p>
        </p:txBody>
      </p:sp>
      <p:sp>
        <p:nvSpPr>
          <p:cNvPr id="315" name="Google Shape;315;p28"/>
          <p:cNvSpPr txBox="1"/>
          <p:nvPr/>
        </p:nvSpPr>
        <p:spPr>
          <a:xfrm>
            <a:off x="2350600" y="1778400"/>
            <a:ext cx="2294700" cy="44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Frontend </a:t>
            </a:r>
            <a:endParaRPr>
              <a:solidFill>
                <a:schemeClr val="dk1"/>
              </a:solidFill>
            </a:endParaRPr>
          </a:p>
          <a:p>
            <a:pPr indent="0" lvl="0" marL="0" rtl="0" algn="l">
              <a:spcBef>
                <a:spcPts val="0"/>
              </a:spcBef>
              <a:spcAft>
                <a:spcPts val="0"/>
              </a:spcAft>
              <a:buNone/>
            </a:pPr>
            <a:r>
              <a:rPr lang="ko">
                <a:solidFill>
                  <a:schemeClr val="dk1"/>
                </a:solidFill>
              </a:rPr>
              <a:t>Implementation</a:t>
            </a:r>
            <a:endParaRPr>
              <a:solidFill>
                <a:schemeClr val="dk1"/>
              </a:solidFill>
            </a:endParaRPr>
          </a:p>
        </p:txBody>
      </p:sp>
      <p:sp>
        <p:nvSpPr>
          <p:cNvPr id="316" name="Google Shape;316;p28"/>
          <p:cNvSpPr txBox="1"/>
          <p:nvPr/>
        </p:nvSpPr>
        <p:spPr>
          <a:xfrm>
            <a:off x="2350600" y="2461900"/>
            <a:ext cx="2479500" cy="44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Backend &amp; Training model Implementation</a:t>
            </a:r>
            <a:endParaRPr>
              <a:solidFill>
                <a:schemeClr val="dk1"/>
              </a:solidFill>
            </a:endParaRPr>
          </a:p>
        </p:txBody>
      </p:sp>
      <p:sp>
        <p:nvSpPr>
          <p:cNvPr id="317" name="Google Shape;317;p28"/>
          <p:cNvSpPr txBox="1"/>
          <p:nvPr/>
        </p:nvSpPr>
        <p:spPr>
          <a:xfrm>
            <a:off x="2350600" y="3147581"/>
            <a:ext cx="1513200" cy="44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System Testing</a:t>
            </a:r>
            <a:endParaRPr>
              <a:solidFill>
                <a:schemeClr val="dk1"/>
              </a:solidFill>
            </a:endParaRPr>
          </a:p>
        </p:txBody>
      </p:sp>
      <p:sp>
        <p:nvSpPr>
          <p:cNvPr id="318" name="Google Shape;318;p28"/>
          <p:cNvSpPr txBox="1"/>
          <p:nvPr/>
        </p:nvSpPr>
        <p:spPr>
          <a:xfrm>
            <a:off x="2365425" y="3831150"/>
            <a:ext cx="1513200" cy="44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Evaluation</a:t>
            </a:r>
            <a:endParaRPr>
              <a:solidFill>
                <a:schemeClr val="dk1"/>
              </a:solidFill>
            </a:endParaRPr>
          </a:p>
        </p:txBody>
      </p:sp>
      <p:cxnSp>
        <p:nvCxnSpPr>
          <p:cNvPr id="319" name="Google Shape;319;p28"/>
          <p:cNvCxnSpPr>
            <a:stCxn id="310" idx="6"/>
            <a:endCxn id="315" idx="1"/>
          </p:cNvCxnSpPr>
          <p:nvPr/>
        </p:nvCxnSpPr>
        <p:spPr>
          <a:xfrm flipH="1" rot="10800000">
            <a:off x="699598" y="2000978"/>
            <a:ext cx="1650900" cy="2100"/>
          </a:xfrm>
          <a:prstGeom prst="straightConnector1">
            <a:avLst/>
          </a:prstGeom>
          <a:noFill/>
          <a:ln cap="flat" cmpd="sng" w="9525">
            <a:solidFill>
              <a:schemeClr val="dk2"/>
            </a:solidFill>
            <a:prstDash val="dash"/>
            <a:round/>
            <a:headEnd len="med" w="med" type="none"/>
            <a:tailEnd len="med" w="med" type="none"/>
          </a:ln>
        </p:spPr>
      </p:cxnSp>
      <p:cxnSp>
        <p:nvCxnSpPr>
          <p:cNvPr id="320" name="Google Shape;320;p28"/>
          <p:cNvCxnSpPr>
            <a:stCxn id="311" idx="6"/>
            <a:endCxn id="316" idx="1"/>
          </p:cNvCxnSpPr>
          <p:nvPr/>
        </p:nvCxnSpPr>
        <p:spPr>
          <a:xfrm flipH="1" rot="10800000">
            <a:off x="698642" y="2684281"/>
            <a:ext cx="1652100" cy="4500"/>
          </a:xfrm>
          <a:prstGeom prst="straightConnector1">
            <a:avLst/>
          </a:prstGeom>
          <a:noFill/>
          <a:ln cap="flat" cmpd="sng" w="9525">
            <a:solidFill>
              <a:schemeClr val="dk2"/>
            </a:solidFill>
            <a:prstDash val="dash"/>
            <a:round/>
            <a:headEnd len="med" w="med" type="none"/>
            <a:tailEnd len="med" w="med" type="none"/>
          </a:ln>
        </p:spPr>
      </p:cxnSp>
      <p:cxnSp>
        <p:nvCxnSpPr>
          <p:cNvPr id="321" name="Google Shape;321;p28"/>
          <p:cNvCxnSpPr>
            <a:stCxn id="312" idx="6"/>
            <a:endCxn id="317" idx="1"/>
          </p:cNvCxnSpPr>
          <p:nvPr/>
        </p:nvCxnSpPr>
        <p:spPr>
          <a:xfrm>
            <a:off x="700948" y="3365607"/>
            <a:ext cx="1649700" cy="4500"/>
          </a:xfrm>
          <a:prstGeom prst="straightConnector1">
            <a:avLst/>
          </a:prstGeom>
          <a:noFill/>
          <a:ln cap="flat" cmpd="sng" w="9525">
            <a:solidFill>
              <a:schemeClr val="dk2"/>
            </a:solidFill>
            <a:prstDash val="dash"/>
            <a:round/>
            <a:headEnd len="med" w="med" type="none"/>
            <a:tailEnd len="med" w="med" type="none"/>
          </a:ln>
        </p:spPr>
      </p:cxnSp>
      <p:cxnSp>
        <p:nvCxnSpPr>
          <p:cNvPr id="322" name="Google Shape;322;p28"/>
          <p:cNvCxnSpPr>
            <a:stCxn id="313" idx="6"/>
            <a:endCxn id="318" idx="1"/>
          </p:cNvCxnSpPr>
          <p:nvPr/>
        </p:nvCxnSpPr>
        <p:spPr>
          <a:xfrm>
            <a:off x="694371" y="4051310"/>
            <a:ext cx="1671000" cy="2400"/>
          </a:xfrm>
          <a:prstGeom prst="straightConnector1">
            <a:avLst/>
          </a:prstGeom>
          <a:noFill/>
          <a:ln cap="flat" cmpd="sng" w="9525">
            <a:solidFill>
              <a:schemeClr val="dk2"/>
            </a:solidFill>
            <a:prstDash val="dash"/>
            <a:round/>
            <a:headEnd len="med" w="med" type="none"/>
            <a:tailEnd len="med" w="med" type="none"/>
          </a:ln>
        </p:spPr>
      </p:cxnSp>
      <p:sp>
        <p:nvSpPr>
          <p:cNvPr id="323" name="Google Shape;323;p28"/>
          <p:cNvSpPr/>
          <p:nvPr/>
        </p:nvSpPr>
        <p:spPr>
          <a:xfrm>
            <a:off x="699650" y="1027625"/>
            <a:ext cx="1085100" cy="28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t>Week 7</a:t>
            </a:r>
            <a:endParaRPr/>
          </a:p>
        </p:txBody>
      </p:sp>
      <p:sp>
        <p:nvSpPr>
          <p:cNvPr id="324" name="Google Shape;324;p28"/>
          <p:cNvSpPr/>
          <p:nvPr/>
        </p:nvSpPr>
        <p:spPr>
          <a:xfrm>
            <a:off x="699652" y="1715700"/>
            <a:ext cx="1085100" cy="28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t>Week 9</a:t>
            </a:r>
            <a:endParaRPr/>
          </a:p>
        </p:txBody>
      </p:sp>
      <p:sp>
        <p:nvSpPr>
          <p:cNvPr id="325" name="Google Shape;325;p28"/>
          <p:cNvSpPr/>
          <p:nvPr/>
        </p:nvSpPr>
        <p:spPr>
          <a:xfrm>
            <a:off x="706002" y="2400388"/>
            <a:ext cx="1245600" cy="28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t>Week 10-12</a:t>
            </a:r>
            <a:endParaRPr/>
          </a:p>
        </p:txBody>
      </p:sp>
      <p:sp>
        <p:nvSpPr>
          <p:cNvPr id="326" name="Google Shape;326;p28"/>
          <p:cNvSpPr/>
          <p:nvPr/>
        </p:nvSpPr>
        <p:spPr>
          <a:xfrm>
            <a:off x="705817" y="3082700"/>
            <a:ext cx="1085100" cy="28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t>Week 13</a:t>
            </a:r>
            <a:endParaRPr/>
          </a:p>
        </p:txBody>
      </p:sp>
      <p:sp>
        <p:nvSpPr>
          <p:cNvPr id="327" name="Google Shape;327;p28"/>
          <p:cNvSpPr/>
          <p:nvPr/>
        </p:nvSpPr>
        <p:spPr>
          <a:xfrm>
            <a:off x="724744" y="3754938"/>
            <a:ext cx="1085100" cy="28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t>Week 14</a:t>
            </a:r>
            <a:endParaRPr/>
          </a:p>
        </p:txBody>
      </p:sp>
      <p:pic>
        <p:nvPicPr>
          <p:cNvPr id="328" name="Google Shape;328;p28"/>
          <p:cNvPicPr preferRelativeResize="0"/>
          <p:nvPr/>
        </p:nvPicPr>
        <p:blipFill>
          <a:blip r:embed="rId3">
            <a:alphaModFix/>
          </a:blip>
          <a:stretch>
            <a:fillRect/>
          </a:stretch>
        </p:blipFill>
        <p:spPr>
          <a:xfrm>
            <a:off x="736175" y="4344950"/>
            <a:ext cx="798550" cy="798550"/>
          </a:xfrm>
          <a:prstGeom prst="rect">
            <a:avLst/>
          </a:prstGeom>
          <a:noFill/>
          <a:ln>
            <a:noFill/>
          </a:ln>
        </p:spPr>
      </p:pic>
      <p:sp>
        <p:nvSpPr>
          <p:cNvPr id="329" name="Google Shape;32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cxnSp>
        <p:nvCxnSpPr>
          <p:cNvPr id="330" name="Google Shape;330;p28"/>
          <p:cNvCxnSpPr>
            <a:stCxn id="309" idx="6"/>
            <a:endCxn id="314" idx="1"/>
          </p:cNvCxnSpPr>
          <p:nvPr/>
        </p:nvCxnSpPr>
        <p:spPr>
          <a:xfrm>
            <a:off x="696659" y="1317375"/>
            <a:ext cx="1653900" cy="0"/>
          </a:xfrm>
          <a:prstGeom prst="straightConnector1">
            <a:avLst/>
          </a:prstGeom>
          <a:noFill/>
          <a:ln cap="flat" cmpd="sng" w="9525">
            <a:solidFill>
              <a:schemeClr val="dk2"/>
            </a:solidFill>
            <a:prstDash val="dash"/>
            <a:round/>
            <a:headEnd len="med" w="med" type="none"/>
            <a:tailEnd len="med" w="med" type="none"/>
          </a:ln>
        </p:spPr>
      </p:cxnSp>
      <p:sp>
        <p:nvSpPr>
          <p:cNvPr id="331" name="Google Shape;331;p28"/>
          <p:cNvSpPr txBox="1"/>
          <p:nvPr/>
        </p:nvSpPr>
        <p:spPr>
          <a:xfrm>
            <a:off x="4867925" y="1117025"/>
            <a:ext cx="37044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Prototype Design &amp; Testing  </a:t>
            </a:r>
            <a:endParaRPr/>
          </a:p>
        </p:txBody>
      </p:sp>
      <p:sp>
        <p:nvSpPr>
          <p:cNvPr id="332" name="Google Shape;332;p28"/>
          <p:cNvSpPr txBox="1"/>
          <p:nvPr/>
        </p:nvSpPr>
        <p:spPr>
          <a:xfrm>
            <a:off x="4867925" y="2465425"/>
            <a:ext cx="37044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Data Collection &amp; Try Different ML Models</a:t>
            </a:r>
            <a:endParaRPr/>
          </a:p>
        </p:txBody>
      </p:sp>
      <p:sp>
        <p:nvSpPr>
          <p:cNvPr id="333" name="Google Shape;333;p28"/>
          <p:cNvSpPr txBox="1"/>
          <p:nvPr/>
        </p:nvSpPr>
        <p:spPr>
          <a:xfrm>
            <a:off x="4867925" y="1791225"/>
            <a:ext cx="37044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highlight>
                  <a:srgbClr val="FF9900"/>
                </a:highlight>
              </a:rPr>
              <a:t>Learning React</a:t>
            </a:r>
            <a:r>
              <a:rPr lang="ko"/>
              <a:t> &amp; </a:t>
            </a:r>
            <a:r>
              <a:rPr lang="ko">
                <a:highlight>
                  <a:srgbClr val="FF9900"/>
                </a:highlight>
              </a:rPr>
              <a:t>Semantic UI</a:t>
            </a:r>
            <a:endParaRPr>
              <a:highlight>
                <a:srgbClr val="FF9900"/>
              </a:highlight>
            </a:endParaRPr>
          </a:p>
        </p:txBody>
      </p:sp>
      <p:sp>
        <p:nvSpPr>
          <p:cNvPr id="334" name="Google Shape;334;p28"/>
          <p:cNvSpPr txBox="1"/>
          <p:nvPr/>
        </p:nvSpPr>
        <p:spPr>
          <a:xfrm>
            <a:off x="4867925" y="3227225"/>
            <a:ext cx="37044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Deploying &amp; Training</a:t>
            </a:r>
            <a:endParaRPr/>
          </a:p>
        </p:txBody>
      </p:sp>
      <p:sp>
        <p:nvSpPr>
          <p:cNvPr id="335" name="Google Shape;335;p28"/>
          <p:cNvSpPr txBox="1"/>
          <p:nvPr/>
        </p:nvSpPr>
        <p:spPr>
          <a:xfrm>
            <a:off x="4867925" y="3890025"/>
            <a:ext cx="37044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Test Data Analysis &amp; Final Presentation</a:t>
            </a:r>
            <a:endParaRPr/>
          </a:p>
        </p:txBody>
      </p:sp>
      <p:sp>
        <p:nvSpPr>
          <p:cNvPr id="336" name="Google Shape;336;p28"/>
          <p:cNvSpPr txBox="1"/>
          <p:nvPr/>
        </p:nvSpPr>
        <p:spPr>
          <a:xfrm>
            <a:off x="4867925" y="1117025"/>
            <a:ext cx="37044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highlight>
                  <a:srgbClr val="FF9900"/>
                </a:highlight>
              </a:rPr>
              <a:t>Prototype Design</a:t>
            </a:r>
            <a:r>
              <a:rPr lang="ko"/>
              <a:t> &amp; Testing  </a:t>
            </a:r>
            <a:endParaRPr/>
          </a:p>
        </p:txBody>
      </p:sp>
      <p:sp>
        <p:nvSpPr>
          <p:cNvPr id="337" name="Google Shape;337;p28"/>
          <p:cNvSpPr txBox="1"/>
          <p:nvPr/>
        </p:nvSpPr>
        <p:spPr>
          <a:xfrm>
            <a:off x="4867920" y="2465425"/>
            <a:ext cx="37044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highlight>
                  <a:srgbClr val="FF9900"/>
                </a:highlight>
              </a:rPr>
              <a:t>Data Collection</a:t>
            </a:r>
            <a:r>
              <a:rPr lang="ko"/>
              <a:t> &amp; Try Different ML Models</a:t>
            </a:r>
            <a:endParaRPr/>
          </a:p>
        </p:txBody>
      </p:sp>
      <p:sp>
        <p:nvSpPr>
          <p:cNvPr id="338" name="Google Shape;338;p28"/>
          <p:cNvSpPr txBox="1"/>
          <p:nvPr/>
        </p:nvSpPr>
        <p:spPr>
          <a:xfrm>
            <a:off x="1534725" y="4514725"/>
            <a:ext cx="1727700" cy="44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ko" sz="1000">
                <a:solidFill>
                  <a:schemeClr val="dk1"/>
                </a:solidFill>
              </a:rPr>
              <a:t>Hoon’s Graduation!!!</a:t>
            </a:r>
            <a:endParaRPr i="1" sz="1000">
              <a:solidFill>
                <a:schemeClr val="dk1"/>
              </a:solidFill>
            </a:endParaRPr>
          </a:p>
          <a:p>
            <a:pPr indent="0" lvl="0" marL="0" rtl="0" algn="l">
              <a:spcBef>
                <a:spcPts val="0"/>
              </a:spcBef>
              <a:spcAft>
                <a:spcPts val="0"/>
              </a:spcAft>
              <a:buNone/>
            </a:pPr>
            <a:r>
              <a:rPr i="1" lang="ko" sz="1000">
                <a:solidFill>
                  <a:schemeClr val="dk1"/>
                </a:solidFill>
              </a:rPr>
              <a:t>(Hopefully)</a:t>
            </a:r>
            <a:endParaRPr i="1" sz="1000">
              <a:solidFill>
                <a:schemeClr val="dk1"/>
              </a:solidFill>
            </a:endParaRPr>
          </a:p>
        </p:txBody>
      </p:sp>
      <p:sp>
        <p:nvSpPr>
          <p:cNvPr id="339" name="Google Shape;339;p28"/>
          <p:cNvSpPr txBox="1"/>
          <p:nvPr/>
        </p:nvSpPr>
        <p:spPr>
          <a:xfrm>
            <a:off x="4867925" y="755550"/>
            <a:ext cx="3604500" cy="33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
              <a:t>* </a:t>
            </a:r>
            <a:r>
              <a:rPr lang="ko">
                <a:highlight>
                  <a:srgbClr val="FF9900"/>
                </a:highlight>
              </a:rPr>
              <a:t>Completed</a:t>
            </a:r>
            <a:r>
              <a:rPr lang="ko"/>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graphicFrame>
        <p:nvGraphicFramePr>
          <p:cNvPr id="344" name="Google Shape;344;p29"/>
          <p:cNvGraphicFramePr/>
          <p:nvPr/>
        </p:nvGraphicFramePr>
        <p:xfrm>
          <a:off x="387950" y="1634385"/>
          <a:ext cx="3000000" cy="3000000"/>
        </p:xfrm>
        <a:graphic>
          <a:graphicData uri="http://schemas.openxmlformats.org/drawingml/2006/table">
            <a:tbl>
              <a:tblPr>
                <a:noFill/>
                <a:tableStyleId>{2B63921F-A39F-4A4C-A917-087198025923}</a:tableStyleId>
              </a:tblPr>
              <a:tblGrid>
                <a:gridCol w="1347425"/>
                <a:gridCol w="2308500"/>
                <a:gridCol w="2238925"/>
                <a:gridCol w="2189650"/>
              </a:tblGrid>
              <a:tr h="1297950">
                <a:tc>
                  <a:txBody>
                    <a:bodyPr>
                      <a:noAutofit/>
                    </a:bodyPr>
                    <a:lstStyle/>
                    <a:p>
                      <a:pPr indent="0" lvl="0" marL="0" rtl="0" algn="ctr">
                        <a:spcBef>
                          <a:spcPts val="0"/>
                        </a:spcBef>
                        <a:spcAft>
                          <a:spcPts val="0"/>
                        </a:spcAft>
                        <a:buNone/>
                      </a:pPr>
                      <a:r>
                        <a:rPr lang="ko"/>
                        <a:t>Conditions</a:t>
                      </a:r>
                      <a:endParaRPr/>
                    </a:p>
                  </a:txBody>
                  <a:tcPr marT="91425" marB="91425" marR="91425" marL="91425" anchor="ctr"/>
                </a:tc>
                <a:tc>
                  <a:txBody>
                    <a:bodyPr>
                      <a:noAutofit/>
                    </a:bodyPr>
                    <a:lstStyle/>
                    <a:p>
                      <a:pPr indent="0" lvl="0" marL="0" rtl="0" algn="ctr">
                        <a:spcBef>
                          <a:spcPts val="0"/>
                        </a:spcBef>
                        <a:spcAft>
                          <a:spcPts val="0"/>
                        </a:spcAft>
                        <a:buNone/>
                      </a:pPr>
                      <a:r>
                        <a:rPr lang="ko"/>
                        <a:t>Web Search</a:t>
                      </a:r>
                      <a:endParaRPr/>
                    </a:p>
                    <a:p>
                      <a:pPr indent="0" lvl="0" marL="0" rtl="0" algn="ctr">
                        <a:spcBef>
                          <a:spcPts val="0"/>
                        </a:spcBef>
                        <a:spcAft>
                          <a:spcPts val="0"/>
                        </a:spcAft>
                        <a:buNone/>
                      </a:pPr>
                      <a:r>
                        <a:t/>
                      </a:r>
                      <a:endParaRPr/>
                    </a:p>
                  </a:txBody>
                  <a:tcPr marT="91425" marB="91425" marR="91425" marL="91425" anchor="ctr"/>
                </a:tc>
                <a:tc>
                  <a:txBody>
                    <a:bodyPr>
                      <a:noAutofit/>
                    </a:bodyPr>
                    <a:lstStyle/>
                    <a:p>
                      <a:pPr indent="0" lvl="0" marL="0" rtl="0" algn="ctr">
                        <a:spcBef>
                          <a:spcPts val="0"/>
                        </a:spcBef>
                        <a:spcAft>
                          <a:spcPts val="0"/>
                        </a:spcAft>
                        <a:buNone/>
                      </a:pPr>
                      <a:r>
                        <a:rPr b="1" lang="ko">
                          <a:solidFill>
                            <a:schemeClr val="dk1"/>
                          </a:solidFill>
                          <a:latin typeface="Comic Sans MS"/>
                          <a:ea typeface="Comic Sans MS"/>
                          <a:cs typeface="Comic Sans MS"/>
                          <a:sym typeface="Comic Sans MS"/>
                        </a:rPr>
                        <a:t>T</a:t>
                      </a:r>
                      <a:r>
                        <a:rPr lang="ko">
                          <a:solidFill>
                            <a:schemeClr val="dk1"/>
                          </a:solidFill>
                          <a:latin typeface="Comic Sans MS"/>
                          <a:ea typeface="Comic Sans MS"/>
                          <a:cs typeface="Comic Sans MS"/>
                          <a:sym typeface="Comic Sans MS"/>
                        </a:rPr>
                        <a:t>eaching </a:t>
                      </a:r>
                      <a:r>
                        <a:rPr b="1" lang="ko">
                          <a:solidFill>
                            <a:schemeClr val="dk1"/>
                          </a:solidFill>
                          <a:latin typeface="Comic Sans MS"/>
                          <a:ea typeface="Comic Sans MS"/>
                          <a:cs typeface="Comic Sans MS"/>
                          <a:sym typeface="Comic Sans MS"/>
                        </a:rPr>
                        <a:t>A</a:t>
                      </a:r>
                      <a:r>
                        <a:rPr lang="ko">
                          <a:solidFill>
                            <a:schemeClr val="dk1"/>
                          </a:solidFill>
                          <a:latin typeface="Comic Sans MS"/>
                          <a:ea typeface="Comic Sans MS"/>
                          <a:cs typeface="Comic Sans MS"/>
                          <a:sym typeface="Comic Sans MS"/>
                        </a:rPr>
                        <a:t>ssistant</a:t>
                      </a:r>
                      <a:endParaRPr/>
                    </a:p>
                  </a:txBody>
                  <a:tcPr marT="91425" marB="91425" marR="91425" marL="91425" anchor="ctr"/>
                </a:tc>
                <a:tc>
                  <a:txBody>
                    <a:bodyPr>
                      <a:noAutofit/>
                    </a:bodyPr>
                    <a:lstStyle/>
                    <a:p>
                      <a:pPr indent="0" lvl="0" marL="0" rtl="0" algn="ctr">
                        <a:spcBef>
                          <a:spcPts val="0"/>
                        </a:spcBef>
                        <a:spcAft>
                          <a:spcPts val="0"/>
                        </a:spcAft>
                        <a:buNone/>
                      </a:pPr>
                      <a:r>
                        <a:rPr b="1" lang="ko" sz="1800">
                          <a:latin typeface="Consolas"/>
                          <a:ea typeface="Consolas"/>
                          <a:cs typeface="Consolas"/>
                          <a:sym typeface="Consolas"/>
                        </a:rPr>
                        <a:t>Automa</a:t>
                      </a:r>
                      <a:r>
                        <a:rPr b="1" lang="ko" sz="1800">
                          <a:solidFill>
                            <a:srgbClr val="FF9900"/>
                          </a:solidFill>
                          <a:latin typeface="Consolas"/>
                          <a:ea typeface="Consolas"/>
                          <a:cs typeface="Consolas"/>
                          <a:sym typeface="Consolas"/>
                        </a:rPr>
                        <a:t>TA</a:t>
                      </a:r>
                      <a:endParaRPr b="1" sz="1800">
                        <a:solidFill>
                          <a:srgbClr val="FF9900"/>
                        </a:solidFill>
                        <a:latin typeface="Comic Sans MS"/>
                        <a:ea typeface="Comic Sans MS"/>
                        <a:cs typeface="Comic Sans MS"/>
                        <a:sym typeface="Comic Sans MS"/>
                      </a:endParaRPr>
                    </a:p>
                  </a:txBody>
                  <a:tcPr marT="91425" marB="91425" marR="91425" marL="91425" anchor="ctr"/>
                </a:tc>
              </a:tr>
              <a:tr h="727150">
                <a:tc>
                  <a:txBody>
                    <a:bodyPr>
                      <a:noAutofit/>
                    </a:bodyPr>
                    <a:lstStyle/>
                    <a:p>
                      <a:pPr indent="0" lvl="0" marL="0" rtl="0" algn="ctr">
                        <a:spcBef>
                          <a:spcPts val="0"/>
                        </a:spcBef>
                        <a:spcAft>
                          <a:spcPts val="0"/>
                        </a:spcAft>
                        <a:buNone/>
                      </a:pPr>
                      <a:r>
                        <a:rPr lang="ko"/>
                        <a:t>Metrics</a:t>
                      </a:r>
                      <a:endParaRPr/>
                    </a:p>
                  </a:txBody>
                  <a:tcPr marT="91425" marB="91425" marR="91425" marL="91425" anchor="ctr"/>
                </a:tc>
                <a:tc gridSpan="3">
                  <a:txBody>
                    <a:bodyPr>
                      <a:noAutofit/>
                    </a:bodyPr>
                    <a:lstStyle/>
                    <a:p>
                      <a:pPr indent="0" lvl="0" marL="0" rtl="0" algn="ctr">
                        <a:spcBef>
                          <a:spcPts val="0"/>
                        </a:spcBef>
                        <a:spcAft>
                          <a:spcPts val="0"/>
                        </a:spcAft>
                        <a:buNone/>
                      </a:pPr>
                      <a:r>
                        <a:rPr lang="ko"/>
                        <a:t>Answer Relevance, User Satisfaction, Task Completion Time, Time Taken</a:t>
                      </a:r>
                      <a:endParaRPr/>
                    </a:p>
                  </a:txBody>
                  <a:tcPr marT="91425" marB="91425" marR="91425" marL="91425" anchor="ctr"/>
                </a:tc>
                <a:tc hMerge="1"/>
                <a:tc hMerge="1"/>
              </a:tr>
              <a:tr h="727150">
                <a:tc>
                  <a:txBody>
                    <a:bodyPr>
                      <a:noAutofit/>
                    </a:bodyPr>
                    <a:lstStyle/>
                    <a:p>
                      <a:pPr indent="0" lvl="0" marL="0" rtl="0" algn="ctr">
                        <a:spcBef>
                          <a:spcPts val="0"/>
                        </a:spcBef>
                        <a:spcAft>
                          <a:spcPts val="0"/>
                        </a:spcAft>
                        <a:buNone/>
                      </a:pPr>
                      <a:r>
                        <a:rPr lang="ko"/>
                        <a:t>Method</a:t>
                      </a:r>
                      <a:endParaRPr/>
                    </a:p>
                  </a:txBody>
                  <a:tcPr marT="91425" marB="91425" marR="91425" marL="91425" anchor="ctr"/>
                </a:tc>
                <a:tc gridSpan="3">
                  <a:txBody>
                    <a:bodyPr>
                      <a:noAutofit/>
                    </a:bodyPr>
                    <a:lstStyle/>
                    <a:p>
                      <a:pPr indent="0" lvl="0" marL="0" rtl="0" algn="ctr">
                        <a:spcBef>
                          <a:spcPts val="0"/>
                        </a:spcBef>
                        <a:spcAft>
                          <a:spcPts val="0"/>
                        </a:spcAft>
                        <a:buNone/>
                      </a:pPr>
                      <a:r>
                        <a:rPr lang="ko"/>
                        <a:t>Within Subject</a:t>
                      </a:r>
                      <a:endParaRPr/>
                    </a:p>
                  </a:txBody>
                  <a:tcPr marT="91425" marB="91425" marR="91425" marL="91425" anchor="ctr"/>
                </a:tc>
                <a:tc hMerge="1"/>
                <a:tc hMerge="1"/>
              </a:tr>
            </a:tbl>
          </a:graphicData>
        </a:graphic>
      </p:graphicFrame>
      <p:sp>
        <p:nvSpPr>
          <p:cNvPr id="345" name="Google Shape;345;p29"/>
          <p:cNvSpPr txBox="1"/>
          <p:nvPr>
            <p:ph type="title"/>
          </p:nvPr>
        </p:nvSpPr>
        <p:spPr>
          <a:xfrm>
            <a:off x="311700" y="445025"/>
            <a:ext cx="805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Evaluation Plan</a:t>
            </a:r>
            <a:endParaRPr>
              <a:latin typeface="Consolas"/>
              <a:ea typeface="Consolas"/>
              <a:cs typeface="Consolas"/>
              <a:sym typeface="Consolas"/>
            </a:endParaRPr>
          </a:p>
        </p:txBody>
      </p:sp>
      <p:sp>
        <p:nvSpPr>
          <p:cNvPr id="346" name="Google Shape;34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347" name="Google Shape;347;p29"/>
          <p:cNvPicPr preferRelativeResize="0"/>
          <p:nvPr/>
        </p:nvPicPr>
        <p:blipFill>
          <a:blip r:embed="rId3">
            <a:alphaModFix/>
          </a:blip>
          <a:stretch>
            <a:fillRect/>
          </a:stretch>
        </p:blipFill>
        <p:spPr>
          <a:xfrm>
            <a:off x="1773501" y="2470174"/>
            <a:ext cx="891700" cy="326950"/>
          </a:xfrm>
          <a:prstGeom prst="rect">
            <a:avLst/>
          </a:prstGeom>
          <a:noFill/>
          <a:ln>
            <a:noFill/>
          </a:ln>
        </p:spPr>
      </p:pic>
      <p:pic>
        <p:nvPicPr>
          <p:cNvPr id="348" name="Google Shape;348;p29"/>
          <p:cNvPicPr preferRelativeResize="0"/>
          <p:nvPr/>
        </p:nvPicPr>
        <p:blipFill>
          <a:blip r:embed="rId4">
            <a:alphaModFix/>
          </a:blip>
          <a:stretch>
            <a:fillRect/>
          </a:stretch>
        </p:blipFill>
        <p:spPr>
          <a:xfrm>
            <a:off x="2670850" y="2436850"/>
            <a:ext cx="1341359" cy="32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386025" y="2021250"/>
            <a:ext cx="8520600" cy="11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4800">
                <a:solidFill>
                  <a:srgbClr val="000000"/>
                </a:solidFill>
                <a:latin typeface="Consolas"/>
                <a:ea typeface="Consolas"/>
                <a:cs typeface="Consolas"/>
                <a:sym typeface="Consolas"/>
              </a:rPr>
              <a:t>Any </a:t>
            </a:r>
            <a:r>
              <a:rPr lang="ko" sz="4800">
                <a:solidFill>
                  <a:srgbClr val="FF9900"/>
                </a:solidFill>
                <a:latin typeface="Consolas"/>
                <a:ea typeface="Consolas"/>
                <a:cs typeface="Consolas"/>
                <a:sym typeface="Consolas"/>
              </a:rPr>
              <a:t>Questions</a:t>
            </a:r>
            <a:r>
              <a:rPr lang="ko" sz="4800">
                <a:solidFill>
                  <a:srgbClr val="000000"/>
                </a:solidFill>
                <a:latin typeface="Consolas"/>
                <a:ea typeface="Consolas"/>
                <a:cs typeface="Consolas"/>
                <a:sym typeface="Consolas"/>
              </a:rPr>
              <a:t>?</a:t>
            </a:r>
            <a:endParaRPr sz="4800">
              <a:latin typeface="Consolas"/>
              <a:ea typeface="Consolas"/>
              <a:cs typeface="Consolas"/>
              <a:sym typeface="Consolas"/>
            </a:endParaRPr>
          </a:p>
        </p:txBody>
      </p:sp>
      <p:sp>
        <p:nvSpPr>
          <p:cNvPr id="354" name="Google Shape;35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60" name="Google Shape;360;p31"/>
          <p:cNvSpPr txBox="1"/>
          <p:nvPr/>
        </p:nvSpPr>
        <p:spPr>
          <a:xfrm>
            <a:off x="152400" y="452950"/>
            <a:ext cx="8520000" cy="7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ko" sz="1800">
                <a:solidFill>
                  <a:schemeClr val="dk1"/>
                </a:solidFill>
                <a:latin typeface="Calibri"/>
                <a:ea typeface="Calibri"/>
                <a:cs typeface="Calibri"/>
                <a:sym typeface="Calibri"/>
              </a:rPr>
              <a:t>Problem Statement</a:t>
            </a:r>
            <a:r>
              <a:rPr lang="ko" sz="1800">
                <a:solidFill>
                  <a:schemeClr val="dk1"/>
                </a:solidFill>
                <a:latin typeface="Calibri"/>
                <a:ea typeface="Calibri"/>
                <a:cs typeface="Calibri"/>
                <a:sym typeface="Calibri"/>
              </a:rPr>
              <a:t>: </a:t>
            </a:r>
            <a:r>
              <a:rPr lang="ko" sz="1800">
                <a:solidFill>
                  <a:srgbClr val="666666"/>
                </a:solidFill>
                <a:latin typeface="Calibri"/>
                <a:ea typeface="Calibri"/>
                <a:cs typeface="Calibri"/>
                <a:sym typeface="Calibri"/>
              </a:rPr>
              <a:t>CS101 beginners ask many questions related to programming skills. However, their questions contain not enough context so they cannot get satisfactory answers from existing solutions.</a:t>
            </a:r>
            <a:endParaRPr>
              <a:solidFill>
                <a:srgbClr val="666666"/>
              </a:solidFill>
            </a:endParaRPr>
          </a:p>
        </p:txBody>
      </p:sp>
      <p:pic>
        <p:nvPicPr>
          <p:cNvPr id="361" name="Google Shape;361;p31"/>
          <p:cNvPicPr preferRelativeResize="0"/>
          <p:nvPr/>
        </p:nvPicPr>
        <p:blipFill rotWithShape="1">
          <a:blip r:embed="rId3">
            <a:alphaModFix/>
          </a:blip>
          <a:srcRect b="485" l="0" r="0" t="475"/>
          <a:stretch/>
        </p:blipFill>
        <p:spPr>
          <a:xfrm>
            <a:off x="152400" y="1979025"/>
            <a:ext cx="5256150" cy="2859676"/>
          </a:xfrm>
          <a:prstGeom prst="rect">
            <a:avLst/>
          </a:prstGeom>
          <a:noFill/>
          <a:ln>
            <a:noFill/>
          </a:ln>
        </p:spPr>
      </p:pic>
      <p:graphicFrame>
        <p:nvGraphicFramePr>
          <p:cNvPr id="362" name="Google Shape;362;p31"/>
          <p:cNvGraphicFramePr/>
          <p:nvPr/>
        </p:nvGraphicFramePr>
        <p:xfrm>
          <a:off x="5622650" y="2122400"/>
          <a:ext cx="3000000" cy="3000000"/>
        </p:xfrm>
        <a:graphic>
          <a:graphicData uri="http://schemas.openxmlformats.org/drawingml/2006/table">
            <a:tbl>
              <a:tblPr>
                <a:noFill/>
                <a:tableStyleId>{2B63921F-A39F-4A4C-A917-087198025923}</a:tableStyleId>
              </a:tblPr>
              <a:tblGrid>
                <a:gridCol w="1054050"/>
                <a:gridCol w="1995850"/>
              </a:tblGrid>
              <a:tr h="920525">
                <a:tc>
                  <a:txBody>
                    <a:bodyPr>
                      <a:noAutofit/>
                    </a:bodyPr>
                    <a:lstStyle/>
                    <a:p>
                      <a:pPr indent="0" lvl="0" marL="0" rtl="0" algn="ctr">
                        <a:spcBef>
                          <a:spcPts val="0"/>
                        </a:spcBef>
                        <a:spcAft>
                          <a:spcPts val="0"/>
                        </a:spcAft>
                        <a:buNone/>
                      </a:pPr>
                      <a:r>
                        <a:rPr lang="ko"/>
                        <a:t>Metric</a:t>
                      </a:r>
                      <a:endParaRPr/>
                    </a:p>
                  </a:txBody>
                  <a:tcPr marT="91425" marB="91425" marR="91425" marL="91425" anchor="ctr"/>
                </a:tc>
                <a:tc>
                  <a:txBody>
                    <a:bodyPr>
                      <a:noAutofit/>
                    </a:bodyPr>
                    <a:lstStyle/>
                    <a:p>
                      <a:pPr indent="0" lvl="0" marL="0" rtl="0" algn="l">
                        <a:spcBef>
                          <a:spcPts val="0"/>
                        </a:spcBef>
                        <a:spcAft>
                          <a:spcPts val="0"/>
                        </a:spcAft>
                        <a:buNone/>
                      </a:pPr>
                      <a:r>
                        <a:rPr lang="ko"/>
                        <a:t>Answer accuracy,</a:t>
                      </a:r>
                      <a:endParaRPr/>
                    </a:p>
                    <a:p>
                      <a:pPr indent="0" lvl="0" marL="0" rtl="0" algn="l">
                        <a:spcBef>
                          <a:spcPts val="0"/>
                        </a:spcBef>
                        <a:spcAft>
                          <a:spcPts val="0"/>
                        </a:spcAft>
                        <a:buNone/>
                      </a:pPr>
                      <a:r>
                        <a:rPr lang="ko"/>
                        <a:t>User satisfaction,</a:t>
                      </a:r>
                      <a:endParaRPr/>
                    </a:p>
                    <a:p>
                      <a:pPr indent="0" lvl="0" marL="0" rtl="0" algn="l">
                        <a:spcBef>
                          <a:spcPts val="0"/>
                        </a:spcBef>
                        <a:spcAft>
                          <a:spcPts val="0"/>
                        </a:spcAft>
                        <a:buNone/>
                      </a:pPr>
                      <a:r>
                        <a:rPr lang="ko"/>
                        <a:t>Time taken</a:t>
                      </a:r>
                      <a:endParaRPr/>
                    </a:p>
                  </a:txBody>
                  <a:tcPr marT="91425" marB="91425" marR="91425" marL="91425" anchor="ctr"/>
                </a:tc>
              </a:tr>
              <a:tr h="920525">
                <a:tc>
                  <a:txBody>
                    <a:bodyPr>
                      <a:noAutofit/>
                    </a:bodyPr>
                    <a:lstStyle/>
                    <a:p>
                      <a:pPr indent="0" lvl="0" marL="0" rtl="0" algn="ctr">
                        <a:spcBef>
                          <a:spcPts val="0"/>
                        </a:spcBef>
                        <a:spcAft>
                          <a:spcPts val="0"/>
                        </a:spcAft>
                        <a:buNone/>
                      </a:pPr>
                      <a:r>
                        <a:rPr lang="ko"/>
                        <a:t>Conditions</a:t>
                      </a:r>
                      <a:endParaRPr/>
                    </a:p>
                  </a:txBody>
                  <a:tcPr marT="91425" marB="91425" marR="91425" marL="91425" anchor="ctr"/>
                </a:tc>
                <a:tc>
                  <a:txBody>
                    <a:bodyPr>
                      <a:noAutofit/>
                    </a:bodyPr>
                    <a:lstStyle/>
                    <a:p>
                      <a:pPr indent="0" lvl="0" marL="0" rtl="0" algn="l">
                        <a:spcBef>
                          <a:spcPts val="0"/>
                        </a:spcBef>
                        <a:spcAft>
                          <a:spcPts val="0"/>
                        </a:spcAft>
                        <a:buNone/>
                      </a:pPr>
                      <a:r>
                        <a:rPr lang="ko"/>
                        <a:t>Google search,</a:t>
                      </a:r>
                      <a:endParaRPr/>
                    </a:p>
                    <a:p>
                      <a:pPr indent="0" lvl="0" marL="0" rtl="0" algn="l">
                        <a:spcBef>
                          <a:spcPts val="0"/>
                        </a:spcBef>
                        <a:spcAft>
                          <a:spcPts val="0"/>
                        </a:spcAft>
                        <a:buNone/>
                      </a:pPr>
                      <a:r>
                        <a:rPr lang="ko"/>
                        <a:t>AutomaTA,</a:t>
                      </a:r>
                      <a:endParaRPr/>
                    </a:p>
                    <a:p>
                      <a:pPr indent="0" lvl="0" marL="0" rtl="0" algn="l">
                        <a:spcBef>
                          <a:spcPts val="0"/>
                        </a:spcBef>
                        <a:spcAft>
                          <a:spcPts val="0"/>
                        </a:spcAft>
                        <a:buNone/>
                      </a:pPr>
                      <a:r>
                        <a:rPr lang="ko"/>
                        <a:t>Human TA</a:t>
                      </a:r>
                      <a:endParaRPr/>
                    </a:p>
                  </a:txBody>
                  <a:tcPr marT="91425" marB="91425" marR="91425" marL="91425" anchor="ctr"/>
                </a:tc>
              </a:tr>
              <a:tr h="684125">
                <a:tc>
                  <a:txBody>
                    <a:bodyPr>
                      <a:noAutofit/>
                    </a:bodyPr>
                    <a:lstStyle/>
                    <a:p>
                      <a:pPr indent="0" lvl="0" marL="0" rtl="0" algn="ctr">
                        <a:spcBef>
                          <a:spcPts val="0"/>
                        </a:spcBef>
                        <a:spcAft>
                          <a:spcPts val="0"/>
                        </a:spcAft>
                        <a:buNone/>
                      </a:pPr>
                      <a:r>
                        <a:rPr lang="ko"/>
                        <a:t>Method</a:t>
                      </a:r>
                      <a:endParaRPr/>
                    </a:p>
                  </a:txBody>
                  <a:tcPr marT="91425" marB="91425" marR="91425" marL="91425" anchor="ctr"/>
                </a:tc>
                <a:tc>
                  <a:txBody>
                    <a:bodyPr>
                      <a:noAutofit/>
                    </a:bodyPr>
                    <a:lstStyle/>
                    <a:p>
                      <a:pPr indent="0" lvl="0" marL="0" rtl="0" algn="l">
                        <a:spcBef>
                          <a:spcPts val="0"/>
                        </a:spcBef>
                        <a:spcAft>
                          <a:spcPts val="0"/>
                        </a:spcAft>
                        <a:buNone/>
                      </a:pPr>
                      <a:r>
                        <a:rPr lang="ko"/>
                        <a:t>Within Subject</a:t>
                      </a:r>
                      <a:endParaRPr/>
                    </a:p>
                  </a:txBody>
                  <a:tcPr marT="91425" marB="91425" marR="91425" marL="91425" anchor="ctr"/>
                </a:tc>
              </a:tr>
            </a:tbl>
          </a:graphicData>
        </a:graphic>
      </p:graphicFrame>
      <p:sp>
        <p:nvSpPr>
          <p:cNvPr id="363" name="Google Shape;363;p31"/>
          <p:cNvSpPr txBox="1"/>
          <p:nvPr/>
        </p:nvSpPr>
        <p:spPr>
          <a:xfrm>
            <a:off x="5494525" y="1585425"/>
            <a:ext cx="194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800">
                <a:latin typeface="Calibri"/>
                <a:ea typeface="Calibri"/>
                <a:cs typeface="Calibri"/>
                <a:sym typeface="Calibri"/>
              </a:rPr>
              <a:t>Evaluation</a:t>
            </a:r>
            <a:endParaRPr b="1" sz="1800">
              <a:latin typeface="Calibri"/>
              <a:ea typeface="Calibri"/>
              <a:cs typeface="Calibri"/>
              <a:sym typeface="Calibri"/>
            </a:endParaRPr>
          </a:p>
        </p:txBody>
      </p:sp>
      <p:sp>
        <p:nvSpPr>
          <p:cNvPr id="364" name="Google Shape;364;p31"/>
          <p:cNvSpPr txBox="1"/>
          <p:nvPr/>
        </p:nvSpPr>
        <p:spPr>
          <a:xfrm>
            <a:off x="152400" y="1585426"/>
            <a:ext cx="194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800">
                <a:latin typeface="Calibri"/>
                <a:ea typeface="Calibri"/>
                <a:cs typeface="Calibri"/>
                <a:sym typeface="Calibri"/>
              </a:rPr>
              <a:t>Pipeline</a:t>
            </a:r>
            <a:endParaRPr b="1"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6268949" y="2871950"/>
            <a:ext cx="2643010" cy="1729675"/>
          </a:xfrm>
          <a:prstGeom prst="rect">
            <a:avLst/>
          </a:prstGeom>
          <a:noFill/>
          <a:ln>
            <a:noFill/>
          </a:ln>
        </p:spPr>
      </p:pic>
      <p:sp>
        <p:nvSpPr>
          <p:cNvPr id="62" name="Google Shape;62;p14"/>
          <p:cNvSpPr txBox="1"/>
          <p:nvPr>
            <p:ph idx="12" type="sldNum"/>
          </p:nvPr>
        </p:nvSpPr>
        <p:spPr>
          <a:xfrm>
            <a:off x="8469008" y="46853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63" name="Google Shape;63;p14"/>
          <p:cNvSpPr txBox="1"/>
          <p:nvPr>
            <p:ph idx="1" type="body"/>
          </p:nvPr>
        </p:nvSpPr>
        <p:spPr>
          <a:xfrm>
            <a:off x="397050" y="2202595"/>
            <a:ext cx="1554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ko" sz="2000">
                <a:solidFill>
                  <a:srgbClr val="4A86E8"/>
                </a:solidFill>
                <a:latin typeface="Calibri"/>
                <a:ea typeface="Calibri"/>
                <a:cs typeface="Calibri"/>
                <a:sym typeface="Calibri"/>
              </a:rPr>
              <a:t>Problem</a:t>
            </a:r>
            <a:endParaRPr sz="2000">
              <a:solidFill>
                <a:srgbClr val="4A86E8"/>
              </a:solidFill>
              <a:latin typeface="Calibri"/>
              <a:ea typeface="Calibri"/>
              <a:cs typeface="Calibri"/>
              <a:sym typeface="Calibri"/>
            </a:endParaRPr>
          </a:p>
        </p:txBody>
      </p:sp>
      <p:sp>
        <p:nvSpPr>
          <p:cNvPr id="64" name="Google Shape;64;p14"/>
          <p:cNvSpPr txBox="1"/>
          <p:nvPr>
            <p:ph idx="1" type="body"/>
          </p:nvPr>
        </p:nvSpPr>
        <p:spPr>
          <a:xfrm>
            <a:off x="3243775" y="2202595"/>
            <a:ext cx="2058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ko" sz="2000">
                <a:solidFill>
                  <a:srgbClr val="4A86E8"/>
                </a:solidFill>
                <a:latin typeface="Calibri"/>
                <a:ea typeface="Calibri"/>
                <a:cs typeface="Calibri"/>
                <a:sym typeface="Calibri"/>
              </a:rPr>
              <a:t>Algorithm</a:t>
            </a:r>
            <a:endParaRPr sz="2000">
              <a:solidFill>
                <a:srgbClr val="4A86E8"/>
              </a:solidFill>
              <a:latin typeface="Calibri"/>
              <a:ea typeface="Calibri"/>
              <a:cs typeface="Calibri"/>
              <a:sym typeface="Calibri"/>
            </a:endParaRPr>
          </a:p>
        </p:txBody>
      </p:sp>
      <p:sp>
        <p:nvSpPr>
          <p:cNvPr id="65" name="Google Shape;65;p14"/>
          <p:cNvSpPr txBox="1"/>
          <p:nvPr>
            <p:ph idx="1" type="body"/>
          </p:nvPr>
        </p:nvSpPr>
        <p:spPr>
          <a:xfrm>
            <a:off x="6336738" y="2202595"/>
            <a:ext cx="20580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1600"/>
              </a:spcAft>
              <a:buNone/>
            </a:pPr>
            <a:r>
              <a:rPr lang="ko" sz="2000">
                <a:solidFill>
                  <a:srgbClr val="4A86E8"/>
                </a:solidFill>
                <a:latin typeface="Calibri"/>
                <a:ea typeface="Calibri"/>
                <a:cs typeface="Calibri"/>
                <a:sym typeface="Calibri"/>
              </a:rPr>
              <a:t>Program</a:t>
            </a:r>
            <a:endParaRPr sz="2000">
              <a:solidFill>
                <a:srgbClr val="4A86E8"/>
              </a:solidFill>
              <a:latin typeface="Calibri"/>
              <a:ea typeface="Calibri"/>
              <a:cs typeface="Calibri"/>
              <a:sym typeface="Calibri"/>
            </a:endParaRPr>
          </a:p>
        </p:txBody>
      </p:sp>
      <p:sp>
        <p:nvSpPr>
          <p:cNvPr id="66" name="Google Shape;66;p14"/>
          <p:cNvSpPr txBox="1"/>
          <p:nvPr>
            <p:ph idx="1" type="body"/>
          </p:nvPr>
        </p:nvSpPr>
        <p:spPr>
          <a:xfrm>
            <a:off x="1279400" y="1471200"/>
            <a:ext cx="28386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rgbClr val="000000"/>
                </a:solidFill>
                <a:latin typeface="Calibri"/>
                <a:ea typeface="Calibri"/>
                <a:cs typeface="Calibri"/>
                <a:sym typeface="Calibri"/>
              </a:rPr>
              <a:t>Computational Thinking</a:t>
            </a:r>
            <a:endParaRPr sz="1600">
              <a:solidFill>
                <a:srgbClr val="000000"/>
              </a:solidFill>
              <a:latin typeface="Calibri"/>
              <a:ea typeface="Calibri"/>
              <a:cs typeface="Calibri"/>
              <a:sym typeface="Calibri"/>
            </a:endParaRPr>
          </a:p>
        </p:txBody>
      </p:sp>
      <p:sp>
        <p:nvSpPr>
          <p:cNvPr id="67" name="Google Shape;67;p14"/>
          <p:cNvSpPr txBox="1"/>
          <p:nvPr>
            <p:ph idx="1" type="body"/>
          </p:nvPr>
        </p:nvSpPr>
        <p:spPr>
          <a:xfrm>
            <a:off x="4782250" y="1471200"/>
            <a:ext cx="2058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ko" sz="1600">
                <a:solidFill>
                  <a:srgbClr val="FF0000"/>
                </a:solidFill>
                <a:latin typeface="Calibri"/>
                <a:ea typeface="Calibri"/>
                <a:cs typeface="Calibri"/>
                <a:sym typeface="Calibri"/>
              </a:rPr>
              <a:t>Programming Skill</a:t>
            </a:r>
            <a:endParaRPr b="1" sz="1600">
              <a:solidFill>
                <a:srgbClr val="FF0000"/>
              </a:solidFill>
              <a:latin typeface="Calibri"/>
              <a:ea typeface="Calibri"/>
              <a:cs typeface="Calibri"/>
              <a:sym typeface="Calibri"/>
            </a:endParaRPr>
          </a:p>
        </p:txBody>
      </p:sp>
      <p:sp>
        <p:nvSpPr>
          <p:cNvPr id="68" name="Google Shape;68;p14"/>
          <p:cNvSpPr txBox="1"/>
          <p:nvPr/>
        </p:nvSpPr>
        <p:spPr>
          <a:xfrm>
            <a:off x="238350" y="2898725"/>
            <a:ext cx="1871700" cy="7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ko" sz="1200">
                <a:latin typeface="Georgia"/>
                <a:ea typeface="Georgia"/>
                <a:cs typeface="Georgia"/>
                <a:sym typeface="Georgia"/>
              </a:rPr>
              <a:t>Fill a list with Fibonacci numbers less than N.</a:t>
            </a:r>
            <a:endParaRPr i="1" sz="1200">
              <a:latin typeface="Georgia"/>
              <a:ea typeface="Georgia"/>
              <a:cs typeface="Georgia"/>
              <a:sym typeface="Georgia"/>
            </a:endParaRPr>
          </a:p>
        </p:txBody>
      </p:sp>
      <p:sp>
        <p:nvSpPr>
          <p:cNvPr id="69" name="Google Shape;69;p14"/>
          <p:cNvSpPr txBox="1"/>
          <p:nvPr/>
        </p:nvSpPr>
        <p:spPr>
          <a:xfrm flipH="1">
            <a:off x="3078150" y="2897850"/>
            <a:ext cx="2523600" cy="16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000">
                <a:latin typeface="Droid Serif"/>
                <a:ea typeface="Droid Serif"/>
                <a:cs typeface="Droid Serif"/>
                <a:sym typeface="Droid Serif"/>
              </a:rPr>
              <a:t>fibonacci ( </a:t>
            </a:r>
            <a:r>
              <a:rPr i="1" lang="ko" sz="1000">
                <a:latin typeface="Droid Serif"/>
                <a:ea typeface="Droid Serif"/>
                <a:cs typeface="Droid Serif"/>
                <a:sym typeface="Droid Serif"/>
              </a:rPr>
              <a:t>N</a:t>
            </a:r>
            <a:r>
              <a:rPr lang="ko" sz="1000">
                <a:latin typeface="Droid Serif"/>
                <a:ea typeface="Droid Serif"/>
                <a:cs typeface="Droid Serif"/>
                <a:sym typeface="Droid Serif"/>
              </a:rPr>
              <a:t> )</a:t>
            </a:r>
            <a:endParaRPr sz="1000">
              <a:latin typeface="Droid Serif"/>
              <a:ea typeface="Droid Serif"/>
              <a:cs typeface="Droid Serif"/>
              <a:sym typeface="Droid Serif"/>
            </a:endParaRPr>
          </a:p>
          <a:p>
            <a:pPr indent="0" lvl="0" marL="0" rtl="0" algn="l">
              <a:spcBef>
                <a:spcPts val="0"/>
              </a:spcBef>
              <a:spcAft>
                <a:spcPts val="0"/>
              </a:spcAft>
              <a:buNone/>
            </a:pPr>
            <a:r>
              <a:rPr b="1" i="1" lang="ko" sz="1000">
                <a:latin typeface="Droid Serif"/>
                <a:ea typeface="Droid Serif"/>
                <a:cs typeface="Droid Serif"/>
                <a:sym typeface="Droid Serif"/>
              </a:rPr>
              <a:t>Case1</a:t>
            </a:r>
            <a:r>
              <a:rPr lang="ko" sz="1000">
                <a:latin typeface="Droid Serif"/>
                <a:ea typeface="Droid Serif"/>
                <a:cs typeface="Droid Serif"/>
                <a:sym typeface="Droid Serif"/>
              </a:rPr>
              <a:t>: </a:t>
            </a:r>
            <a:r>
              <a:rPr i="1" lang="ko" sz="1000">
                <a:latin typeface="Droid Serif"/>
                <a:ea typeface="Droid Serif"/>
                <a:cs typeface="Droid Serif"/>
                <a:sym typeface="Droid Serif"/>
              </a:rPr>
              <a:t>N</a:t>
            </a:r>
            <a:r>
              <a:rPr lang="ko" sz="1000">
                <a:latin typeface="Droid Serif"/>
                <a:ea typeface="Droid Serif"/>
                <a:cs typeface="Droid Serif"/>
                <a:sym typeface="Droid Serif"/>
              </a:rPr>
              <a:t> is 1</a:t>
            </a:r>
            <a:endParaRPr sz="1000">
              <a:latin typeface="Droid Serif"/>
              <a:ea typeface="Droid Serif"/>
              <a:cs typeface="Droid Serif"/>
              <a:sym typeface="Droid Serif"/>
            </a:endParaRPr>
          </a:p>
          <a:p>
            <a:pPr indent="0" lvl="0" marL="0" rtl="0" algn="l">
              <a:spcBef>
                <a:spcPts val="0"/>
              </a:spcBef>
              <a:spcAft>
                <a:spcPts val="0"/>
              </a:spcAft>
              <a:buNone/>
            </a:pPr>
            <a:r>
              <a:rPr lang="ko" sz="1000">
                <a:latin typeface="Droid Serif"/>
                <a:ea typeface="Droid Serif"/>
                <a:cs typeface="Droid Serif"/>
                <a:sym typeface="Droid Serif"/>
              </a:rPr>
              <a:t>	output [0]</a:t>
            </a:r>
            <a:endParaRPr sz="1000">
              <a:latin typeface="Droid Serif"/>
              <a:ea typeface="Droid Serif"/>
              <a:cs typeface="Droid Serif"/>
              <a:sym typeface="Droid Serif"/>
            </a:endParaRPr>
          </a:p>
          <a:p>
            <a:pPr indent="0" lvl="0" marL="0" rtl="0" algn="l">
              <a:spcBef>
                <a:spcPts val="0"/>
              </a:spcBef>
              <a:spcAft>
                <a:spcPts val="0"/>
              </a:spcAft>
              <a:buNone/>
            </a:pPr>
            <a:r>
              <a:rPr b="1" i="1" lang="ko" sz="1000">
                <a:latin typeface="Droid Serif"/>
                <a:ea typeface="Droid Serif"/>
                <a:cs typeface="Droid Serif"/>
                <a:sym typeface="Droid Serif"/>
              </a:rPr>
              <a:t>Case2</a:t>
            </a:r>
            <a:r>
              <a:rPr lang="ko" sz="1000">
                <a:latin typeface="Droid Serif"/>
                <a:ea typeface="Droid Serif"/>
                <a:cs typeface="Droid Serif"/>
                <a:sym typeface="Droid Serif"/>
              </a:rPr>
              <a:t>: </a:t>
            </a:r>
            <a:r>
              <a:rPr i="1" lang="ko" sz="1000">
                <a:latin typeface="Droid Serif"/>
                <a:ea typeface="Droid Serif"/>
                <a:cs typeface="Droid Serif"/>
                <a:sym typeface="Droid Serif"/>
              </a:rPr>
              <a:t>N</a:t>
            </a:r>
            <a:r>
              <a:rPr lang="ko" sz="1000">
                <a:latin typeface="Droid Serif"/>
                <a:ea typeface="Droid Serif"/>
                <a:cs typeface="Droid Serif"/>
                <a:sym typeface="Droid Serif"/>
              </a:rPr>
              <a:t> is 0</a:t>
            </a:r>
            <a:endParaRPr sz="1000">
              <a:latin typeface="Droid Serif"/>
              <a:ea typeface="Droid Serif"/>
              <a:cs typeface="Droid Serif"/>
              <a:sym typeface="Droid Serif"/>
            </a:endParaRPr>
          </a:p>
          <a:p>
            <a:pPr indent="0" lvl="0" marL="0" rtl="0" algn="l">
              <a:spcBef>
                <a:spcPts val="0"/>
              </a:spcBef>
              <a:spcAft>
                <a:spcPts val="0"/>
              </a:spcAft>
              <a:buNone/>
            </a:pPr>
            <a:r>
              <a:rPr lang="ko" sz="1000">
                <a:latin typeface="Droid Serif"/>
                <a:ea typeface="Droid Serif"/>
                <a:cs typeface="Droid Serif"/>
                <a:sym typeface="Droid Serif"/>
              </a:rPr>
              <a:t>	output [ ]</a:t>
            </a:r>
            <a:endParaRPr sz="1000">
              <a:latin typeface="Droid Serif"/>
              <a:ea typeface="Droid Serif"/>
              <a:cs typeface="Droid Serif"/>
              <a:sym typeface="Droid Serif"/>
            </a:endParaRPr>
          </a:p>
          <a:p>
            <a:pPr indent="0" lvl="0" marL="0" rtl="0" algn="l">
              <a:spcBef>
                <a:spcPts val="0"/>
              </a:spcBef>
              <a:spcAft>
                <a:spcPts val="0"/>
              </a:spcAft>
              <a:buNone/>
            </a:pPr>
            <a:r>
              <a:rPr b="1" i="1" lang="ko" sz="1000">
                <a:latin typeface="Droid Serif"/>
                <a:ea typeface="Droid Serif"/>
                <a:cs typeface="Droid Serif"/>
                <a:sym typeface="Droid Serif"/>
              </a:rPr>
              <a:t>Case3</a:t>
            </a:r>
            <a:r>
              <a:rPr lang="ko" sz="1000">
                <a:latin typeface="Droid Serif"/>
                <a:ea typeface="Droid Serif"/>
                <a:cs typeface="Droid Serif"/>
                <a:sym typeface="Droid Serif"/>
              </a:rPr>
              <a:t>: other </a:t>
            </a:r>
            <a:endParaRPr sz="1000">
              <a:latin typeface="Droid Serif"/>
              <a:ea typeface="Droid Serif"/>
              <a:cs typeface="Droid Serif"/>
              <a:sym typeface="Droid Serif"/>
            </a:endParaRPr>
          </a:p>
          <a:p>
            <a:pPr indent="0" lvl="0" marL="0" rtl="0" algn="l">
              <a:spcBef>
                <a:spcPts val="0"/>
              </a:spcBef>
              <a:spcAft>
                <a:spcPts val="0"/>
              </a:spcAft>
              <a:buNone/>
            </a:pPr>
            <a:r>
              <a:rPr lang="ko" sz="1000">
                <a:latin typeface="Droid Serif"/>
                <a:ea typeface="Droid Serif"/>
                <a:cs typeface="Droid Serif"/>
                <a:sym typeface="Droid Serif"/>
              </a:rPr>
              <a:t>	Append the sum of the last two </a:t>
            </a:r>
            <a:endParaRPr sz="1000">
              <a:latin typeface="Droid Serif"/>
              <a:ea typeface="Droid Serif"/>
              <a:cs typeface="Droid Serif"/>
              <a:sym typeface="Droid Serif"/>
            </a:endParaRPr>
          </a:p>
          <a:p>
            <a:pPr indent="0" lvl="0" marL="457200" rtl="0" algn="l">
              <a:spcBef>
                <a:spcPts val="0"/>
              </a:spcBef>
              <a:spcAft>
                <a:spcPts val="0"/>
              </a:spcAft>
              <a:buNone/>
            </a:pPr>
            <a:r>
              <a:rPr lang="ko" sz="1000">
                <a:latin typeface="Droid Serif"/>
                <a:ea typeface="Droid Serif"/>
                <a:cs typeface="Droid Serif"/>
                <a:sym typeface="Droid Serif"/>
              </a:rPr>
              <a:t>numbers to the list until sum &gt; N</a:t>
            </a:r>
            <a:endParaRPr sz="1000">
              <a:latin typeface="Droid Serif"/>
              <a:ea typeface="Droid Serif"/>
              <a:cs typeface="Droid Serif"/>
              <a:sym typeface="Droid Serif"/>
            </a:endParaRPr>
          </a:p>
        </p:txBody>
      </p:sp>
      <p:sp>
        <p:nvSpPr>
          <p:cNvPr id="70" name="Google Shape;70;p14"/>
          <p:cNvSpPr txBox="1"/>
          <p:nvPr>
            <p:ph type="title"/>
          </p:nvPr>
        </p:nvSpPr>
        <p:spPr>
          <a:xfrm>
            <a:off x="311700" y="445025"/>
            <a:ext cx="276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rgbClr val="000000"/>
                </a:solidFill>
                <a:latin typeface="Consolas"/>
                <a:ea typeface="Consolas"/>
                <a:cs typeface="Consolas"/>
                <a:sym typeface="Consolas"/>
              </a:rPr>
              <a:t>Last Time...</a:t>
            </a:r>
            <a:endParaRPr>
              <a:solidFill>
                <a:srgbClr val="000000"/>
              </a:solidFill>
              <a:latin typeface="Consolas"/>
              <a:ea typeface="Consolas"/>
              <a:cs typeface="Consolas"/>
              <a:sym typeface="Consolas"/>
            </a:endParaRPr>
          </a:p>
        </p:txBody>
      </p:sp>
      <p:cxnSp>
        <p:nvCxnSpPr>
          <p:cNvPr id="71" name="Google Shape;71;p14"/>
          <p:cNvCxnSpPr/>
          <p:nvPr/>
        </p:nvCxnSpPr>
        <p:spPr>
          <a:xfrm>
            <a:off x="297300" y="2051450"/>
            <a:ext cx="8473500" cy="29700"/>
          </a:xfrm>
          <a:prstGeom prst="straightConnector1">
            <a:avLst/>
          </a:prstGeom>
          <a:noFill/>
          <a:ln cap="flat" cmpd="sng" w="28575">
            <a:solidFill>
              <a:schemeClr val="dk2"/>
            </a:solidFill>
            <a:prstDash val="solid"/>
            <a:round/>
            <a:headEnd len="med" w="med" type="none"/>
            <a:tailEnd len="med" w="med" type="none"/>
          </a:ln>
        </p:spPr>
      </p:cxnSp>
      <p:sp>
        <p:nvSpPr>
          <p:cNvPr id="72" name="Google Shape;72;p14"/>
          <p:cNvSpPr/>
          <p:nvPr/>
        </p:nvSpPr>
        <p:spPr>
          <a:xfrm>
            <a:off x="1009000" y="1902791"/>
            <a:ext cx="277500" cy="2775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4118000" y="1902791"/>
            <a:ext cx="277500" cy="2775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7227000" y="1927541"/>
            <a:ext cx="277500" cy="277500"/>
          </a:xfrm>
          <a:prstGeom prst="ellipse">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5460700" y="1774181"/>
            <a:ext cx="5487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2400">
                <a:solidFill>
                  <a:srgbClr val="434343"/>
                </a:solidFill>
                <a:latin typeface="Consolas"/>
                <a:ea typeface="Consolas"/>
                <a:cs typeface="Consolas"/>
                <a:sym typeface="Consolas"/>
              </a:rPr>
              <a:t>&gt;&gt;</a:t>
            </a:r>
            <a:endParaRPr sz="2400">
              <a:solidFill>
                <a:srgbClr val="434343"/>
              </a:solidFill>
              <a:latin typeface="Consolas"/>
              <a:ea typeface="Consolas"/>
              <a:cs typeface="Consolas"/>
              <a:sym typeface="Consolas"/>
            </a:endParaRPr>
          </a:p>
        </p:txBody>
      </p:sp>
      <p:sp>
        <p:nvSpPr>
          <p:cNvPr id="76" name="Google Shape;76;p14"/>
          <p:cNvSpPr txBox="1"/>
          <p:nvPr/>
        </p:nvSpPr>
        <p:spPr>
          <a:xfrm>
            <a:off x="2311225" y="1766258"/>
            <a:ext cx="548700" cy="4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2400">
                <a:solidFill>
                  <a:srgbClr val="434343"/>
                </a:solidFill>
                <a:latin typeface="Consolas"/>
                <a:ea typeface="Consolas"/>
                <a:cs typeface="Consolas"/>
                <a:sym typeface="Consolas"/>
              </a:rPr>
              <a:t>&gt;&gt;</a:t>
            </a:r>
            <a:endParaRPr sz="2400">
              <a:solidFill>
                <a:srgbClr val="434343"/>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Problem Statement</a:t>
            </a:r>
            <a:endParaRPr>
              <a:latin typeface="Consolas"/>
              <a:ea typeface="Consolas"/>
              <a:cs typeface="Consolas"/>
              <a:sym typeface="Consolas"/>
            </a:endParaRPr>
          </a:p>
        </p:txBody>
      </p:sp>
      <p:sp>
        <p:nvSpPr>
          <p:cNvPr id="82" name="Google Shape;82;p15"/>
          <p:cNvSpPr txBox="1"/>
          <p:nvPr>
            <p:ph idx="1" type="body"/>
          </p:nvPr>
        </p:nvSpPr>
        <p:spPr>
          <a:xfrm>
            <a:off x="8775" y="2458650"/>
            <a:ext cx="9144000" cy="13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ko" sz="2400">
                <a:solidFill>
                  <a:schemeClr val="dk1"/>
                </a:solidFill>
                <a:latin typeface="Calibri"/>
                <a:ea typeface="Calibri"/>
                <a:cs typeface="Calibri"/>
                <a:sym typeface="Calibri"/>
              </a:rPr>
              <a:t>However, </a:t>
            </a:r>
            <a:r>
              <a:rPr lang="ko" sz="2400">
                <a:solidFill>
                  <a:schemeClr val="dk1"/>
                </a:solidFill>
                <a:latin typeface="Calibri"/>
                <a:ea typeface="Calibri"/>
                <a:cs typeface="Calibri"/>
                <a:sym typeface="Calibri"/>
              </a:rPr>
              <a:t>their questions contain not enough </a:t>
            </a:r>
            <a:r>
              <a:rPr lang="ko" sz="2400">
                <a:solidFill>
                  <a:srgbClr val="FF9900"/>
                </a:solidFill>
                <a:latin typeface="Calibri"/>
                <a:ea typeface="Calibri"/>
                <a:cs typeface="Calibri"/>
                <a:sym typeface="Calibri"/>
              </a:rPr>
              <a:t>context</a:t>
            </a:r>
            <a:endParaRPr sz="24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ko" sz="2400">
                <a:solidFill>
                  <a:schemeClr val="dk1"/>
                </a:solidFill>
                <a:latin typeface="Calibri"/>
                <a:ea typeface="Calibri"/>
                <a:cs typeface="Calibri"/>
                <a:sym typeface="Calibri"/>
              </a:rPr>
              <a:t>so they cannot find satisfactory answers from web searches </a:t>
            </a:r>
            <a:endParaRPr sz="24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ko" sz="2400">
                <a:solidFill>
                  <a:schemeClr val="dk1"/>
                </a:solidFill>
                <a:latin typeface="Calibri"/>
                <a:ea typeface="Calibri"/>
                <a:cs typeface="Calibri"/>
                <a:sym typeface="Calibri"/>
              </a:rPr>
              <a:t>when self-studying.</a:t>
            </a:r>
            <a:endParaRPr sz="2400">
              <a:solidFill>
                <a:schemeClr val="dk1"/>
              </a:solidFill>
              <a:latin typeface="Calibri"/>
              <a:ea typeface="Calibri"/>
              <a:cs typeface="Calibri"/>
              <a:sym typeface="Calibri"/>
            </a:endParaRPr>
          </a:p>
        </p:txBody>
      </p:sp>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84" name="Google Shape;84;p15"/>
          <p:cNvSpPr txBox="1"/>
          <p:nvPr/>
        </p:nvSpPr>
        <p:spPr>
          <a:xfrm>
            <a:off x="11550" y="1365750"/>
            <a:ext cx="9144000" cy="1092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ko" sz="2400">
                <a:solidFill>
                  <a:schemeClr val="dk1"/>
                </a:solidFill>
                <a:latin typeface="Calibri"/>
                <a:ea typeface="Calibri"/>
                <a:cs typeface="Calibri"/>
                <a:sym typeface="Calibri"/>
              </a:rPr>
              <a:t>CS101 beginners ask many questions related to </a:t>
            </a:r>
            <a:r>
              <a:rPr lang="ko" sz="2400">
                <a:solidFill>
                  <a:srgbClr val="FF9900"/>
                </a:solidFill>
                <a:latin typeface="Calibri"/>
                <a:ea typeface="Calibri"/>
                <a:cs typeface="Calibri"/>
                <a:sym typeface="Calibri"/>
              </a:rPr>
              <a:t>programming skills</a:t>
            </a:r>
            <a:r>
              <a:rPr lang="ko" sz="2400">
                <a:latin typeface="Calibri"/>
                <a:ea typeface="Calibri"/>
                <a:cs typeface="Calibri"/>
                <a:sym typeface="Calibri"/>
              </a:rPr>
              <a: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Formative Study</a:t>
            </a:r>
            <a:endParaRPr>
              <a:latin typeface="Consolas"/>
              <a:ea typeface="Consolas"/>
              <a:cs typeface="Consolas"/>
              <a:sym typeface="Consolas"/>
            </a:endParaRPr>
          </a:p>
        </p:txBody>
      </p:sp>
      <p:graphicFrame>
        <p:nvGraphicFramePr>
          <p:cNvPr id="90" name="Google Shape;90;p16"/>
          <p:cNvGraphicFramePr/>
          <p:nvPr/>
        </p:nvGraphicFramePr>
        <p:xfrm>
          <a:off x="942000" y="1267100"/>
          <a:ext cx="3000000" cy="3000000"/>
        </p:xfrm>
        <a:graphic>
          <a:graphicData uri="http://schemas.openxmlformats.org/drawingml/2006/table">
            <a:tbl>
              <a:tblPr>
                <a:noFill/>
                <a:tableStyleId>{2B63921F-A39F-4A4C-A917-087198025923}</a:tableStyleId>
              </a:tblPr>
              <a:tblGrid>
                <a:gridCol w="1352225"/>
                <a:gridCol w="5907750"/>
              </a:tblGrid>
              <a:tr h="381000">
                <a:tc>
                  <a:txBody>
                    <a:bodyPr>
                      <a:noAutofit/>
                    </a:bodyPr>
                    <a:lstStyle/>
                    <a:p>
                      <a:pPr indent="0" lvl="0" marL="0" rtl="0" algn="l">
                        <a:lnSpc>
                          <a:spcPct val="115000"/>
                        </a:lnSpc>
                        <a:spcBef>
                          <a:spcPts val="0"/>
                        </a:spcBef>
                        <a:spcAft>
                          <a:spcPts val="0"/>
                        </a:spcAft>
                        <a:buNone/>
                      </a:pPr>
                      <a:r>
                        <a:rPr lang="ko"/>
                        <a:t>Purpose</a:t>
                      </a:r>
                      <a:endParaRPr/>
                    </a:p>
                  </a:txBody>
                  <a:tcPr marT="91425" marB="91425" marR="91425" marL="91425" anchor="ctr"/>
                </a:tc>
                <a:tc>
                  <a:txBody>
                    <a:bodyPr>
                      <a:noAutofit/>
                    </a:bodyPr>
                    <a:lstStyle/>
                    <a:p>
                      <a:pPr indent="0" lvl="0" marL="0" rtl="0" algn="l">
                        <a:lnSpc>
                          <a:spcPct val="115000"/>
                        </a:lnSpc>
                        <a:spcBef>
                          <a:spcPts val="0"/>
                        </a:spcBef>
                        <a:spcAft>
                          <a:spcPts val="0"/>
                        </a:spcAft>
                        <a:buClr>
                          <a:schemeClr val="dk1"/>
                        </a:buClr>
                        <a:buSzPts val="1100"/>
                        <a:buFont typeface="Arial"/>
                        <a:buNone/>
                      </a:pPr>
                      <a:r>
                        <a:rPr lang="ko">
                          <a:solidFill>
                            <a:schemeClr val="dk2"/>
                          </a:solidFill>
                        </a:rPr>
                        <a:t>To get an idea on what types of questions programming beginners ask</a:t>
                      </a:r>
                      <a:endParaRPr/>
                    </a:p>
                  </a:txBody>
                  <a:tcPr marT="91425" marB="91425" marR="91425" marL="91425" anchor="ctr"/>
                </a:tc>
              </a:tr>
              <a:tr h="381000">
                <a:tc>
                  <a:txBody>
                    <a:bodyPr>
                      <a:noAutofit/>
                    </a:bodyPr>
                    <a:lstStyle/>
                    <a:p>
                      <a:pPr indent="0" lvl="0" marL="0" rtl="0" algn="l">
                        <a:lnSpc>
                          <a:spcPct val="115000"/>
                        </a:lnSpc>
                        <a:spcBef>
                          <a:spcPts val="0"/>
                        </a:spcBef>
                        <a:spcAft>
                          <a:spcPts val="0"/>
                        </a:spcAft>
                        <a:buNone/>
                      </a:pPr>
                      <a:r>
                        <a:rPr lang="ko"/>
                        <a:t>Setting</a:t>
                      </a:r>
                      <a:endParaRPr/>
                    </a:p>
                  </a:txBody>
                  <a:tcPr marT="91425" marB="91425" marR="91425" marL="91425" anchor="ctr"/>
                </a:tc>
                <a:tc>
                  <a:txBody>
                    <a:bodyPr>
                      <a:noAutofit/>
                    </a:bodyPr>
                    <a:lstStyle/>
                    <a:p>
                      <a:pPr indent="0" lvl="0" marL="0" rtl="0" algn="l">
                        <a:lnSpc>
                          <a:spcPct val="115000"/>
                        </a:lnSpc>
                        <a:spcBef>
                          <a:spcPts val="0"/>
                        </a:spcBef>
                        <a:spcAft>
                          <a:spcPts val="0"/>
                        </a:spcAft>
                        <a:buClr>
                          <a:schemeClr val="dk1"/>
                        </a:buClr>
                        <a:buSzPts val="1100"/>
                        <a:buFont typeface="Arial"/>
                        <a:buNone/>
                      </a:pPr>
                      <a:r>
                        <a:rPr lang="ko">
                          <a:solidFill>
                            <a:schemeClr val="dk2"/>
                          </a:solidFill>
                        </a:rPr>
                        <a:t>Sept. 20, 9pm to 11pm, N1 102</a:t>
                      </a:r>
                      <a:endParaRPr/>
                    </a:p>
                  </a:txBody>
                  <a:tcPr marT="91425" marB="91425" marR="91425" marL="91425" anchor="ctr"/>
                </a:tc>
              </a:tr>
              <a:tr h="381000">
                <a:tc>
                  <a:txBody>
                    <a:bodyPr>
                      <a:noAutofit/>
                    </a:bodyPr>
                    <a:lstStyle/>
                    <a:p>
                      <a:pPr indent="0" lvl="0" marL="0" rtl="0" algn="l">
                        <a:lnSpc>
                          <a:spcPct val="115000"/>
                        </a:lnSpc>
                        <a:spcBef>
                          <a:spcPts val="0"/>
                        </a:spcBef>
                        <a:spcAft>
                          <a:spcPts val="0"/>
                        </a:spcAft>
                        <a:buNone/>
                      </a:pPr>
                      <a:r>
                        <a:rPr lang="ko"/>
                        <a:t>Participants</a:t>
                      </a:r>
                      <a:endParaRPr/>
                    </a:p>
                  </a:txBody>
                  <a:tcPr marT="91425" marB="91425" marR="91425" marL="91425" anchor="ctr"/>
                </a:tc>
                <a:tc>
                  <a:txBody>
                    <a:bodyPr>
                      <a:noAutofit/>
                    </a:bodyPr>
                    <a:lstStyle/>
                    <a:p>
                      <a:pPr indent="0" lvl="0" marL="0" rtl="0" algn="l">
                        <a:lnSpc>
                          <a:spcPct val="115000"/>
                        </a:lnSpc>
                        <a:spcBef>
                          <a:spcPts val="0"/>
                        </a:spcBef>
                        <a:spcAft>
                          <a:spcPts val="0"/>
                        </a:spcAft>
                        <a:buClr>
                          <a:schemeClr val="dk1"/>
                        </a:buClr>
                        <a:buSzPts val="1100"/>
                        <a:buFont typeface="Arial"/>
                        <a:buNone/>
                      </a:pPr>
                      <a:r>
                        <a:rPr lang="ko">
                          <a:solidFill>
                            <a:schemeClr val="dk2"/>
                          </a:solidFill>
                        </a:rPr>
                        <a:t>6 programming beginners, recruited with advertisement on ara</a:t>
                      </a:r>
                      <a:endParaRPr/>
                    </a:p>
                  </a:txBody>
                  <a:tcPr marT="91425" marB="91425" marR="91425" marL="91425" anchor="ctr"/>
                </a:tc>
              </a:tr>
              <a:tr h="381000">
                <a:tc>
                  <a:txBody>
                    <a:bodyPr>
                      <a:noAutofit/>
                    </a:bodyPr>
                    <a:lstStyle/>
                    <a:p>
                      <a:pPr indent="0" lvl="0" marL="0" rtl="0" algn="l">
                        <a:lnSpc>
                          <a:spcPct val="115000"/>
                        </a:lnSpc>
                        <a:spcBef>
                          <a:spcPts val="0"/>
                        </a:spcBef>
                        <a:spcAft>
                          <a:spcPts val="0"/>
                        </a:spcAft>
                        <a:buNone/>
                      </a:pPr>
                      <a:r>
                        <a:rPr lang="ko"/>
                        <a:t>Process</a:t>
                      </a:r>
                      <a:endParaRPr/>
                    </a:p>
                  </a:txBody>
                  <a:tcPr marT="91425" marB="91425" marR="91425" marL="91425" anchor="ctr"/>
                </a:tc>
                <a:tc>
                  <a:txBody>
                    <a:bodyPr>
                      <a:noAutofit/>
                    </a:bodyPr>
                    <a:lstStyle/>
                    <a:p>
                      <a:pPr indent="-317500" lvl="0" marL="457200" rtl="0" algn="l">
                        <a:lnSpc>
                          <a:spcPct val="115000"/>
                        </a:lnSpc>
                        <a:spcBef>
                          <a:spcPts val="0"/>
                        </a:spcBef>
                        <a:spcAft>
                          <a:spcPts val="0"/>
                        </a:spcAft>
                        <a:buClr>
                          <a:schemeClr val="dk2"/>
                        </a:buClr>
                        <a:buSzPts val="1400"/>
                        <a:buAutoNum type="arabicPeriod"/>
                      </a:pPr>
                      <a:r>
                        <a:rPr lang="ko">
                          <a:solidFill>
                            <a:schemeClr val="dk2"/>
                          </a:solidFill>
                        </a:rPr>
                        <a:t>Take a </a:t>
                      </a:r>
                      <a:r>
                        <a:rPr lang="ko">
                          <a:solidFill>
                            <a:schemeClr val="dk2"/>
                          </a:solidFill>
                        </a:rPr>
                        <a:t>10 minute lecture on Hubo and basic Python syntax</a:t>
                      </a:r>
                      <a:endParaRPr>
                        <a:solidFill>
                          <a:schemeClr val="dk2"/>
                        </a:solidFill>
                      </a:endParaRPr>
                    </a:p>
                    <a:p>
                      <a:pPr indent="-317500" lvl="0" marL="457200" rtl="0" algn="l">
                        <a:lnSpc>
                          <a:spcPct val="115000"/>
                        </a:lnSpc>
                        <a:spcBef>
                          <a:spcPts val="0"/>
                        </a:spcBef>
                        <a:spcAft>
                          <a:spcPts val="0"/>
                        </a:spcAft>
                        <a:buClr>
                          <a:schemeClr val="dk2"/>
                        </a:buClr>
                        <a:buSzPts val="1400"/>
                        <a:buAutoNum type="arabicPeriod"/>
                      </a:pPr>
                      <a:r>
                        <a:rPr lang="ko">
                          <a:solidFill>
                            <a:schemeClr val="dk2"/>
                          </a:solidFill>
                        </a:rPr>
                        <a:t>Solve programming tasks with us as the TA</a:t>
                      </a:r>
                      <a:endParaRPr/>
                    </a:p>
                  </a:txBody>
                  <a:tcPr marT="91425" marB="91425" marR="91425" marL="91425" anchor="ctr"/>
                </a:tc>
              </a:tr>
              <a:tr h="381000">
                <a:tc>
                  <a:txBody>
                    <a:bodyPr>
                      <a:noAutofit/>
                    </a:bodyPr>
                    <a:lstStyle/>
                    <a:p>
                      <a:pPr indent="0" lvl="0" marL="0" rtl="0" algn="l">
                        <a:lnSpc>
                          <a:spcPct val="115000"/>
                        </a:lnSpc>
                        <a:spcBef>
                          <a:spcPts val="0"/>
                        </a:spcBef>
                        <a:spcAft>
                          <a:spcPts val="0"/>
                        </a:spcAft>
                        <a:buNone/>
                      </a:pPr>
                      <a:r>
                        <a:rPr lang="ko"/>
                        <a:t>Data collected</a:t>
                      </a:r>
                      <a:endParaRPr/>
                    </a:p>
                  </a:txBody>
                  <a:tcPr marT="91425" marB="91425" marR="91425" marL="91425" anchor="ctr"/>
                </a:tc>
                <a:tc>
                  <a:txBody>
                    <a:bodyPr>
                      <a:noAutofit/>
                    </a:bodyPr>
                    <a:lstStyle/>
                    <a:p>
                      <a:pPr indent="-317500" lvl="0" marL="457200" rtl="0" algn="l">
                        <a:lnSpc>
                          <a:spcPct val="115000"/>
                        </a:lnSpc>
                        <a:spcBef>
                          <a:spcPts val="0"/>
                        </a:spcBef>
                        <a:spcAft>
                          <a:spcPts val="0"/>
                        </a:spcAft>
                        <a:buClr>
                          <a:schemeClr val="dk2"/>
                        </a:buClr>
                        <a:buSzPts val="1400"/>
                        <a:buChar char="●"/>
                      </a:pPr>
                      <a:r>
                        <a:rPr lang="ko">
                          <a:solidFill>
                            <a:schemeClr val="dk2"/>
                          </a:solidFill>
                        </a:rPr>
                        <a:t>Code revision history</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ko">
                          <a:solidFill>
                            <a:schemeClr val="dk2"/>
                          </a:solidFill>
                        </a:rPr>
                        <a:t>Voice recording of questions asked and answers</a:t>
                      </a:r>
                      <a:endParaRPr/>
                    </a:p>
                  </a:txBody>
                  <a:tcPr marT="91425" marB="91425" marR="91425" marL="91425" anchor="ctr"/>
                </a:tc>
              </a:tr>
              <a:tr h="381000">
                <a:tc>
                  <a:txBody>
                    <a:bodyPr>
                      <a:noAutofit/>
                    </a:bodyPr>
                    <a:lstStyle/>
                    <a:p>
                      <a:pPr indent="0" lvl="0" marL="0" rtl="0" algn="l">
                        <a:lnSpc>
                          <a:spcPct val="115000"/>
                        </a:lnSpc>
                        <a:spcBef>
                          <a:spcPts val="0"/>
                        </a:spcBef>
                        <a:spcAft>
                          <a:spcPts val="0"/>
                        </a:spcAft>
                        <a:buNone/>
                      </a:pPr>
                      <a:r>
                        <a:rPr lang="ko"/>
                        <a:t>Analysis</a:t>
                      </a:r>
                      <a:endParaRPr/>
                    </a:p>
                  </a:txBody>
                  <a:tcPr marT="91425" marB="91425" marR="91425" marL="91425" anchor="ctr"/>
                </a:tc>
                <a:tc>
                  <a:txBody>
                    <a:bodyPr>
                      <a:noAutofit/>
                    </a:bodyPr>
                    <a:lstStyle/>
                    <a:p>
                      <a:pPr indent="0" lvl="0" marL="0" rtl="0" algn="l">
                        <a:lnSpc>
                          <a:spcPct val="115000"/>
                        </a:lnSpc>
                        <a:spcBef>
                          <a:spcPts val="0"/>
                        </a:spcBef>
                        <a:spcAft>
                          <a:spcPts val="0"/>
                        </a:spcAft>
                        <a:buNone/>
                      </a:pPr>
                      <a:r>
                        <a:rPr lang="ko">
                          <a:solidFill>
                            <a:schemeClr val="dk2"/>
                          </a:solidFill>
                        </a:rPr>
                        <a:t>Query contextualization with code</a:t>
                      </a:r>
                      <a:r>
                        <a:rPr lang="ko">
                          <a:solidFill>
                            <a:schemeClr val="dk2"/>
                          </a:solidFill>
                        </a:rPr>
                        <a:t>, </a:t>
                      </a:r>
                      <a:r>
                        <a:rPr lang="ko">
                          <a:solidFill>
                            <a:schemeClr val="dk2"/>
                          </a:solidFill>
                        </a:rPr>
                        <a:t>Question categorization</a:t>
                      </a:r>
                      <a:endParaRPr>
                        <a:solidFill>
                          <a:schemeClr val="dk2"/>
                        </a:solidFill>
                      </a:endParaRPr>
                    </a:p>
                  </a:txBody>
                  <a:tcPr marT="91425" marB="91425" marR="91425" marL="91425" anchor="ctr"/>
                </a:tc>
              </a:tr>
            </a:tbl>
          </a:graphicData>
        </a:graphic>
      </p:graphicFrame>
      <p:sp>
        <p:nvSpPr>
          <p:cNvPr id="91" name="Google Shape;9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idx="12" type="sldNum"/>
          </p:nvPr>
        </p:nvSpPr>
        <p:spPr>
          <a:xfrm>
            <a:off x="8469008" y="46853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97" name="Google Shape;97;p17"/>
          <p:cNvSpPr txBox="1"/>
          <p:nvPr/>
        </p:nvSpPr>
        <p:spPr>
          <a:xfrm>
            <a:off x="1491675" y="2563675"/>
            <a:ext cx="2647500" cy="19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highlight>
                  <a:srgbClr val="FFE599"/>
                </a:highlight>
                <a:latin typeface="Calibri"/>
                <a:ea typeface="Calibri"/>
                <a:cs typeface="Calibri"/>
                <a:sym typeface="Calibri"/>
              </a:rPr>
              <a:t>Understanding</a:t>
            </a:r>
            <a:endParaRPr sz="1800">
              <a:highlight>
                <a:srgbClr val="FFE599"/>
              </a:highlight>
              <a:latin typeface="Calibri"/>
              <a:ea typeface="Calibri"/>
              <a:cs typeface="Calibri"/>
              <a:sym typeface="Calibri"/>
            </a:endParaRPr>
          </a:p>
          <a:p>
            <a:pPr indent="0" lvl="0" marL="0" rtl="0" algn="ctr">
              <a:spcBef>
                <a:spcPts val="0"/>
              </a:spcBef>
              <a:spcAft>
                <a:spcPts val="0"/>
              </a:spcAft>
              <a:buNone/>
            </a:pPr>
            <a:r>
              <a:rPr i="1" lang="ko">
                <a:latin typeface="Calibri"/>
                <a:ea typeface="Calibri"/>
                <a:cs typeface="Calibri"/>
                <a:sym typeface="Calibri"/>
              </a:rPr>
              <a:t>“I don’t get what the problem asks me to do”</a:t>
            </a:r>
            <a:endParaRPr i="1">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rPr lang="ko" sz="1800">
                <a:highlight>
                  <a:srgbClr val="D9D9D9"/>
                </a:highlight>
                <a:latin typeface="Calibri"/>
                <a:ea typeface="Calibri"/>
                <a:cs typeface="Calibri"/>
                <a:sym typeface="Calibri"/>
              </a:rPr>
              <a:t>Design</a:t>
            </a:r>
            <a:endParaRPr sz="1800">
              <a:highlight>
                <a:srgbClr val="D9D9D9"/>
              </a:highlight>
              <a:latin typeface="Calibri"/>
              <a:ea typeface="Calibri"/>
              <a:cs typeface="Calibri"/>
              <a:sym typeface="Calibri"/>
            </a:endParaRPr>
          </a:p>
          <a:p>
            <a:pPr indent="0" lvl="0" marL="0" rtl="0" algn="ctr">
              <a:spcBef>
                <a:spcPts val="0"/>
              </a:spcBef>
              <a:spcAft>
                <a:spcPts val="0"/>
              </a:spcAft>
              <a:buNone/>
            </a:pPr>
            <a:r>
              <a:rPr i="1" lang="ko">
                <a:latin typeface="Calibri"/>
                <a:ea typeface="Calibri"/>
                <a:cs typeface="Calibri"/>
                <a:sym typeface="Calibri"/>
              </a:rPr>
              <a:t>“How do I pick all the beepers on a position?”</a:t>
            </a:r>
            <a:endParaRPr i="1">
              <a:latin typeface="Calibri"/>
              <a:ea typeface="Calibri"/>
              <a:cs typeface="Calibri"/>
              <a:sym typeface="Calibri"/>
            </a:endParaRPr>
          </a:p>
        </p:txBody>
      </p:sp>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Categories</a:t>
            </a:r>
            <a:endParaRPr>
              <a:latin typeface="Consolas"/>
              <a:ea typeface="Consolas"/>
              <a:cs typeface="Consolas"/>
              <a:sym typeface="Consolas"/>
            </a:endParaRPr>
          </a:p>
        </p:txBody>
      </p:sp>
      <p:sp>
        <p:nvSpPr>
          <p:cNvPr id="99" name="Google Shape;99;p17"/>
          <p:cNvSpPr txBox="1"/>
          <p:nvPr/>
        </p:nvSpPr>
        <p:spPr>
          <a:xfrm>
            <a:off x="5004825" y="2563675"/>
            <a:ext cx="2647500" cy="19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highlight>
                  <a:srgbClr val="CFE2F3"/>
                </a:highlight>
                <a:latin typeface="Calibri"/>
                <a:ea typeface="Calibri"/>
                <a:cs typeface="Calibri"/>
                <a:sym typeface="Calibri"/>
              </a:rPr>
              <a:t>Code</a:t>
            </a:r>
            <a:endParaRPr sz="1800">
              <a:highlight>
                <a:srgbClr val="CFE2F3"/>
              </a:highlight>
              <a:latin typeface="Calibri"/>
              <a:ea typeface="Calibri"/>
              <a:cs typeface="Calibri"/>
              <a:sym typeface="Calibri"/>
            </a:endParaRPr>
          </a:p>
          <a:p>
            <a:pPr indent="0" lvl="0" marL="0" rtl="0" algn="ctr">
              <a:spcBef>
                <a:spcPts val="0"/>
              </a:spcBef>
              <a:spcAft>
                <a:spcPts val="0"/>
              </a:spcAft>
              <a:buNone/>
            </a:pPr>
            <a:r>
              <a:rPr i="1" lang="ko">
                <a:latin typeface="Calibri"/>
                <a:ea typeface="Calibri"/>
                <a:cs typeface="Calibri"/>
                <a:sym typeface="Calibri"/>
              </a:rPr>
              <a:t>“How do I pop an element without removing it?” </a:t>
            </a:r>
            <a:endParaRPr i="1">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rPr lang="ko" sz="1800">
                <a:highlight>
                  <a:srgbClr val="F9CB9C"/>
                </a:highlight>
                <a:latin typeface="Calibri"/>
                <a:ea typeface="Calibri"/>
                <a:cs typeface="Calibri"/>
                <a:sym typeface="Calibri"/>
              </a:rPr>
              <a:t>Debug</a:t>
            </a:r>
            <a:endParaRPr sz="1800">
              <a:highlight>
                <a:srgbClr val="F9CB9C"/>
              </a:highlight>
              <a:latin typeface="Calibri"/>
              <a:ea typeface="Calibri"/>
              <a:cs typeface="Calibri"/>
              <a:sym typeface="Calibri"/>
            </a:endParaRPr>
          </a:p>
          <a:p>
            <a:pPr indent="0" lvl="0" marL="0" rtl="0" algn="ctr">
              <a:spcBef>
                <a:spcPts val="0"/>
              </a:spcBef>
              <a:spcAft>
                <a:spcPts val="0"/>
              </a:spcAft>
              <a:buNone/>
            </a:pPr>
            <a:r>
              <a:rPr i="1" lang="ko">
                <a:latin typeface="Calibri"/>
                <a:ea typeface="Calibri"/>
                <a:cs typeface="Calibri"/>
                <a:sym typeface="Calibri"/>
              </a:rPr>
              <a:t>“What is this error message and why did I get it?”</a:t>
            </a:r>
            <a:endParaRPr i="1">
              <a:latin typeface="Calibri"/>
              <a:ea typeface="Calibri"/>
              <a:cs typeface="Calibri"/>
              <a:sym typeface="Calibri"/>
            </a:endParaRPr>
          </a:p>
        </p:txBody>
      </p:sp>
      <p:sp>
        <p:nvSpPr>
          <p:cNvPr id="100" name="Google Shape;100;p17"/>
          <p:cNvSpPr txBox="1"/>
          <p:nvPr>
            <p:ph type="title"/>
          </p:nvPr>
        </p:nvSpPr>
        <p:spPr>
          <a:xfrm>
            <a:off x="3449925" y="1017725"/>
            <a:ext cx="2244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1800"/>
              <a:t>CS101 Goals</a:t>
            </a:r>
            <a:endParaRPr sz="1800"/>
          </a:p>
        </p:txBody>
      </p:sp>
      <p:cxnSp>
        <p:nvCxnSpPr>
          <p:cNvPr id="101" name="Google Shape;101;p17"/>
          <p:cNvCxnSpPr>
            <a:stCxn id="102" idx="0"/>
            <a:endCxn id="103" idx="0"/>
          </p:cNvCxnSpPr>
          <p:nvPr/>
        </p:nvCxnSpPr>
        <p:spPr>
          <a:xfrm rot="-5400000">
            <a:off x="4546425" y="11888"/>
            <a:ext cx="51300" cy="3513300"/>
          </a:xfrm>
          <a:prstGeom prst="bentConnector3">
            <a:avLst>
              <a:gd fmla="val 564327" name="adj1"/>
            </a:avLst>
          </a:prstGeom>
          <a:noFill/>
          <a:ln cap="flat" cmpd="sng" w="19050">
            <a:solidFill>
              <a:srgbClr val="999999"/>
            </a:solidFill>
            <a:prstDash val="solid"/>
            <a:round/>
            <a:headEnd len="med" w="med" type="none"/>
            <a:tailEnd len="med" w="med" type="none"/>
          </a:ln>
        </p:spPr>
      </p:cxnSp>
      <p:sp>
        <p:nvSpPr>
          <p:cNvPr id="102" name="Google Shape;102;p17"/>
          <p:cNvSpPr txBox="1"/>
          <p:nvPr/>
        </p:nvSpPr>
        <p:spPr>
          <a:xfrm>
            <a:off x="1491675" y="1794188"/>
            <a:ext cx="26475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t>Computational Thinking</a:t>
            </a:r>
            <a:endParaRPr sz="1800"/>
          </a:p>
        </p:txBody>
      </p:sp>
      <p:sp>
        <p:nvSpPr>
          <p:cNvPr id="103" name="Google Shape;103;p17"/>
          <p:cNvSpPr txBox="1"/>
          <p:nvPr/>
        </p:nvSpPr>
        <p:spPr>
          <a:xfrm>
            <a:off x="5004825" y="1742813"/>
            <a:ext cx="26475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t>Programming Skills</a:t>
            </a:r>
            <a:endParaRPr sz="1800"/>
          </a:p>
        </p:txBody>
      </p:sp>
      <p:cxnSp>
        <p:nvCxnSpPr>
          <p:cNvPr id="104" name="Google Shape;104;p17"/>
          <p:cNvCxnSpPr>
            <a:stCxn id="102" idx="2"/>
            <a:endCxn id="97" idx="0"/>
          </p:cNvCxnSpPr>
          <p:nvPr/>
        </p:nvCxnSpPr>
        <p:spPr>
          <a:xfrm>
            <a:off x="2815425" y="2197988"/>
            <a:ext cx="0" cy="365700"/>
          </a:xfrm>
          <a:prstGeom prst="straightConnector1">
            <a:avLst/>
          </a:prstGeom>
          <a:noFill/>
          <a:ln cap="flat" cmpd="sng" w="19050">
            <a:solidFill>
              <a:srgbClr val="999999"/>
            </a:solidFill>
            <a:prstDash val="solid"/>
            <a:round/>
            <a:headEnd len="med" w="med" type="none"/>
            <a:tailEnd len="med" w="med" type="triangle"/>
          </a:ln>
        </p:spPr>
      </p:cxnSp>
      <p:cxnSp>
        <p:nvCxnSpPr>
          <p:cNvPr id="105" name="Google Shape;105;p17"/>
          <p:cNvCxnSpPr>
            <a:stCxn id="103" idx="2"/>
            <a:endCxn id="99" idx="0"/>
          </p:cNvCxnSpPr>
          <p:nvPr/>
        </p:nvCxnSpPr>
        <p:spPr>
          <a:xfrm>
            <a:off x="6328575" y="2146613"/>
            <a:ext cx="0" cy="417000"/>
          </a:xfrm>
          <a:prstGeom prst="straightConnector1">
            <a:avLst/>
          </a:prstGeom>
          <a:noFill/>
          <a:ln cap="flat" cmpd="sng" w="19050">
            <a:solidFill>
              <a:srgbClr val="999999"/>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idx="12" type="sldNum"/>
          </p:nvPr>
        </p:nvSpPr>
        <p:spPr>
          <a:xfrm>
            <a:off x="8469008" y="46853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Subcategories</a:t>
            </a:r>
            <a:endParaRPr>
              <a:latin typeface="Consolas"/>
              <a:ea typeface="Consolas"/>
              <a:cs typeface="Consolas"/>
              <a:sym typeface="Consolas"/>
            </a:endParaRPr>
          </a:p>
        </p:txBody>
      </p:sp>
      <p:sp>
        <p:nvSpPr>
          <p:cNvPr id="112" name="Google Shape;112;p18"/>
          <p:cNvSpPr txBox="1"/>
          <p:nvPr/>
        </p:nvSpPr>
        <p:spPr>
          <a:xfrm>
            <a:off x="6145025" y="2012175"/>
            <a:ext cx="2647500" cy="83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highlight>
                  <a:srgbClr val="F9CB9C"/>
                </a:highlight>
                <a:latin typeface="Calibri"/>
                <a:ea typeface="Calibri"/>
                <a:cs typeface="Calibri"/>
                <a:sym typeface="Calibri"/>
              </a:rPr>
              <a:t>Debug</a:t>
            </a:r>
            <a:endParaRPr sz="1800">
              <a:highlight>
                <a:srgbClr val="F9CB9C"/>
              </a:highlight>
              <a:latin typeface="Calibri"/>
              <a:ea typeface="Calibri"/>
              <a:cs typeface="Calibri"/>
              <a:sym typeface="Calibri"/>
            </a:endParaRPr>
          </a:p>
          <a:p>
            <a:pPr indent="0" lvl="0" marL="0" rtl="0" algn="ctr">
              <a:spcBef>
                <a:spcPts val="0"/>
              </a:spcBef>
              <a:spcAft>
                <a:spcPts val="0"/>
              </a:spcAft>
              <a:buNone/>
            </a:pPr>
            <a:r>
              <a:rPr i="1" lang="ko">
                <a:latin typeface="Calibri"/>
                <a:ea typeface="Calibri"/>
                <a:cs typeface="Calibri"/>
                <a:sym typeface="Calibri"/>
              </a:rPr>
              <a:t>“What is this error message and why did I get it?”</a:t>
            </a:r>
            <a:endParaRPr i="1">
              <a:latin typeface="Calibri"/>
              <a:ea typeface="Calibri"/>
              <a:cs typeface="Calibri"/>
              <a:sym typeface="Calibri"/>
            </a:endParaRPr>
          </a:p>
        </p:txBody>
      </p:sp>
      <p:sp>
        <p:nvSpPr>
          <p:cNvPr id="113" name="Google Shape;113;p18"/>
          <p:cNvSpPr txBox="1"/>
          <p:nvPr/>
        </p:nvSpPr>
        <p:spPr>
          <a:xfrm>
            <a:off x="3299825" y="1181625"/>
            <a:ext cx="26475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t>Programming Skills</a:t>
            </a:r>
            <a:endParaRPr sz="1800"/>
          </a:p>
        </p:txBody>
      </p:sp>
      <p:sp>
        <p:nvSpPr>
          <p:cNvPr id="114" name="Google Shape;114;p18"/>
          <p:cNvSpPr txBox="1"/>
          <p:nvPr/>
        </p:nvSpPr>
        <p:spPr>
          <a:xfrm>
            <a:off x="673393" y="2008125"/>
            <a:ext cx="2647500" cy="83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800">
                <a:highlight>
                  <a:srgbClr val="CFE2F3"/>
                </a:highlight>
                <a:latin typeface="Calibri"/>
                <a:ea typeface="Calibri"/>
                <a:cs typeface="Calibri"/>
                <a:sym typeface="Calibri"/>
              </a:rPr>
              <a:t>Code</a:t>
            </a:r>
            <a:endParaRPr sz="1800">
              <a:highlight>
                <a:srgbClr val="CFE2F3"/>
              </a:highlight>
              <a:latin typeface="Calibri"/>
              <a:ea typeface="Calibri"/>
              <a:cs typeface="Calibri"/>
              <a:sym typeface="Calibri"/>
            </a:endParaRPr>
          </a:p>
          <a:p>
            <a:pPr indent="0" lvl="0" marL="0" rtl="0" algn="ctr">
              <a:spcBef>
                <a:spcPts val="0"/>
              </a:spcBef>
              <a:spcAft>
                <a:spcPts val="0"/>
              </a:spcAft>
              <a:buNone/>
            </a:pPr>
            <a:r>
              <a:rPr i="1" lang="ko">
                <a:latin typeface="Calibri"/>
                <a:ea typeface="Calibri"/>
                <a:cs typeface="Calibri"/>
                <a:sym typeface="Calibri"/>
              </a:rPr>
              <a:t>“How do I pop an element without removing it?” </a:t>
            </a:r>
            <a:endParaRPr i="1">
              <a:latin typeface="Calibri"/>
              <a:ea typeface="Calibri"/>
              <a:cs typeface="Calibri"/>
              <a:sym typeface="Calibri"/>
            </a:endParaRPr>
          </a:p>
          <a:p>
            <a:pPr indent="0" lvl="0" marL="0" rtl="0" algn="l">
              <a:spcBef>
                <a:spcPts val="0"/>
              </a:spcBef>
              <a:spcAft>
                <a:spcPts val="0"/>
              </a:spcAft>
              <a:buNone/>
            </a:pPr>
            <a:r>
              <a:t/>
            </a:r>
            <a:endParaRPr i="1">
              <a:latin typeface="Calibri"/>
              <a:ea typeface="Calibri"/>
              <a:cs typeface="Calibri"/>
              <a:sym typeface="Calibri"/>
            </a:endParaRPr>
          </a:p>
        </p:txBody>
      </p:sp>
      <p:cxnSp>
        <p:nvCxnSpPr>
          <p:cNvPr id="115" name="Google Shape;115;p18"/>
          <p:cNvCxnSpPr>
            <a:stCxn id="113" idx="2"/>
            <a:endCxn id="112" idx="0"/>
          </p:cNvCxnSpPr>
          <p:nvPr/>
        </p:nvCxnSpPr>
        <p:spPr>
          <a:xfrm flipH="1" rot="-5400000">
            <a:off x="5832725" y="376275"/>
            <a:ext cx="426900" cy="2845200"/>
          </a:xfrm>
          <a:prstGeom prst="bentConnector3">
            <a:avLst>
              <a:gd fmla="val 49982" name="adj1"/>
            </a:avLst>
          </a:prstGeom>
          <a:noFill/>
          <a:ln cap="flat" cmpd="sng" w="19050">
            <a:solidFill>
              <a:schemeClr val="dk2"/>
            </a:solidFill>
            <a:prstDash val="solid"/>
            <a:round/>
            <a:headEnd len="med" w="med" type="none"/>
            <a:tailEnd len="med" w="med" type="triangle"/>
          </a:ln>
        </p:spPr>
      </p:cxnSp>
      <p:cxnSp>
        <p:nvCxnSpPr>
          <p:cNvPr id="116" name="Google Shape;116;p18"/>
          <p:cNvCxnSpPr>
            <a:stCxn id="113" idx="2"/>
            <a:endCxn id="114" idx="0"/>
          </p:cNvCxnSpPr>
          <p:nvPr/>
        </p:nvCxnSpPr>
        <p:spPr>
          <a:xfrm rot="5400000">
            <a:off x="3098975" y="483525"/>
            <a:ext cx="422700" cy="2626500"/>
          </a:xfrm>
          <a:prstGeom prst="bentConnector3">
            <a:avLst>
              <a:gd fmla="val 50000" name="adj1"/>
            </a:avLst>
          </a:prstGeom>
          <a:noFill/>
          <a:ln cap="flat" cmpd="sng" w="19050">
            <a:solidFill>
              <a:schemeClr val="dk2"/>
            </a:solidFill>
            <a:prstDash val="solid"/>
            <a:round/>
            <a:headEnd len="med" w="med" type="none"/>
            <a:tailEnd len="med" w="med" type="triangle"/>
          </a:ln>
        </p:spPr>
      </p:cxnSp>
      <p:sp>
        <p:nvSpPr>
          <p:cNvPr id="117" name="Google Shape;117;p18"/>
          <p:cNvSpPr txBox="1"/>
          <p:nvPr/>
        </p:nvSpPr>
        <p:spPr>
          <a:xfrm>
            <a:off x="1423874" y="3382425"/>
            <a:ext cx="11529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solidFill>
                  <a:schemeClr val="dk1"/>
                </a:solidFill>
                <a:latin typeface="Calibri"/>
                <a:ea typeface="Calibri"/>
                <a:cs typeface="Calibri"/>
                <a:sym typeface="Calibri"/>
              </a:rPr>
              <a:t>Function Identification</a:t>
            </a:r>
            <a:endParaRPr/>
          </a:p>
        </p:txBody>
      </p:sp>
      <p:sp>
        <p:nvSpPr>
          <p:cNvPr id="118" name="Google Shape;118;p18"/>
          <p:cNvSpPr txBox="1"/>
          <p:nvPr/>
        </p:nvSpPr>
        <p:spPr>
          <a:xfrm>
            <a:off x="-15787" y="3382425"/>
            <a:ext cx="999300" cy="52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solidFill>
                  <a:schemeClr val="dk1"/>
                </a:solidFill>
                <a:latin typeface="Calibri"/>
                <a:ea typeface="Calibri"/>
                <a:cs typeface="Calibri"/>
                <a:sym typeface="Calibri"/>
              </a:rPr>
              <a:t>Syntax</a:t>
            </a:r>
            <a:endParaRPr/>
          </a:p>
        </p:txBody>
      </p:sp>
      <p:sp>
        <p:nvSpPr>
          <p:cNvPr id="119" name="Google Shape;119;p18"/>
          <p:cNvSpPr txBox="1"/>
          <p:nvPr/>
        </p:nvSpPr>
        <p:spPr>
          <a:xfrm>
            <a:off x="3015957" y="3385043"/>
            <a:ext cx="999300" cy="52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solidFill>
                  <a:schemeClr val="dk1"/>
                </a:solidFill>
                <a:latin typeface="Calibri"/>
                <a:ea typeface="Calibri"/>
                <a:cs typeface="Calibri"/>
                <a:sym typeface="Calibri"/>
              </a:rPr>
              <a:t>Function usage</a:t>
            </a:r>
            <a:endParaRPr/>
          </a:p>
        </p:txBody>
      </p:sp>
      <p:sp>
        <p:nvSpPr>
          <p:cNvPr id="120" name="Google Shape;120;p18"/>
          <p:cNvSpPr txBox="1"/>
          <p:nvPr/>
        </p:nvSpPr>
        <p:spPr>
          <a:xfrm>
            <a:off x="4531830" y="3382425"/>
            <a:ext cx="999300" cy="52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solidFill>
                  <a:schemeClr val="dk1"/>
                </a:solidFill>
                <a:latin typeface="Calibri"/>
                <a:ea typeface="Calibri"/>
                <a:cs typeface="Calibri"/>
                <a:sym typeface="Calibri"/>
              </a:rPr>
              <a:t>Program mechanism</a:t>
            </a:r>
            <a:endParaRPr/>
          </a:p>
        </p:txBody>
      </p:sp>
      <p:cxnSp>
        <p:nvCxnSpPr>
          <p:cNvPr id="121" name="Google Shape;121;p18"/>
          <p:cNvCxnSpPr>
            <a:stCxn id="114" idx="2"/>
            <a:endCxn id="118" idx="0"/>
          </p:cNvCxnSpPr>
          <p:nvPr/>
        </p:nvCxnSpPr>
        <p:spPr>
          <a:xfrm rot="5400000">
            <a:off x="969343" y="2354625"/>
            <a:ext cx="542400" cy="1513200"/>
          </a:xfrm>
          <a:prstGeom prst="bentConnector3">
            <a:avLst>
              <a:gd fmla="val 50000" name="adj1"/>
            </a:avLst>
          </a:prstGeom>
          <a:noFill/>
          <a:ln cap="flat" cmpd="sng" w="19050">
            <a:solidFill>
              <a:schemeClr val="dk2"/>
            </a:solidFill>
            <a:prstDash val="solid"/>
            <a:round/>
            <a:headEnd len="med" w="med" type="none"/>
            <a:tailEnd len="med" w="med" type="triangle"/>
          </a:ln>
        </p:spPr>
      </p:cxnSp>
      <p:cxnSp>
        <p:nvCxnSpPr>
          <p:cNvPr id="122" name="Google Shape;122;p18"/>
          <p:cNvCxnSpPr>
            <a:stCxn id="114" idx="2"/>
            <a:endCxn id="117" idx="0"/>
          </p:cNvCxnSpPr>
          <p:nvPr/>
        </p:nvCxnSpPr>
        <p:spPr>
          <a:xfrm flipH="1" rot="-5400000">
            <a:off x="1727593" y="3109575"/>
            <a:ext cx="542400" cy="3300"/>
          </a:xfrm>
          <a:prstGeom prst="bentConnector3">
            <a:avLst>
              <a:gd fmla="val 50000" name="adj1"/>
            </a:avLst>
          </a:prstGeom>
          <a:noFill/>
          <a:ln cap="flat" cmpd="sng" w="19050">
            <a:solidFill>
              <a:schemeClr val="dk2"/>
            </a:solidFill>
            <a:prstDash val="solid"/>
            <a:round/>
            <a:headEnd len="med" w="med" type="none"/>
            <a:tailEnd len="med" w="med" type="triangle"/>
          </a:ln>
        </p:spPr>
      </p:cxnSp>
      <p:cxnSp>
        <p:nvCxnSpPr>
          <p:cNvPr id="123" name="Google Shape;123;p18"/>
          <p:cNvCxnSpPr>
            <a:stCxn id="114" idx="2"/>
            <a:endCxn id="119" idx="0"/>
          </p:cNvCxnSpPr>
          <p:nvPr/>
        </p:nvCxnSpPr>
        <p:spPr>
          <a:xfrm flipH="1" rot="-5400000">
            <a:off x="2483893" y="2353275"/>
            <a:ext cx="545100" cy="1518600"/>
          </a:xfrm>
          <a:prstGeom prst="bentConnector3">
            <a:avLst>
              <a:gd fmla="val 49993" name="adj1"/>
            </a:avLst>
          </a:prstGeom>
          <a:noFill/>
          <a:ln cap="flat" cmpd="sng" w="19050">
            <a:solidFill>
              <a:schemeClr val="dk2"/>
            </a:solidFill>
            <a:prstDash val="solid"/>
            <a:round/>
            <a:headEnd len="med" w="med" type="none"/>
            <a:tailEnd len="med" w="med" type="triangle"/>
          </a:ln>
        </p:spPr>
      </p:cxnSp>
      <p:cxnSp>
        <p:nvCxnSpPr>
          <p:cNvPr id="124" name="Google Shape;124;p18"/>
          <p:cNvCxnSpPr>
            <a:stCxn id="114" idx="2"/>
            <a:endCxn id="120" idx="0"/>
          </p:cNvCxnSpPr>
          <p:nvPr/>
        </p:nvCxnSpPr>
        <p:spPr>
          <a:xfrm flipH="1" rot="-5400000">
            <a:off x="3243043" y="1594125"/>
            <a:ext cx="542400" cy="3034200"/>
          </a:xfrm>
          <a:prstGeom prst="bentConnector3">
            <a:avLst>
              <a:gd fmla="val 50000" name="adj1"/>
            </a:avLst>
          </a:prstGeom>
          <a:noFill/>
          <a:ln cap="flat" cmpd="sng" w="19050">
            <a:solidFill>
              <a:schemeClr val="dk2"/>
            </a:solidFill>
            <a:prstDash val="solid"/>
            <a:round/>
            <a:headEnd len="med" w="med" type="none"/>
            <a:tailEnd len="med" w="med" type="triangle"/>
          </a:ln>
        </p:spPr>
      </p:cxnSp>
      <p:sp>
        <p:nvSpPr>
          <p:cNvPr id="125" name="Google Shape;125;p18"/>
          <p:cNvSpPr txBox="1"/>
          <p:nvPr/>
        </p:nvSpPr>
        <p:spPr>
          <a:xfrm>
            <a:off x="6037628" y="3385056"/>
            <a:ext cx="999300" cy="52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solidFill>
                  <a:schemeClr val="dk1"/>
                </a:solidFill>
                <a:latin typeface="Calibri"/>
                <a:ea typeface="Calibri"/>
                <a:cs typeface="Calibri"/>
                <a:sym typeface="Calibri"/>
              </a:rPr>
              <a:t>Error message</a:t>
            </a:r>
            <a:endParaRPr/>
          </a:p>
        </p:txBody>
      </p:sp>
      <p:sp>
        <p:nvSpPr>
          <p:cNvPr id="126" name="Google Shape;126;p18"/>
          <p:cNvSpPr txBox="1"/>
          <p:nvPr/>
        </p:nvSpPr>
        <p:spPr>
          <a:xfrm>
            <a:off x="7834150" y="3382451"/>
            <a:ext cx="999300" cy="53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solidFill>
                  <a:schemeClr val="dk1"/>
                </a:solidFill>
                <a:latin typeface="Calibri"/>
                <a:ea typeface="Calibri"/>
                <a:cs typeface="Calibri"/>
                <a:sym typeface="Calibri"/>
              </a:rPr>
              <a:t>Semantic error</a:t>
            </a:r>
            <a:endParaRPr sz="1200">
              <a:solidFill>
                <a:schemeClr val="dk1"/>
              </a:solidFill>
              <a:latin typeface="Calibri"/>
              <a:ea typeface="Calibri"/>
              <a:cs typeface="Calibri"/>
              <a:sym typeface="Calibri"/>
            </a:endParaRPr>
          </a:p>
        </p:txBody>
      </p:sp>
      <p:cxnSp>
        <p:nvCxnSpPr>
          <p:cNvPr id="127" name="Google Shape;127;p18"/>
          <p:cNvCxnSpPr>
            <a:stCxn id="112" idx="2"/>
            <a:endCxn id="125" idx="0"/>
          </p:cNvCxnSpPr>
          <p:nvPr/>
        </p:nvCxnSpPr>
        <p:spPr>
          <a:xfrm rot="5400000">
            <a:off x="6732575" y="2648775"/>
            <a:ext cx="540900" cy="931500"/>
          </a:xfrm>
          <a:prstGeom prst="bentConnector3">
            <a:avLst>
              <a:gd fmla="val 50007" name="adj1"/>
            </a:avLst>
          </a:prstGeom>
          <a:noFill/>
          <a:ln cap="flat" cmpd="sng" w="19050">
            <a:solidFill>
              <a:schemeClr val="dk2"/>
            </a:solidFill>
            <a:prstDash val="solid"/>
            <a:round/>
            <a:headEnd len="med" w="med" type="none"/>
            <a:tailEnd len="med" w="med" type="triangle"/>
          </a:ln>
        </p:spPr>
      </p:cxnSp>
      <p:cxnSp>
        <p:nvCxnSpPr>
          <p:cNvPr id="128" name="Google Shape;128;p18"/>
          <p:cNvCxnSpPr>
            <a:stCxn id="112" idx="2"/>
            <a:endCxn id="126" idx="0"/>
          </p:cNvCxnSpPr>
          <p:nvPr/>
        </p:nvCxnSpPr>
        <p:spPr>
          <a:xfrm flipH="1" rot="-5400000">
            <a:off x="7631975" y="2680875"/>
            <a:ext cx="538500" cy="864900"/>
          </a:xfrm>
          <a:prstGeom prst="bentConnector3">
            <a:avLst>
              <a:gd fmla="val 49988" name="adj1"/>
            </a:avLst>
          </a:prstGeom>
          <a:noFill/>
          <a:ln cap="flat" cmpd="sng" w="19050">
            <a:solidFill>
              <a:schemeClr val="dk2"/>
            </a:solidFill>
            <a:prstDash val="solid"/>
            <a:round/>
            <a:headEnd len="med" w="med" type="none"/>
            <a:tailEnd len="med" w="med" type="triangle"/>
          </a:ln>
        </p:spPr>
      </p:cxnSp>
      <p:sp>
        <p:nvSpPr>
          <p:cNvPr id="129" name="Google Shape;129;p18"/>
          <p:cNvSpPr txBox="1"/>
          <p:nvPr/>
        </p:nvSpPr>
        <p:spPr>
          <a:xfrm>
            <a:off x="5675975" y="4032150"/>
            <a:ext cx="1722600" cy="69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None/>
            </a:pPr>
            <a:r>
              <a:rPr i="1" lang="ko" sz="1200">
                <a:solidFill>
                  <a:srgbClr val="666666"/>
                </a:solidFill>
                <a:latin typeface="Calibri"/>
                <a:ea typeface="Calibri"/>
                <a:cs typeface="Calibri"/>
                <a:sym typeface="Calibri"/>
              </a:rPr>
              <a:t>W</a:t>
            </a:r>
            <a:r>
              <a:rPr i="1" lang="ko" sz="1200">
                <a:solidFill>
                  <a:srgbClr val="666666"/>
                </a:solidFill>
                <a:latin typeface="Calibri"/>
                <a:ea typeface="Calibri"/>
                <a:cs typeface="Calibri"/>
                <a:sym typeface="Calibri"/>
              </a:rPr>
              <a:t>hy do I get this </a:t>
            </a:r>
            <a:br>
              <a:rPr i="1" lang="ko" sz="1200">
                <a:solidFill>
                  <a:srgbClr val="666666"/>
                </a:solidFill>
                <a:latin typeface="Calibri"/>
                <a:ea typeface="Calibri"/>
                <a:cs typeface="Calibri"/>
                <a:sym typeface="Calibri"/>
              </a:rPr>
            </a:br>
            <a:r>
              <a:rPr i="1" lang="ko" sz="1200">
                <a:solidFill>
                  <a:srgbClr val="666666"/>
                </a:solidFill>
                <a:latin typeface="Calibri"/>
                <a:ea typeface="Calibri"/>
                <a:cs typeface="Calibri"/>
                <a:sym typeface="Calibri"/>
              </a:rPr>
              <a:t>error message?</a:t>
            </a:r>
            <a:endParaRPr>
              <a:solidFill>
                <a:srgbClr val="666666"/>
              </a:solidFill>
            </a:endParaRPr>
          </a:p>
        </p:txBody>
      </p:sp>
      <p:sp>
        <p:nvSpPr>
          <p:cNvPr id="130" name="Google Shape;130;p18"/>
          <p:cNvSpPr txBox="1"/>
          <p:nvPr/>
        </p:nvSpPr>
        <p:spPr>
          <a:xfrm>
            <a:off x="7583500" y="4032150"/>
            <a:ext cx="1500600" cy="69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None/>
            </a:pPr>
            <a:r>
              <a:rPr i="1" lang="ko" sz="1200">
                <a:solidFill>
                  <a:srgbClr val="666666"/>
                </a:solidFill>
                <a:latin typeface="Calibri"/>
                <a:ea typeface="Calibri"/>
                <a:cs typeface="Calibri"/>
                <a:sym typeface="Calibri"/>
              </a:rPr>
              <a:t>Why is there</a:t>
            </a:r>
            <a:br>
              <a:rPr i="1" lang="ko" sz="1200">
                <a:solidFill>
                  <a:srgbClr val="666666"/>
                </a:solidFill>
                <a:latin typeface="Calibri"/>
                <a:ea typeface="Calibri"/>
                <a:cs typeface="Calibri"/>
                <a:sym typeface="Calibri"/>
              </a:rPr>
            </a:br>
            <a:r>
              <a:rPr i="1" lang="ko" sz="1200">
                <a:solidFill>
                  <a:srgbClr val="666666"/>
                </a:solidFill>
                <a:latin typeface="Calibri"/>
                <a:ea typeface="Calibri"/>
                <a:cs typeface="Calibri"/>
                <a:sym typeface="Calibri"/>
              </a:rPr>
              <a:t>an infinite loop?</a:t>
            </a:r>
            <a:endParaRPr>
              <a:solidFill>
                <a:srgbClr val="666666"/>
              </a:solidFill>
            </a:endParaRPr>
          </a:p>
        </p:txBody>
      </p:sp>
      <p:sp>
        <p:nvSpPr>
          <p:cNvPr id="131" name="Google Shape;131;p18"/>
          <p:cNvSpPr txBox="1"/>
          <p:nvPr/>
        </p:nvSpPr>
        <p:spPr>
          <a:xfrm>
            <a:off x="4170175" y="4032150"/>
            <a:ext cx="1722600" cy="69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Clr>
                <a:schemeClr val="dk1"/>
              </a:buClr>
              <a:buSzPts val="1100"/>
              <a:buFont typeface="Arial"/>
              <a:buNone/>
            </a:pPr>
            <a:r>
              <a:rPr i="1" lang="ko" sz="1200">
                <a:solidFill>
                  <a:srgbClr val="666666"/>
                </a:solidFill>
                <a:latin typeface="Calibri"/>
                <a:ea typeface="Calibri"/>
                <a:cs typeface="Calibri"/>
                <a:sym typeface="Calibri"/>
              </a:rPr>
              <a:t>Why can’t I access</a:t>
            </a:r>
            <a:br>
              <a:rPr i="1" lang="ko" sz="1200">
                <a:solidFill>
                  <a:srgbClr val="666666"/>
                </a:solidFill>
                <a:latin typeface="Calibri"/>
                <a:ea typeface="Calibri"/>
                <a:cs typeface="Calibri"/>
                <a:sym typeface="Calibri"/>
              </a:rPr>
            </a:br>
            <a:r>
              <a:rPr i="1" lang="ko" sz="1200">
                <a:solidFill>
                  <a:srgbClr val="666666"/>
                </a:solidFill>
                <a:latin typeface="Calibri"/>
                <a:ea typeface="Calibri"/>
                <a:cs typeface="Calibri"/>
                <a:sym typeface="Calibri"/>
              </a:rPr>
              <a:t>this local variable?</a:t>
            </a:r>
            <a:endParaRPr>
              <a:solidFill>
                <a:srgbClr val="666666"/>
              </a:solidFill>
            </a:endParaRPr>
          </a:p>
        </p:txBody>
      </p:sp>
      <p:sp>
        <p:nvSpPr>
          <p:cNvPr id="132" name="Google Shape;132;p18"/>
          <p:cNvSpPr txBox="1"/>
          <p:nvPr/>
        </p:nvSpPr>
        <p:spPr>
          <a:xfrm>
            <a:off x="1135850" y="4019980"/>
            <a:ext cx="1722600" cy="69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Clr>
                <a:schemeClr val="dk1"/>
              </a:buClr>
              <a:buSzPts val="1100"/>
              <a:buFont typeface="Arial"/>
              <a:buNone/>
            </a:pPr>
            <a:r>
              <a:rPr i="1" lang="ko" sz="1200">
                <a:solidFill>
                  <a:srgbClr val="666666"/>
                </a:solidFill>
                <a:latin typeface="Calibri"/>
                <a:ea typeface="Calibri"/>
                <a:cs typeface="Calibri"/>
                <a:sym typeface="Calibri"/>
              </a:rPr>
              <a:t>How do I </a:t>
            </a:r>
            <a:br>
              <a:rPr i="1" lang="ko" sz="1200">
                <a:solidFill>
                  <a:srgbClr val="666666"/>
                </a:solidFill>
                <a:latin typeface="Calibri"/>
                <a:ea typeface="Calibri"/>
                <a:cs typeface="Calibri"/>
                <a:sym typeface="Calibri"/>
              </a:rPr>
            </a:br>
            <a:r>
              <a:rPr i="1" lang="ko" sz="1200">
                <a:solidFill>
                  <a:srgbClr val="666666"/>
                </a:solidFill>
                <a:latin typeface="Calibri"/>
                <a:ea typeface="Calibri"/>
                <a:cs typeface="Calibri"/>
                <a:sym typeface="Calibri"/>
              </a:rPr>
              <a:t>open a file?</a:t>
            </a:r>
            <a:endParaRPr>
              <a:solidFill>
                <a:srgbClr val="666666"/>
              </a:solidFill>
            </a:endParaRPr>
          </a:p>
        </p:txBody>
      </p:sp>
      <p:sp>
        <p:nvSpPr>
          <p:cNvPr id="133" name="Google Shape;133;p18"/>
          <p:cNvSpPr txBox="1"/>
          <p:nvPr/>
        </p:nvSpPr>
        <p:spPr>
          <a:xfrm>
            <a:off x="2652950" y="4032150"/>
            <a:ext cx="1722600" cy="69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Clr>
                <a:schemeClr val="dk1"/>
              </a:buClr>
              <a:buSzPts val="1100"/>
              <a:buFont typeface="Arial"/>
              <a:buNone/>
            </a:pPr>
            <a:r>
              <a:rPr i="1" lang="ko" sz="1200">
                <a:solidFill>
                  <a:srgbClr val="666666"/>
                </a:solidFill>
                <a:latin typeface="Calibri"/>
                <a:ea typeface="Calibri"/>
                <a:cs typeface="Calibri"/>
                <a:sym typeface="Calibri"/>
              </a:rPr>
              <a:t>What is the return value of readline()?</a:t>
            </a:r>
            <a:endParaRPr>
              <a:solidFill>
                <a:srgbClr val="666666"/>
              </a:solidFill>
            </a:endParaRPr>
          </a:p>
        </p:txBody>
      </p:sp>
      <p:sp>
        <p:nvSpPr>
          <p:cNvPr id="134" name="Google Shape;134;p18"/>
          <p:cNvSpPr txBox="1"/>
          <p:nvPr/>
        </p:nvSpPr>
        <p:spPr>
          <a:xfrm>
            <a:off x="-230575" y="4005900"/>
            <a:ext cx="1722600" cy="69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000"/>
              </a:spcAft>
              <a:buClr>
                <a:schemeClr val="dk1"/>
              </a:buClr>
              <a:buSzPts val="1100"/>
              <a:buFont typeface="Arial"/>
              <a:buNone/>
            </a:pPr>
            <a:r>
              <a:rPr i="1" lang="ko" sz="1200">
                <a:solidFill>
                  <a:srgbClr val="666666"/>
                </a:solidFill>
                <a:latin typeface="Calibri"/>
                <a:ea typeface="Calibri"/>
                <a:cs typeface="Calibri"/>
                <a:sym typeface="Calibri"/>
              </a:rPr>
              <a:t>How do I</a:t>
            </a:r>
            <a:br>
              <a:rPr i="1" lang="ko" sz="1200">
                <a:solidFill>
                  <a:srgbClr val="666666"/>
                </a:solidFill>
                <a:latin typeface="Calibri"/>
                <a:ea typeface="Calibri"/>
                <a:cs typeface="Calibri"/>
                <a:sym typeface="Calibri"/>
              </a:rPr>
            </a:br>
            <a:r>
              <a:rPr i="1" lang="ko" sz="1200">
                <a:solidFill>
                  <a:srgbClr val="666666"/>
                </a:solidFill>
                <a:latin typeface="Calibri"/>
                <a:ea typeface="Calibri"/>
                <a:cs typeface="Calibri"/>
                <a:sym typeface="Calibri"/>
              </a:rPr>
              <a:t>define a function?</a:t>
            </a: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Question Data Analysis</a:t>
            </a:r>
            <a:endParaRPr>
              <a:latin typeface="Consolas"/>
              <a:ea typeface="Consolas"/>
              <a:cs typeface="Consolas"/>
              <a:sym typeface="Consolas"/>
            </a:endParaRPr>
          </a:p>
        </p:txBody>
      </p:sp>
      <p:pic>
        <p:nvPicPr>
          <p:cNvPr id="140" name="Google Shape;140;p19"/>
          <p:cNvPicPr preferRelativeResize="0"/>
          <p:nvPr/>
        </p:nvPicPr>
        <p:blipFill>
          <a:blip r:embed="rId3">
            <a:alphaModFix/>
          </a:blip>
          <a:stretch>
            <a:fillRect/>
          </a:stretch>
        </p:blipFill>
        <p:spPr>
          <a:xfrm>
            <a:off x="46600" y="1209575"/>
            <a:ext cx="9050799" cy="3130625"/>
          </a:xfrm>
          <a:prstGeom prst="rect">
            <a:avLst/>
          </a:prstGeom>
          <a:noFill/>
          <a:ln>
            <a:noFill/>
          </a:ln>
        </p:spPr>
      </p:pic>
      <p:sp>
        <p:nvSpPr>
          <p:cNvPr id="141" name="Google Shape;14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Project Scope</a:t>
            </a:r>
            <a:endParaRPr>
              <a:latin typeface="Consolas"/>
              <a:ea typeface="Consolas"/>
              <a:cs typeface="Consolas"/>
              <a:sym typeface="Consolas"/>
            </a:endParaRPr>
          </a:p>
        </p:txBody>
      </p:sp>
      <p:pic>
        <p:nvPicPr>
          <p:cNvPr id="147" name="Google Shape;147;p20"/>
          <p:cNvPicPr preferRelativeResize="0"/>
          <p:nvPr/>
        </p:nvPicPr>
        <p:blipFill rotWithShape="1">
          <a:blip r:embed="rId3">
            <a:alphaModFix/>
          </a:blip>
          <a:srcRect b="5353" l="-1736" r="5776" t="10200"/>
          <a:stretch/>
        </p:blipFill>
        <p:spPr>
          <a:xfrm>
            <a:off x="-121075" y="1134375"/>
            <a:ext cx="6098700" cy="1856225"/>
          </a:xfrm>
          <a:prstGeom prst="rect">
            <a:avLst/>
          </a:prstGeom>
          <a:noFill/>
          <a:ln>
            <a:noFill/>
          </a:ln>
        </p:spPr>
      </p:pic>
      <p:sp>
        <p:nvSpPr>
          <p:cNvPr id="148" name="Google Shape;148;p20"/>
          <p:cNvSpPr/>
          <p:nvPr/>
        </p:nvSpPr>
        <p:spPr>
          <a:xfrm>
            <a:off x="1588125" y="2446286"/>
            <a:ext cx="2929500" cy="404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nvSpPr>
        <p:spPr>
          <a:xfrm>
            <a:off x="1055400" y="3107250"/>
            <a:ext cx="7033200" cy="1616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ko" sz="1800">
                <a:solidFill>
                  <a:schemeClr val="dk1"/>
                </a:solidFill>
              </a:rPr>
              <a:t>Problems from other categories are well addressed</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ko" sz="1800">
                <a:solidFill>
                  <a:schemeClr val="dk1"/>
                </a:solidFill>
              </a:rPr>
              <a:t>Students ask many questions regarding functions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ko" sz="1800">
                <a:solidFill>
                  <a:schemeClr val="dk1"/>
                </a:solidFill>
              </a:rPr>
              <a:t>Project feasibility</a:t>
            </a:r>
            <a:endParaRPr sz="1800">
              <a:solidFill>
                <a:schemeClr val="dk1"/>
              </a:solidFill>
            </a:endParaRPr>
          </a:p>
          <a:p>
            <a:pPr indent="-317500" lvl="1" marL="914400" rtl="0" algn="l">
              <a:lnSpc>
                <a:spcPct val="115000"/>
              </a:lnSpc>
              <a:spcBef>
                <a:spcPts val="0"/>
              </a:spcBef>
              <a:spcAft>
                <a:spcPts val="0"/>
              </a:spcAft>
              <a:buClr>
                <a:schemeClr val="dk1"/>
              </a:buClr>
              <a:buSzPts val="1400"/>
              <a:buChar char="○"/>
            </a:pPr>
            <a:r>
              <a:rPr lang="ko" sz="1800">
                <a:solidFill>
                  <a:schemeClr val="dk1"/>
                </a:solidFill>
              </a:rPr>
              <a:t>Very difficult to solve for </a:t>
            </a:r>
            <a:r>
              <a:rPr b="1" lang="ko" sz="1800">
                <a:solidFill>
                  <a:schemeClr val="dk1"/>
                </a:solidFill>
              </a:rPr>
              <a:t>all</a:t>
            </a:r>
            <a:r>
              <a:rPr lang="ko" sz="1800">
                <a:solidFill>
                  <a:schemeClr val="dk1"/>
                </a:solidFill>
              </a:rPr>
              <a:t> functions in python</a:t>
            </a:r>
            <a:endParaRPr sz="1800">
              <a:solidFill>
                <a:schemeClr val="dk1"/>
              </a:solidFill>
            </a:endParaRPr>
          </a:p>
          <a:p>
            <a:pPr indent="-317500" lvl="1" marL="914400" rtl="0" algn="l">
              <a:lnSpc>
                <a:spcPct val="115000"/>
              </a:lnSpc>
              <a:spcBef>
                <a:spcPts val="0"/>
              </a:spcBef>
              <a:spcAft>
                <a:spcPts val="0"/>
              </a:spcAft>
              <a:buClr>
                <a:schemeClr val="dk1"/>
              </a:buClr>
              <a:buSzPts val="1400"/>
              <a:buChar char="○"/>
            </a:pPr>
            <a:r>
              <a:rPr lang="ko" sz="1800">
                <a:solidFill>
                  <a:schemeClr val="dk1"/>
                </a:solidFill>
              </a:rPr>
              <a:t>CS101 tasks use limited range of functions</a:t>
            </a:r>
            <a:endParaRPr sz="1800"/>
          </a:p>
        </p:txBody>
      </p:sp>
      <p:sp>
        <p:nvSpPr>
          <p:cNvPr id="150" name="Google Shape;15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graphicFrame>
        <p:nvGraphicFramePr>
          <p:cNvPr id="155" name="Google Shape;155;p21"/>
          <p:cNvGraphicFramePr/>
          <p:nvPr/>
        </p:nvGraphicFramePr>
        <p:xfrm>
          <a:off x="479975" y="1538285"/>
          <a:ext cx="3000000" cy="3000000"/>
        </p:xfrm>
        <a:graphic>
          <a:graphicData uri="http://schemas.openxmlformats.org/drawingml/2006/table">
            <a:tbl>
              <a:tblPr>
                <a:noFill/>
                <a:tableStyleId>{2B63921F-A39F-4A4C-A917-087198025923}</a:tableStyleId>
              </a:tblPr>
              <a:tblGrid>
                <a:gridCol w="1287750"/>
                <a:gridCol w="1431275"/>
                <a:gridCol w="873025"/>
                <a:gridCol w="1137550"/>
                <a:gridCol w="1390825"/>
                <a:gridCol w="2063625"/>
              </a:tblGrid>
              <a:tr h="316750">
                <a:tc rowSpan="2">
                  <a:txBody>
                    <a:bodyPr>
                      <a:noAutofit/>
                    </a:bodyPr>
                    <a:lstStyle/>
                    <a:p>
                      <a:pPr indent="0" lvl="0" marL="0" rtl="0" algn="ctr">
                        <a:spcBef>
                          <a:spcPts val="0"/>
                        </a:spcBef>
                        <a:spcAft>
                          <a:spcPts val="0"/>
                        </a:spcAft>
                        <a:buNone/>
                      </a:pPr>
                      <a:r>
                        <a:rPr lang="ko"/>
                        <a:t>Solutions</a:t>
                      </a:r>
                      <a:endParaRPr/>
                    </a:p>
                  </a:txBody>
                  <a:tcPr marT="91425" marB="91425" marR="91425" marL="91425" anchor="ctr"/>
                </a:tc>
                <a:tc gridSpan="2">
                  <a:txBody>
                    <a:bodyPr>
                      <a:noAutofit/>
                    </a:bodyPr>
                    <a:lstStyle/>
                    <a:p>
                      <a:pPr indent="0" lvl="0" marL="0" rtl="0" algn="ctr">
                        <a:spcBef>
                          <a:spcPts val="0"/>
                        </a:spcBef>
                        <a:spcAft>
                          <a:spcPts val="0"/>
                        </a:spcAft>
                        <a:buNone/>
                      </a:pPr>
                      <a:r>
                        <a:rPr lang="ko"/>
                        <a:t>Web Search</a:t>
                      </a:r>
                      <a:endParaRPr/>
                    </a:p>
                  </a:txBody>
                  <a:tcPr marT="91425" marB="91425" marR="91425" marL="91425"/>
                </a:tc>
                <a:tc hMerge="1"/>
                <a:tc gridSpan="2">
                  <a:txBody>
                    <a:bodyPr>
                      <a:noAutofit/>
                    </a:bodyPr>
                    <a:lstStyle/>
                    <a:p>
                      <a:pPr indent="0" lvl="0" marL="0" rtl="0" algn="ctr">
                        <a:spcBef>
                          <a:spcPts val="0"/>
                        </a:spcBef>
                        <a:spcAft>
                          <a:spcPts val="0"/>
                        </a:spcAft>
                        <a:buNone/>
                      </a:pPr>
                      <a:r>
                        <a:rPr lang="ko"/>
                        <a:t>Ask directly</a:t>
                      </a:r>
                      <a:endParaRPr/>
                    </a:p>
                  </a:txBody>
                  <a:tcPr marT="91425" marB="91425" marR="91425" marL="91425"/>
                </a:tc>
                <a:tc hMerge="1"/>
                <a:tc rowSpan="2">
                  <a:txBody>
                    <a:bodyPr>
                      <a:noAutofit/>
                    </a:bodyPr>
                    <a:lstStyle/>
                    <a:p>
                      <a:pPr indent="0" lvl="0" marL="0" rtl="0" algn="ctr">
                        <a:spcBef>
                          <a:spcPts val="0"/>
                        </a:spcBef>
                        <a:spcAft>
                          <a:spcPts val="0"/>
                        </a:spcAft>
                        <a:buNone/>
                      </a:pPr>
                      <a:r>
                        <a:rPr b="1" lang="ko" sz="1800">
                          <a:latin typeface="Consolas"/>
                          <a:ea typeface="Consolas"/>
                          <a:cs typeface="Consolas"/>
                          <a:sym typeface="Consolas"/>
                        </a:rPr>
                        <a:t>Automa</a:t>
                      </a:r>
                      <a:r>
                        <a:rPr b="1" lang="ko" sz="1800">
                          <a:solidFill>
                            <a:srgbClr val="FF9900"/>
                          </a:solidFill>
                          <a:latin typeface="Consolas"/>
                          <a:ea typeface="Consolas"/>
                          <a:cs typeface="Consolas"/>
                          <a:sym typeface="Consolas"/>
                        </a:rPr>
                        <a:t>TA</a:t>
                      </a:r>
                      <a:endParaRPr b="1" sz="1800">
                        <a:solidFill>
                          <a:srgbClr val="FF9900"/>
                        </a:solidFill>
                        <a:latin typeface="Comic Sans MS"/>
                        <a:ea typeface="Comic Sans MS"/>
                        <a:cs typeface="Comic Sans MS"/>
                        <a:sym typeface="Comic Sans MS"/>
                      </a:endParaRPr>
                    </a:p>
                  </a:txBody>
                  <a:tcPr marT="91425" marB="91425" marR="91425" marL="91425" anchor="ctr">
                    <a:solidFill>
                      <a:srgbClr val="C9DAF8"/>
                    </a:solidFill>
                  </a:tcPr>
                </a:tc>
              </a:tr>
              <a:tr h="564850">
                <a:tc vMerge="1"/>
                <a:tc>
                  <a:txBody>
                    <a:bodyPr>
                      <a:noAutofit/>
                    </a:bodyPr>
                    <a:lstStyle/>
                    <a:p>
                      <a:pPr indent="0" lvl="0" marL="0" rtl="0" algn="ctr">
                        <a:spcBef>
                          <a:spcPts val="0"/>
                        </a:spcBef>
                        <a:spcAft>
                          <a:spcPts val="0"/>
                        </a:spcAft>
                        <a:buNone/>
                      </a:pPr>
                      <a:r>
                        <a:t/>
                      </a:r>
                      <a:endParaRPr/>
                    </a:p>
                  </a:txBody>
                  <a:tcPr marT="91425" marB="91425" marR="91425" marL="91425"/>
                </a:tc>
                <a:tc gridSpan="2">
                  <a:txBody>
                    <a:bodyPr>
                      <a:noAutofit/>
                    </a:bodyPr>
                    <a:lstStyle/>
                    <a:p>
                      <a:pPr indent="0" lvl="0" marL="0" rtl="0" algn="ctr">
                        <a:spcBef>
                          <a:spcPts val="0"/>
                        </a:spcBef>
                        <a:spcAft>
                          <a:spcPts val="0"/>
                        </a:spcAft>
                        <a:buNone/>
                      </a:pPr>
                      <a:r>
                        <a:t/>
                      </a:r>
                      <a:endParaRPr>
                        <a:solidFill>
                          <a:schemeClr val="dk1"/>
                        </a:solidFill>
                      </a:endParaRPr>
                    </a:p>
                  </a:txBody>
                  <a:tcPr marT="91425" marB="91425" marR="91425" marL="91425"/>
                </a:tc>
                <a:tc hMerge="1"/>
                <a:tc>
                  <a:txBody>
                    <a:bodyPr>
                      <a:noAutofit/>
                    </a:bodyPr>
                    <a:lstStyle/>
                    <a:p>
                      <a:pPr indent="0" lvl="0" marL="0" rtl="0" algn="ctr">
                        <a:spcBef>
                          <a:spcPts val="0"/>
                        </a:spcBef>
                        <a:spcAft>
                          <a:spcPts val="0"/>
                        </a:spcAft>
                        <a:buNone/>
                      </a:pPr>
                      <a:r>
                        <a:rPr b="1" lang="ko">
                          <a:solidFill>
                            <a:schemeClr val="dk1"/>
                          </a:solidFill>
                          <a:latin typeface="Comic Sans MS"/>
                          <a:ea typeface="Comic Sans MS"/>
                          <a:cs typeface="Comic Sans MS"/>
                          <a:sym typeface="Comic Sans MS"/>
                        </a:rPr>
                        <a:t>T</a:t>
                      </a:r>
                      <a:r>
                        <a:rPr lang="ko">
                          <a:solidFill>
                            <a:schemeClr val="dk1"/>
                          </a:solidFill>
                          <a:latin typeface="Comic Sans MS"/>
                          <a:ea typeface="Comic Sans MS"/>
                          <a:cs typeface="Comic Sans MS"/>
                          <a:sym typeface="Comic Sans MS"/>
                        </a:rPr>
                        <a:t>eaching </a:t>
                      </a:r>
                      <a:r>
                        <a:rPr b="1" lang="ko">
                          <a:solidFill>
                            <a:schemeClr val="dk1"/>
                          </a:solidFill>
                          <a:latin typeface="Comic Sans MS"/>
                          <a:ea typeface="Comic Sans MS"/>
                          <a:cs typeface="Comic Sans MS"/>
                          <a:sym typeface="Comic Sans MS"/>
                        </a:rPr>
                        <a:t>A</a:t>
                      </a:r>
                      <a:r>
                        <a:rPr lang="ko">
                          <a:solidFill>
                            <a:schemeClr val="dk1"/>
                          </a:solidFill>
                          <a:latin typeface="Comic Sans MS"/>
                          <a:ea typeface="Comic Sans MS"/>
                          <a:cs typeface="Comic Sans MS"/>
                          <a:sym typeface="Comic Sans MS"/>
                        </a:rPr>
                        <a:t>ssistant</a:t>
                      </a:r>
                      <a:endParaRPr b="1">
                        <a:solidFill>
                          <a:schemeClr val="dk1"/>
                        </a:solidFill>
                        <a:latin typeface="Comic Sans MS"/>
                        <a:ea typeface="Comic Sans MS"/>
                        <a:cs typeface="Comic Sans MS"/>
                        <a:sym typeface="Comic Sans MS"/>
                      </a:endParaRPr>
                    </a:p>
                  </a:txBody>
                  <a:tcPr marT="91425" marB="91425" marR="91425" marL="91425" anchor="ctr"/>
                </a:tc>
                <a:tc vMerge="1"/>
              </a:tr>
              <a:tr h="280675">
                <a:tc>
                  <a:txBody>
                    <a:bodyPr>
                      <a:noAutofit/>
                    </a:bodyPr>
                    <a:lstStyle/>
                    <a:p>
                      <a:pPr indent="0" lvl="0" marL="0" rtl="0" algn="ctr">
                        <a:spcBef>
                          <a:spcPts val="0"/>
                        </a:spcBef>
                        <a:spcAft>
                          <a:spcPts val="0"/>
                        </a:spcAft>
                        <a:buNone/>
                      </a:pPr>
                      <a:r>
                        <a:rPr lang="ko"/>
                        <a:t>User Input</a:t>
                      </a:r>
                      <a:endParaRPr/>
                    </a:p>
                  </a:txBody>
                  <a:tcPr marT="91425" marB="91425" marR="91425" marL="91425" anchor="ctr"/>
                </a:tc>
                <a:tc gridSpan="2">
                  <a:txBody>
                    <a:bodyPr>
                      <a:noAutofit/>
                    </a:bodyPr>
                    <a:lstStyle/>
                    <a:p>
                      <a:pPr indent="0" lvl="0" marL="0" rtl="0" algn="ctr">
                        <a:spcBef>
                          <a:spcPts val="0"/>
                        </a:spcBef>
                        <a:spcAft>
                          <a:spcPts val="0"/>
                        </a:spcAft>
                        <a:buNone/>
                      </a:pPr>
                      <a:r>
                        <a:rPr lang="ko"/>
                        <a:t>Query</a:t>
                      </a:r>
                      <a:endParaRPr/>
                    </a:p>
                  </a:txBody>
                  <a:tcPr marT="91425" marB="91425" marR="91425" marL="91425" anchor="ctr"/>
                </a:tc>
                <a:tc hMerge="1"/>
                <a:tc gridSpan="2">
                  <a:txBody>
                    <a:bodyPr>
                      <a:noAutofit/>
                    </a:bodyPr>
                    <a:lstStyle/>
                    <a:p>
                      <a:pPr indent="0" lvl="0" marL="0" rtl="0" algn="ctr">
                        <a:spcBef>
                          <a:spcPts val="0"/>
                        </a:spcBef>
                        <a:spcAft>
                          <a:spcPts val="0"/>
                        </a:spcAft>
                        <a:buNone/>
                      </a:pPr>
                      <a:r>
                        <a:rPr lang="ko">
                          <a:solidFill>
                            <a:schemeClr val="dk1"/>
                          </a:solidFill>
                        </a:rPr>
                        <a:t>Query + Code</a:t>
                      </a:r>
                      <a:endParaRPr/>
                    </a:p>
                  </a:txBody>
                  <a:tcPr marT="91425" marB="91425" marR="91425" marL="91425" anchor="ctr"/>
                </a:tc>
                <a:tc hMerge="1"/>
                <a:tc>
                  <a:txBody>
                    <a:bodyPr>
                      <a:noAutofit/>
                    </a:bodyPr>
                    <a:lstStyle/>
                    <a:p>
                      <a:pPr indent="0" lvl="0" marL="0" rtl="0" algn="ctr">
                        <a:spcBef>
                          <a:spcPts val="0"/>
                        </a:spcBef>
                        <a:spcAft>
                          <a:spcPts val="0"/>
                        </a:spcAft>
                        <a:buNone/>
                      </a:pPr>
                      <a:r>
                        <a:rPr lang="ko"/>
                        <a:t>Query + Code</a:t>
                      </a:r>
                      <a:endParaRPr/>
                    </a:p>
                  </a:txBody>
                  <a:tcPr marT="91425" marB="91425" marR="91425" marL="91425" anchor="ctr">
                    <a:solidFill>
                      <a:srgbClr val="C9DAF8"/>
                    </a:solidFill>
                  </a:tcPr>
                </a:tc>
              </a:tr>
              <a:tr h="448600">
                <a:tc>
                  <a:txBody>
                    <a:bodyPr>
                      <a:noAutofit/>
                    </a:bodyPr>
                    <a:lstStyle/>
                    <a:p>
                      <a:pPr indent="0" lvl="0" marL="0" rtl="0" algn="ctr">
                        <a:spcBef>
                          <a:spcPts val="0"/>
                        </a:spcBef>
                        <a:spcAft>
                          <a:spcPts val="0"/>
                        </a:spcAft>
                        <a:buNone/>
                      </a:pPr>
                      <a:r>
                        <a:rPr lang="ko"/>
                        <a:t>Search Time</a:t>
                      </a:r>
                      <a:endParaRPr/>
                    </a:p>
                  </a:txBody>
                  <a:tcPr marT="91425" marB="91425" marR="91425" marL="91425" anchor="ctr"/>
                </a:tc>
                <a:tc gridSpan="2">
                  <a:txBody>
                    <a:bodyPr>
                      <a:noAutofit/>
                    </a:bodyPr>
                    <a:lstStyle/>
                    <a:p>
                      <a:pPr indent="0" lvl="0" marL="0" rtl="0" algn="ctr">
                        <a:spcBef>
                          <a:spcPts val="0"/>
                        </a:spcBef>
                        <a:spcAft>
                          <a:spcPts val="0"/>
                        </a:spcAft>
                        <a:buNone/>
                      </a:pPr>
                      <a:r>
                        <a:rPr lang="ko"/>
                        <a:t>Short</a:t>
                      </a:r>
                      <a:endParaRPr/>
                    </a:p>
                  </a:txBody>
                  <a:tcPr marT="91425" marB="91425" marR="91425" marL="91425" anchor="ctr"/>
                </a:tc>
                <a:tc hMerge="1"/>
                <a:tc>
                  <a:txBody>
                    <a:bodyPr>
                      <a:noAutofit/>
                    </a:bodyPr>
                    <a:lstStyle/>
                    <a:p>
                      <a:pPr indent="0" lvl="0" marL="0" rtl="0" algn="ctr">
                        <a:spcBef>
                          <a:spcPts val="0"/>
                        </a:spcBef>
                        <a:spcAft>
                          <a:spcPts val="0"/>
                        </a:spcAft>
                        <a:buNone/>
                      </a:pPr>
                      <a:r>
                        <a:rPr lang="ko"/>
                        <a:t>Long</a:t>
                      </a:r>
                      <a:endParaRPr/>
                    </a:p>
                  </a:txBody>
                  <a:tcPr marT="91425" marB="91425" marR="91425" marL="91425" anchor="ctr"/>
                </a:tc>
                <a:tc>
                  <a:txBody>
                    <a:bodyPr>
                      <a:noAutofit/>
                    </a:bodyPr>
                    <a:lstStyle/>
                    <a:p>
                      <a:pPr indent="0" lvl="0" marL="0" rtl="0" algn="ctr">
                        <a:spcBef>
                          <a:spcPts val="0"/>
                        </a:spcBef>
                        <a:spcAft>
                          <a:spcPts val="0"/>
                        </a:spcAft>
                        <a:buNone/>
                      </a:pPr>
                      <a:r>
                        <a:rPr lang="ko"/>
                        <a:t>Short</a:t>
                      </a:r>
                      <a:endParaRPr/>
                    </a:p>
                  </a:txBody>
                  <a:tcPr marT="91425" marB="91425" marR="91425" marL="91425" anchor="ctr"/>
                </a:tc>
                <a:tc>
                  <a:txBody>
                    <a:bodyPr>
                      <a:noAutofit/>
                    </a:bodyPr>
                    <a:lstStyle/>
                    <a:p>
                      <a:pPr indent="0" lvl="0" marL="0" rtl="0" algn="ctr">
                        <a:spcBef>
                          <a:spcPts val="0"/>
                        </a:spcBef>
                        <a:spcAft>
                          <a:spcPts val="0"/>
                        </a:spcAft>
                        <a:buNone/>
                      </a:pPr>
                      <a:r>
                        <a:rPr lang="ko"/>
                        <a:t>Short</a:t>
                      </a:r>
                      <a:endParaRPr/>
                    </a:p>
                  </a:txBody>
                  <a:tcPr marT="91425" marB="91425" marR="91425" marL="91425" anchor="ctr">
                    <a:solidFill>
                      <a:srgbClr val="C9DAF8"/>
                    </a:solidFill>
                  </a:tcPr>
                </a:tc>
              </a:tr>
              <a:tr h="448600">
                <a:tc>
                  <a:txBody>
                    <a:bodyPr>
                      <a:noAutofit/>
                    </a:bodyPr>
                    <a:lstStyle/>
                    <a:p>
                      <a:pPr indent="0" lvl="0" marL="0" rtl="0" algn="ctr">
                        <a:spcBef>
                          <a:spcPts val="0"/>
                        </a:spcBef>
                        <a:spcAft>
                          <a:spcPts val="0"/>
                        </a:spcAft>
                        <a:buNone/>
                      </a:pPr>
                      <a:r>
                        <a:rPr lang="ko"/>
                        <a:t>Answer Relevance</a:t>
                      </a:r>
                      <a:endParaRPr/>
                    </a:p>
                  </a:txBody>
                  <a:tcPr marT="91425" marB="91425" marR="91425" marL="91425" anchor="ctr"/>
                </a:tc>
                <a:tc gridSpan="2">
                  <a:txBody>
                    <a:bodyPr>
                      <a:noAutofit/>
                    </a:bodyPr>
                    <a:lstStyle/>
                    <a:p>
                      <a:pPr indent="0" lvl="0" marL="0" rtl="0" algn="ctr">
                        <a:spcBef>
                          <a:spcPts val="0"/>
                        </a:spcBef>
                        <a:spcAft>
                          <a:spcPts val="0"/>
                        </a:spcAft>
                        <a:buNone/>
                      </a:pPr>
                      <a:r>
                        <a:rPr lang="ko"/>
                        <a:t>Low</a:t>
                      </a:r>
                      <a:endParaRPr/>
                    </a:p>
                  </a:txBody>
                  <a:tcPr marT="91425" marB="91425" marR="91425" marL="91425" anchor="ctr"/>
                </a:tc>
                <a:tc hMerge="1"/>
                <a:tc gridSpan="2">
                  <a:txBody>
                    <a:bodyPr>
                      <a:noAutofit/>
                    </a:bodyPr>
                    <a:lstStyle/>
                    <a:p>
                      <a:pPr indent="0" lvl="0" marL="0" rtl="0" algn="ctr">
                        <a:spcBef>
                          <a:spcPts val="0"/>
                        </a:spcBef>
                        <a:spcAft>
                          <a:spcPts val="0"/>
                        </a:spcAft>
                        <a:buNone/>
                      </a:pPr>
                      <a:r>
                        <a:rPr lang="ko"/>
                        <a:t>High</a:t>
                      </a:r>
                      <a:endParaRPr/>
                    </a:p>
                  </a:txBody>
                  <a:tcPr marT="91425" marB="91425" marR="91425" marL="91425" anchor="ctr"/>
                </a:tc>
                <a:tc hMerge="1"/>
                <a:tc>
                  <a:txBody>
                    <a:bodyPr>
                      <a:noAutofit/>
                    </a:bodyPr>
                    <a:lstStyle/>
                    <a:p>
                      <a:pPr indent="0" lvl="0" marL="0" rtl="0" algn="ctr">
                        <a:spcBef>
                          <a:spcPts val="0"/>
                        </a:spcBef>
                        <a:spcAft>
                          <a:spcPts val="0"/>
                        </a:spcAft>
                        <a:buNone/>
                      </a:pPr>
                      <a:r>
                        <a:rPr lang="ko"/>
                        <a:t>High</a:t>
                      </a:r>
                      <a:endParaRPr/>
                    </a:p>
                  </a:txBody>
                  <a:tcPr marT="91425" marB="91425" marR="91425" marL="91425" anchor="ctr">
                    <a:solidFill>
                      <a:srgbClr val="C9DAF8"/>
                    </a:solidFill>
                  </a:tcPr>
                </a:tc>
              </a:tr>
              <a:tr h="448600">
                <a:tc>
                  <a:txBody>
                    <a:bodyPr>
                      <a:noAutofit/>
                    </a:bodyPr>
                    <a:lstStyle/>
                    <a:p>
                      <a:pPr indent="0" lvl="0" marL="0" rtl="0" algn="ctr">
                        <a:spcBef>
                          <a:spcPts val="0"/>
                        </a:spcBef>
                        <a:spcAft>
                          <a:spcPts val="0"/>
                        </a:spcAft>
                        <a:buNone/>
                      </a:pPr>
                      <a:r>
                        <a:rPr lang="ko"/>
                        <a:t>Presence</a:t>
                      </a:r>
                      <a:endParaRPr/>
                    </a:p>
                  </a:txBody>
                  <a:tcPr marT="91425" marB="91425" marR="91425" marL="91425" anchor="ctr"/>
                </a:tc>
                <a:tc gridSpan="2">
                  <a:txBody>
                    <a:bodyPr>
                      <a:noAutofit/>
                    </a:bodyPr>
                    <a:lstStyle/>
                    <a:p>
                      <a:pPr indent="0" lvl="0" marL="0" rtl="0" algn="ctr">
                        <a:spcBef>
                          <a:spcPts val="0"/>
                        </a:spcBef>
                        <a:spcAft>
                          <a:spcPts val="0"/>
                        </a:spcAft>
                        <a:buNone/>
                      </a:pPr>
                      <a:r>
                        <a:rPr lang="ko"/>
                        <a:t>High</a:t>
                      </a:r>
                      <a:endParaRPr/>
                    </a:p>
                  </a:txBody>
                  <a:tcPr marT="91425" marB="91425" marR="91425" marL="91425" anchor="ctr"/>
                </a:tc>
                <a:tc hMerge="1"/>
                <a:tc gridSpan="2">
                  <a:txBody>
                    <a:bodyPr>
                      <a:noAutofit/>
                    </a:bodyPr>
                    <a:lstStyle/>
                    <a:p>
                      <a:pPr indent="0" lvl="0" marL="0" rtl="0" algn="ctr">
                        <a:spcBef>
                          <a:spcPts val="0"/>
                        </a:spcBef>
                        <a:spcAft>
                          <a:spcPts val="0"/>
                        </a:spcAft>
                        <a:buNone/>
                      </a:pPr>
                      <a:r>
                        <a:rPr lang="ko"/>
                        <a:t>Low</a:t>
                      </a:r>
                      <a:endParaRPr/>
                    </a:p>
                  </a:txBody>
                  <a:tcPr marT="91425" marB="91425" marR="91425" marL="91425" anchor="ctr"/>
                </a:tc>
                <a:tc hMerge="1"/>
                <a:tc>
                  <a:txBody>
                    <a:bodyPr>
                      <a:noAutofit/>
                    </a:bodyPr>
                    <a:lstStyle/>
                    <a:p>
                      <a:pPr indent="0" lvl="0" marL="0" rtl="0" algn="ctr">
                        <a:spcBef>
                          <a:spcPts val="0"/>
                        </a:spcBef>
                        <a:spcAft>
                          <a:spcPts val="0"/>
                        </a:spcAft>
                        <a:buNone/>
                      </a:pPr>
                      <a:r>
                        <a:rPr lang="ko"/>
                        <a:t>High</a:t>
                      </a:r>
                      <a:endParaRPr/>
                    </a:p>
                  </a:txBody>
                  <a:tcPr marT="91425" marB="91425" marR="91425" marL="91425" anchor="ctr">
                    <a:solidFill>
                      <a:srgbClr val="C9DAF8"/>
                    </a:solidFill>
                  </a:tcPr>
                </a:tc>
              </a:tr>
            </a:tbl>
          </a:graphicData>
        </a:graphic>
      </p:graphicFrame>
      <p:sp>
        <p:nvSpPr>
          <p:cNvPr id="156" name="Google Shape;156;p21"/>
          <p:cNvSpPr txBox="1"/>
          <p:nvPr>
            <p:ph type="title"/>
          </p:nvPr>
        </p:nvSpPr>
        <p:spPr>
          <a:xfrm>
            <a:off x="311700" y="445025"/>
            <a:ext cx="805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onsolas"/>
                <a:ea typeface="Consolas"/>
                <a:cs typeface="Consolas"/>
                <a:sym typeface="Consolas"/>
              </a:rPr>
              <a:t>Comparison with Existing Solutions</a:t>
            </a:r>
            <a:endParaRPr>
              <a:latin typeface="Consolas"/>
              <a:ea typeface="Consolas"/>
              <a:cs typeface="Consolas"/>
              <a:sym typeface="Consolas"/>
            </a:endParaRPr>
          </a:p>
        </p:txBody>
      </p:sp>
      <p:sp>
        <p:nvSpPr>
          <p:cNvPr id="157" name="Google Shape;15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158" name="Google Shape;158;p21"/>
          <p:cNvPicPr preferRelativeResize="0"/>
          <p:nvPr/>
        </p:nvPicPr>
        <p:blipFill>
          <a:blip r:embed="rId3">
            <a:alphaModFix/>
          </a:blip>
          <a:stretch>
            <a:fillRect/>
          </a:stretch>
        </p:blipFill>
        <p:spPr>
          <a:xfrm>
            <a:off x="2016225" y="2102963"/>
            <a:ext cx="908475" cy="333100"/>
          </a:xfrm>
          <a:prstGeom prst="rect">
            <a:avLst/>
          </a:prstGeom>
          <a:noFill/>
          <a:ln>
            <a:noFill/>
          </a:ln>
        </p:spPr>
      </p:pic>
      <p:pic>
        <p:nvPicPr>
          <p:cNvPr id="159" name="Google Shape;159;p21"/>
          <p:cNvPicPr preferRelativeResize="0"/>
          <p:nvPr/>
        </p:nvPicPr>
        <p:blipFill>
          <a:blip r:embed="rId4">
            <a:alphaModFix/>
          </a:blip>
          <a:stretch>
            <a:fillRect/>
          </a:stretch>
        </p:blipFill>
        <p:spPr>
          <a:xfrm>
            <a:off x="3378202" y="2032925"/>
            <a:ext cx="1614798" cy="39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