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ermanent Marker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ermanentMarker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186b579c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186b579c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0f8d1eca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0f8d1eca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‘위치트래킹’</a:t>
            </a:r>
            <a:r>
              <a:rPr lang="ko"/>
              <a:t>이 나타나도록 ex) 나침반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urgent people -&gt; sth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https://www.iconfinder.com/icons/126573/gps_location_map_pin_icon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0f8d1eca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0f8d1eca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http://www.empreendedor.com/inventores-e-empreendedores-beneficios-e-desafios-para-uma-atuacao-conjunta/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186b579c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186b579c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25203863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25203863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186b579c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186b579c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0f0376a8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0f0376a8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0f0376a8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0f0376a8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0f0376a8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0f0376a8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86b579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86b579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f8d1ec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f8d1ec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copyright: </a:t>
            </a:r>
            <a:r>
              <a:rPr lang="ko"/>
              <a:t>Icon made by [author link] from www.flaticon.com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https://www.flaticon.com/free-icon/alarm_216295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https://www.growthsellers.com/hr_buzz/detail/84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186b579c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186b579c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f8d1eca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0f8d1ec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</a:t>
            </a:r>
            <a:r>
              <a:rPr lang="ko"/>
              <a:t>화 그림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그림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507450" y="1052700"/>
            <a:ext cx="935400" cy="0"/>
          </a:xfrm>
          <a:prstGeom prst="straightConnector1">
            <a:avLst/>
          </a:prstGeom>
          <a:noFill/>
          <a:ln cap="flat" cmpd="sng" w="2857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26" name="Google Shape;26;p5"/>
          <p:cNvCxnSpPr/>
          <p:nvPr/>
        </p:nvCxnSpPr>
        <p:spPr>
          <a:xfrm>
            <a:off x="507450" y="1052700"/>
            <a:ext cx="935400" cy="0"/>
          </a:xfrm>
          <a:prstGeom prst="straightConnector1">
            <a:avLst/>
          </a:prstGeom>
          <a:noFill/>
          <a:ln cap="flat" cmpd="sng" w="2857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507450" y="1052700"/>
            <a:ext cx="935400" cy="0"/>
          </a:xfrm>
          <a:prstGeom prst="straightConnector1">
            <a:avLst/>
          </a:prstGeom>
          <a:noFill/>
          <a:ln cap="flat" cmpd="sng" w="2857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ZX8kJfWzvX4" TargetMode="External"/><Relationship Id="rId4" Type="http://schemas.openxmlformats.org/officeDocument/2006/relationships/hyperlink" Target="https://upload.wikimedia.org/wikipedia/commons/5/58/GHS-pictogram-skull.svg" TargetMode="External"/><Relationship Id="rId5" Type="http://schemas.openxmlformats.org/officeDocument/2006/relationships/hyperlink" Target="https://www.flaticon.com/free-icon/alarm_216295" TargetMode="External"/><Relationship Id="rId6" Type="http://schemas.openxmlformats.org/officeDocument/2006/relationships/hyperlink" Target="https://www.growthsellers.com/hr_buzz/detail/8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aist campus에 대한 이미지 검색결과"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53" y="-12"/>
            <a:ext cx="91463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150" y="1230800"/>
            <a:ext cx="9144000" cy="2076000"/>
          </a:xfrm>
          <a:prstGeom prst="rect">
            <a:avLst/>
          </a:prstGeom>
          <a:solidFill>
            <a:srgbClr val="3F3F3F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312850" y="1222175"/>
            <a:ext cx="8520600" cy="16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rgbClr val="FFFFFF"/>
                </a:solidFill>
              </a:rPr>
              <a:t>Emergency Alert System </a:t>
            </a:r>
            <a:endParaRPr b="1" sz="4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rgbClr val="FFFFFF"/>
                </a:solidFill>
              </a:rPr>
              <a:t>for Campus Safety</a:t>
            </a:r>
            <a:endParaRPr b="1" sz="400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595650" y="2762975"/>
            <a:ext cx="59550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</a:rPr>
              <a:t>Team CS4CS (CS for Campus Safety)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150" y="3975375"/>
            <a:ext cx="9144000" cy="499200"/>
          </a:xfrm>
          <a:prstGeom prst="rect">
            <a:avLst/>
          </a:prstGeom>
          <a:solidFill>
            <a:srgbClr val="3F3F3F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1268400" y="3922125"/>
            <a:ext cx="66072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Eunhyouk Shin, Taehyung Kwon, Inyoung Cho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Idea 2: Alert at Least People Nearby</a:t>
            </a:r>
            <a:endParaRPr/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311700" y="3774200"/>
            <a:ext cx="83712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1600"/>
              </a:spcAft>
              <a:buSzPts val="2400"/>
              <a:buChar char="-"/>
            </a:pPr>
            <a:r>
              <a:rPr lang="ko" sz="2400"/>
              <a:t>Employing location tracking techniques of mobile devices</a:t>
            </a:r>
            <a:endParaRPr sz="2400"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300" y="1656227"/>
            <a:ext cx="476141" cy="4761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 silhouette by Anonymous"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075" y="2280500"/>
            <a:ext cx="416600" cy="120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 silhouette by Anonymous"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050" y="2280500"/>
            <a:ext cx="416600" cy="120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 silhouette by Anonymous"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100" y="2280500"/>
            <a:ext cx="416600" cy="120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 silhouette by Anonymous"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100" y="2280500"/>
            <a:ext cx="416600" cy="12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283" y="1656227"/>
            <a:ext cx="476141" cy="47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334" y="1656227"/>
            <a:ext cx="476141" cy="47614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>
            <a:off x="2888851" y="1563738"/>
            <a:ext cx="3216900" cy="2016000"/>
          </a:xfrm>
          <a:prstGeom prst="rect">
            <a:avLst/>
          </a:prstGeom>
          <a:solidFill>
            <a:srgbClr val="FF6925">
              <a:alpha val="3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Design Issues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11700" y="1152350"/>
            <a:ext cx="7322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Expanding the scope of alert targets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People with portal IDs?</a:t>
            </a:r>
            <a:endParaRPr sz="14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Protecting privacy while locating users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Anonymous IDs? Removing location history?</a:t>
            </a:r>
            <a:endParaRPr sz="14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Convenient UI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For emergency situation</a:t>
            </a:r>
            <a:endParaRPr sz="14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Communication with administrators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Web application</a:t>
            </a:r>
            <a:endParaRPr sz="1400"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32992" r="10802" t="0"/>
          <a:stretch/>
        </p:blipFill>
        <p:spPr>
          <a:xfrm>
            <a:off x="5555950" y="0"/>
            <a:ext cx="3588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6524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99150" y="99150"/>
            <a:ext cx="8922000" cy="4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class="Box position-absolute overflow-hidden d-none jump-to-suggestions js-jump-to-suggestions-container"&gt;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&lt;ul class="d-none js-jump-to-suggestions-template-container"&gt;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&lt;li class="d-flex flex-justify-start flex-items-center p-0 f5 navigation-item js-navigation-item"&gt;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&lt;a tabindex="-1" class="no-underline d-flex flex-auto flex-items-center p-2 jump-to-suggestions-path js-jump-to-suggestion-path js-navigation-open" href=""&gt;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class="jump-to-octicon js-jump-to-octicon mr-2 text-center d-none"&gt;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&lt;svg height="16" width="16" class="octicon octicon-repo flex-shrink-0 js-jump-to-octicon-repo d-none" title="Repository" aria-label="Repository" viewBox="0 0 12 16" version="1.1" role="img"&gt;&lt;path fill-rule="evenodd" d="M4 9H3V8h1v1zm0-3H3v1h1V6zm0-2H3v1h1V4zm0-2H3v1h1V2zm8-1v12c0 .55-.45 1-1 1H6v2l-1.5-1.5L3 16v-2H1c-.55 0-1-.45-1-1V1c0-.55.45-1 1-1h10c.55 0 1 .45 1 1zm-1 10H1v2h2v-1h3v1h5v-2zm0-10H2v9h9V1z"/&gt;&lt;/svg&gt;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&lt;svg height="16" width="16" class="octicon octicon-project flex-shrink-0 js-jump-to-octicon-project d-none" title="Project" aria-label="Project" viewBox="0 0 15 16" version="1.1" role="img"&gt;&lt;path fill-rule="evenodd" d="M10 12h3V2h-3v10zm-4-2h3V2H6v8zm-4 4h3V2H2v12zm-1 1h13V1H1v14zM14 0H1a1 1 0 0 0-1 1v14a1 1 0 0 0 1 1h13a1 1 0 0 0 1-1V1a1 1 0 0 0-1-1z"/&gt;&lt;/svg&gt;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&lt;svg height="16" width="16" class="octicon octicon-search flex-shrink-0 js-jump-to-octicon-search d-none" title="Search" aria-label="Search" viewBox="0 0 16 16" version="1.1" role="img"&gt;&lt;path fill-rule="evenodd" d="M15.7 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4"/>
          <p:cNvSpPr txBox="1"/>
          <p:nvPr>
            <p:ph type="title"/>
          </p:nvPr>
        </p:nvSpPr>
        <p:spPr>
          <a:xfrm>
            <a:off x="0" y="1769900"/>
            <a:ext cx="9144000" cy="1648500"/>
          </a:xfrm>
          <a:prstGeom prst="rect">
            <a:avLst/>
          </a:prstGeom>
          <a:solidFill>
            <a:srgbClr val="000000">
              <a:alpha val="453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3600">
                <a:solidFill>
                  <a:schemeClr val="lt1"/>
                </a:solidFill>
              </a:rPr>
              <a:t>Do not rely on </a:t>
            </a:r>
            <a:r>
              <a:rPr b="1" i="1" lang="ko" sz="3600">
                <a:solidFill>
                  <a:srgbClr val="CCCCCC"/>
                </a:solidFill>
              </a:rPr>
              <a:t>human ability</a:t>
            </a:r>
            <a:r>
              <a:rPr b="1" i="1" lang="ko" sz="3600">
                <a:solidFill>
                  <a:schemeClr val="lt1"/>
                </a:solidFill>
              </a:rPr>
              <a:t>, </a:t>
            </a:r>
            <a:endParaRPr b="1" i="1"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3600">
                <a:solidFill>
                  <a:schemeClr val="lt1"/>
                </a:solidFill>
              </a:rPr>
              <a:t>use</a:t>
            </a:r>
            <a:r>
              <a:rPr b="1" i="1" lang="ko" sz="3600">
                <a:solidFill>
                  <a:srgbClr val="F1C232"/>
                </a:solidFill>
              </a:rPr>
              <a:t> </a:t>
            </a:r>
            <a:r>
              <a:rPr b="1" i="1" lang="ko" sz="3600">
                <a:solidFill>
                  <a:srgbClr val="FFD966"/>
                </a:solidFill>
              </a:rPr>
              <a:t>CS</a:t>
            </a:r>
            <a:r>
              <a:rPr b="1" i="1" lang="ko" sz="3600">
                <a:solidFill>
                  <a:schemeClr val="lt1"/>
                </a:solidFill>
              </a:rPr>
              <a:t> instead.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6524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/>
        </p:nvSpPr>
        <p:spPr>
          <a:xfrm>
            <a:off x="99150" y="99150"/>
            <a:ext cx="8922000" cy="4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class="Box position-absolute overflow-hidden d-none jump-to-suggestions js-jump-to-suggestions-container"&gt;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&lt;ul class="d-none js-jump-to-suggestions-template-container"&gt;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&lt;li class="d-flex flex-justify-start flex-items-center p-0 f5 navigation-item js-navigation-item"&gt;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&lt;a tabindex="-1" class="no-underline d-flex flex-auto flex-items-center p-2 jump-to-suggestions-path js-jump-to-suggestion-path js-navigation-open" href=""&gt;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class="jump-to-octicon js-jump-to-octicon mr-2 text-center d-none"&gt;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&lt;svg height="16" width="16" class="octicon octicon-repo flex-shrink-0 js-jump-to-octicon-repo d-none" title="Repository" aria-label="Repository" viewBox="0 0 12 16" version="1.1" role="img"&gt;&lt;path fill-rule="evenodd" d="M4 9H3V8h1v1zm0-3H3v1h1V6zm0-2H3v1h1V4zm0-2H3v1h1V2zm8-1v12c0 .55-.45 1-1 1H6v2l-1.5-1.5L3 16v-2H1c-.55 0-1-.45-1-1V1c0-.55.45-1 1-1h10c.55 0 1 .45 1 1zm-1 10H1v2h2v-1h3v1h5v-2zm0-10H2v9h9V1z"/&gt;&lt;/svg&gt;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&lt;svg height="16" width="16" class="octicon octicon-project flex-shrink-0 js-jump-to-octicon-project d-none" title="Project" aria-label="Project" viewBox="0 0 15 16" version="1.1" role="img"&gt;&lt;path fill-rule="evenodd" d="M10 12h3V2h-3v10zm-4-2h3V2H6v8zm-4 4h3V2H2v12zm-1 1h13V1H1v14zM14 0H1a1 1 0 0 0-1 1v14a1 1 0 0 0 1 1h13a1 1 0 0 0 1-1V1a1 1 0 0 0-1-1z"/&gt;&lt;/svg&gt;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&lt;svg height="16" width="16" class="octicon octicon-search flex-shrink-0 js-jump-to-octicon-search d-none" title="Search" aria-label="Search" viewBox="0 0 16 16" version="1.1" role="img"&gt;&lt;path fill-rule="evenodd" d="M15.7 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0000">
              <a:alpha val="453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3600">
                <a:solidFill>
                  <a:srgbClr val="FFFFFF"/>
                </a:solidFill>
              </a:rPr>
              <a:t>Reference List</a:t>
            </a:r>
            <a:endParaRPr i="1" sz="3600">
              <a:solidFill>
                <a:srgbClr val="FFFFFF"/>
              </a:solidFill>
            </a:endParaRPr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>
              <a:alpha val="4538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</a:rPr>
              <a:t>Campus image in slide1: </a:t>
            </a:r>
            <a:r>
              <a:rPr lang="ko" sz="1100" u="sng">
                <a:solidFill>
                  <a:schemeClr val="lt1"/>
                </a:solidFill>
                <a:hlinkClick r:id="rId3"/>
              </a:rPr>
              <a:t>https://www.youtube.com/watch?v=ZX8kJfWzvX4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</a:rPr>
              <a:t>Skull and crossbones image in slide 4: </a:t>
            </a:r>
            <a:r>
              <a:rPr lang="ko" sz="1100" u="sng">
                <a:solidFill>
                  <a:schemeClr val="lt1"/>
                </a:solidFill>
                <a:hlinkClick r:id="rId4"/>
              </a:rPr>
              <a:t>https://upload.wikimedia.org/wikipedia/commons/5/58/GHS-pictogram-skull.svg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</a:rPr>
              <a:t>Bureaucracy image in slide 5: http://sweetmanager.blogspot.com/2013/05/10-quotes-about-bureaucracy.html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</a:rPr>
              <a:t>Source code in slide 6, 12, 13: Github webpage https://github.com/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</a:rPr>
              <a:t>Alarm image in slide7, 9: </a:t>
            </a:r>
            <a:r>
              <a:rPr lang="ko" sz="1100" u="sng">
                <a:solidFill>
                  <a:schemeClr val="lt1"/>
                </a:solidFill>
                <a:hlinkClick r:id="rId5"/>
              </a:rPr>
              <a:t>https://www.flaticon.com/free-icon/alarm_216295</a:t>
            </a:r>
            <a:r>
              <a:rPr lang="ko" sz="1100">
                <a:solidFill>
                  <a:schemeClr val="lt1"/>
                </a:solidFill>
              </a:rPr>
              <a:t>, designed by Trinh Ho in flaticon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</a:rPr>
              <a:t>Discussion image in slide7: </a:t>
            </a:r>
            <a:r>
              <a:rPr lang="ko" sz="1100" u="sng">
                <a:solidFill>
                  <a:schemeClr val="lt1"/>
                </a:solidFill>
                <a:hlinkClick r:id="rId6"/>
              </a:rPr>
              <a:t>https://www.growthsellers.com/hr_buzz/detail/84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</a:rPr>
              <a:t>Bulb image in slide11: http://www.empreendedor.com/inventores-e-empreendedores-beneficios-e-desafios-para-uma-atuacao-conjunta/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kaist campus에 대한 이미지 검색결과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53" y="-12"/>
            <a:ext cx="91463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kaist campus에 대한 이미지 검색결과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53" y="-12"/>
            <a:ext cx="91463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-1150" y="0"/>
            <a:ext cx="9144000" cy="5143500"/>
          </a:xfrm>
          <a:prstGeom prst="rect">
            <a:avLst/>
          </a:prstGeom>
          <a:solidFill>
            <a:srgbClr val="FF0000">
              <a:alpha val="4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6"/>
          <p:cNvGrpSpPr/>
          <p:nvPr/>
        </p:nvGrpSpPr>
        <p:grpSpPr>
          <a:xfrm>
            <a:off x="1682100" y="1494951"/>
            <a:ext cx="1580100" cy="3114073"/>
            <a:chOff x="3594075" y="1113964"/>
            <a:chExt cx="1580100" cy="3114073"/>
          </a:xfrm>
        </p:grpSpPr>
        <p:pic>
          <p:nvPicPr>
            <p:cNvPr descr="Pill Bottle by SnipsAndClips" id="82" name="Google Shape;8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94075" y="1113964"/>
              <a:ext cx="1580100" cy="31140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6"/>
            <p:cNvSpPr txBox="1"/>
            <p:nvPr/>
          </p:nvSpPr>
          <p:spPr>
            <a:xfrm>
              <a:off x="3877506" y="2255500"/>
              <a:ext cx="1222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4800"/>
                <a:t>HF</a:t>
              </a:r>
              <a:endParaRPr b="1" sz="4800"/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3922750" y="3086500"/>
              <a:ext cx="1058400" cy="6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latin typeface="Permanent Marker"/>
                  <a:ea typeface="Permanent Marker"/>
                  <a:cs typeface="Permanent Marker"/>
                  <a:sym typeface="Permanent Marker"/>
                </a:rPr>
                <a:t>불산</a:t>
              </a:r>
              <a:endParaRPr b="1" sz="3000"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Recall: The Accident in the EE Building</a:t>
            </a:r>
            <a:endParaRPr b="1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650" y="1674575"/>
            <a:ext cx="2983075" cy="29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School’s Response: Inefficient</a:t>
            </a:r>
            <a:endParaRPr b="1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117" y="1728399"/>
            <a:ext cx="1015227" cy="1015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3613" y="3260125"/>
            <a:ext cx="1254591" cy="1014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4086275" y="1979888"/>
            <a:ext cx="1035975" cy="2033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7"/>
          <p:cNvGrpSpPr/>
          <p:nvPr/>
        </p:nvGrpSpPr>
        <p:grpSpPr>
          <a:xfrm>
            <a:off x="859975" y="1474890"/>
            <a:ext cx="3043900" cy="3043900"/>
            <a:chOff x="478975" y="1322490"/>
            <a:chExt cx="3043900" cy="3043900"/>
          </a:xfrm>
        </p:grpSpPr>
        <p:pic>
          <p:nvPicPr>
            <p:cNvPr id="97" name="Google Shape;97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78975" y="1322490"/>
              <a:ext cx="3043900" cy="3043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" name="Google Shape;98;p17"/>
            <p:cNvGrpSpPr/>
            <p:nvPr/>
          </p:nvGrpSpPr>
          <p:grpSpPr>
            <a:xfrm>
              <a:off x="493672" y="3488564"/>
              <a:ext cx="3004911" cy="856098"/>
              <a:chOff x="3857625" y="4322450"/>
              <a:chExt cx="3051600" cy="869400"/>
            </a:xfrm>
          </p:grpSpPr>
          <p:sp>
            <p:nvSpPr>
              <p:cNvPr id="99" name="Google Shape;99;p17"/>
              <p:cNvSpPr/>
              <p:nvPr/>
            </p:nvSpPr>
            <p:spPr>
              <a:xfrm>
                <a:off x="3857625" y="4322450"/>
                <a:ext cx="3051600" cy="869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descr="kaist logo에 대한 이미지 검색결과" id="100" name="Google Shape;100;p17"/>
              <p:cNvPicPr preferRelativeResize="0"/>
              <p:nvPr/>
            </p:nvPicPr>
            <p:blipFill rotWithShape="1">
              <a:blip r:embed="rId7">
                <a:alphaModFix/>
              </a:blip>
              <a:srcRect b="0" l="25529" r="26483" t="0"/>
              <a:stretch/>
            </p:blipFill>
            <p:spPr>
              <a:xfrm>
                <a:off x="4487352" y="4324298"/>
                <a:ext cx="1792125" cy="8657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8">
            <a:alphaModFix/>
          </a:blip>
          <a:srcRect b="0" l="60060" r="0" t="0"/>
          <a:stretch/>
        </p:blipFill>
        <p:spPr>
          <a:xfrm>
            <a:off x="7149600" y="1727616"/>
            <a:ext cx="1015224" cy="1016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23125" y="3259563"/>
            <a:ext cx="1015225" cy="10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6524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99150" y="99150"/>
            <a:ext cx="8922000" cy="4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class="Box position-absolute overflow-hidden d-none jump-to-suggestions js-jump-to-suggestions-container"&gt;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&lt;ul class="d-none js-jump-to-suggestions-template-container"&gt;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&lt;li class="d-flex flex-justify-start flex-items-center p-0 f5 navigation-item js-navigation-item"&gt;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&lt;a tabindex="-1" class="no-underline d-flex flex-auto flex-items-center p-2 jump-to-suggestions-path js-jump-to-suggestion-path js-navigation-open" href=""&gt;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class="jump-to-octicon js-jump-to-octicon mr-2 text-center d-none"&gt;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&lt;svg height="16" width="16" class="octicon octicon-repo flex-shrink-0 js-jump-to-octicon-repo d-none" title="Repository" aria-label="Repository" viewBox="0 0 12 16" version="1.1" role="img"&gt;&lt;path fill-rule="evenodd" d="M4 9H3V8h1v1zm0-3H3v1h1V6zm0-2H3v1h1V4zm0-2H3v1h1V2zm8-1v12c0 .55-.45 1-1 1H6v2l-1.5-1.5L3 16v-2H1c-.55 0-1-.45-1-1V1c0-.55.45-1 1-1h10c.55 0 1 .45 1 1zm-1 10H1v2h2v-1h3v1h5v-2zm0-10H2v9h9V1z"/&gt;&lt;/svg&gt;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&lt;svg height="16" width="16" class="octicon octicon-project flex-shrink-0 js-jump-to-octicon-project d-none" title="Project" aria-label="Project" viewBox="0 0 15 16" version="1.1" role="img"&gt;&lt;path fill-rule="evenodd" d="M10 12h3V2h-3v10zm-4-2h3V2H6v8zm-4 4h3V2H2v12zm-1 1h13V1H1v14zM14 0H1a1 1 0 0 0-1 1v14a1 1 0 0 0 1 1h13a1 1 0 0 0 1-1V1a1 1 0 0 0-1-1z"/&gt;&lt;/svg&gt;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&lt;svg height="16" width="16" class="octicon octicon-search flex-shrink-0 js-jump-to-octicon-search d-none" title="Search" aria-label="Search" viewBox="0 0 16 16" version="1.1" role="img"&gt;&lt;path fill-rule="evenodd" d="M15.7 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0" y="2074700"/>
            <a:ext cx="9144000" cy="1082700"/>
          </a:xfrm>
          <a:prstGeom prst="rect">
            <a:avLst/>
          </a:prstGeom>
          <a:solidFill>
            <a:srgbClr val="000000">
              <a:alpha val="453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3600">
                <a:solidFill>
                  <a:srgbClr val="FFFFFF"/>
                </a:solidFill>
              </a:rPr>
              <a:t>What can we do as </a:t>
            </a:r>
            <a:r>
              <a:rPr b="1" i="1" lang="ko" sz="3600">
                <a:solidFill>
                  <a:srgbClr val="FFD966"/>
                </a:solidFill>
              </a:rPr>
              <a:t>CS </a:t>
            </a:r>
            <a:r>
              <a:rPr b="1" i="1" lang="ko" sz="3600">
                <a:solidFill>
                  <a:srgbClr val="FFFFFF"/>
                </a:solidFill>
              </a:rPr>
              <a:t>students?</a:t>
            </a:r>
            <a:endParaRPr i="1" sz="3600">
              <a:solidFill>
                <a:srgbClr val="FFFFFF"/>
              </a:solidFill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Problem 1: Alerting Was Too </a:t>
            </a:r>
            <a:r>
              <a:rPr b="1" lang="ko">
                <a:solidFill>
                  <a:srgbClr val="434343"/>
                </a:solidFill>
              </a:rPr>
              <a:t>Slow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4051238" y="2441526"/>
            <a:ext cx="639600" cy="28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65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9"/>
          <p:cNvCxnSpPr/>
          <p:nvPr/>
        </p:nvCxnSpPr>
        <p:spPr>
          <a:xfrm>
            <a:off x="2175550" y="1392987"/>
            <a:ext cx="1611900" cy="2400"/>
          </a:xfrm>
          <a:prstGeom prst="straightConnector1">
            <a:avLst/>
          </a:prstGeom>
          <a:noFill/>
          <a:ln cap="flat" cmpd="sng" w="38100">
            <a:solidFill>
              <a:srgbClr val="FF69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3777937" y="1395478"/>
            <a:ext cx="1186200" cy="485400"/>
          </a:xfrm>
          <a:prstGeom prst="straightConnector1">
            <a:avLst/>
          </a:prstGeom>
          <a:noFill/>
          <a:ln cap="flat" cmpd="sng" w="38100">
            <a:solidFill>
              <a:srgbClr val="FF69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>
            <a:off x="4955435" y="1880870"/>
            <a:ext cx="2013000" cy="8400"/>
          </a:xfrm>
          <a:prstGeom prst="straightConnector1">
            <a:avLst/>
          </a:prstGeom>
          <a:noFill/>
          <a:ln cap="flat" cmpd="sng" w="38100">
            <a:solidFill>
              <a:srgbClr val="FF69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181" y="1987662"/>
            <a:ext cx="1786557" cy="133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122" name="Google Shape;122;p19"/>
          <p:cNvCxnSpPr/>
          <p:nvPr/>
        </p:nvCxnSpPr>
        <p:spPr>
          <a:xfrm flipH="1">
            <a:off x="2175572" y="3748125"/>
            <a:ext cx="1611900" cy="2400"/>
          </a:xfrm>
          <a:prstGeom prst="straightConnector1">
            <a:avLst/>
          </a:prstGeom>
          <a:noFill/>
          <a:ln cap="flat" cmpd="sng" w="38100">
            <a:solidFill>
              <a:srgbClr val="FF69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9"/>
          <p:cNvCxnSpPr/>
          <p:nvPr/>
        </p:nvCxnSpPr>
        <p:spPr>
          <a:xfrm flipH="1">
            <a:off x="3777935" y="3262691"/>
            <a:ext cx="1186200" cy="485400"/>
          </a:xfrm>
          <a:prstGeom prst="straightConnector1">
            <a:avLst/>
          </a:prstGeom>
          <a:noFill/>
          <a:ln cap="flat" cmpd="sng" w="38100">
            <a:solidFill>
              <a:srgbClr val="FF69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4955438" y="3253182"/>
            <a:ext cx="2013000" cy="8400"/>
          </a:xfrm>
          <a:prstGeom prst="straightConnector1">
            <a:avLst/>
          </a:prstGeom>
          <a:noFill/>
          <a:ln cap="flat" cmpd="sng" w="38100">
            <a:solidFill>
              <a:srgbClr val="FF69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267" y="1940288"/>
            <a:ext cx="1223438" cy="122480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3774200"/>
            <a:ext cx="73224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1600"/>
              </a:spcAft>
              <a:buSzPts val="2400"/>
              <a:buChar char="-"/>
            </a:pPr>
            <a:r>
              <a:rPr lang="ko" sz="2400"/>
              <a:t>Bottleneck: the decision process of </a:t>
            </a:r>
            <a:r>
              <a:rPr lang="ko" sz="2400"/>
              <a:t>officials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Problem 2: Did Not Alert All Possible Victims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3774200"/>
            <a:ext cx="82455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" sz="2400"/>
              <a:t>Emailed only to some professors and lab leaders of EE</a:t>
            </a:r>
            <a:endParaRPr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5468442" y="1811838"/>
            <a:ext cx="4959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3000"/>
              <a:t>?</a:t>
            </a:r>
            <a:endParaRPr b="1" i="1" sz="3000"/>
          </a:p>
        </p:txBody>
      </p:sp>
      <p:pic>
        <p:nvPicPr>
          <p:cNvPr descr="Man silhouette by Anonymous"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075" y="2280500"/>
            <a:ext cx="416600" cy="120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 silhouette by Anonymous"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050" y="2280500"/>
            <a:ext cx="416600" cy="120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 silhouette by Anonymous"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100" y="2280500"/>
            <a:ext cx="416600" cy="120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read mail icon by jean_victor_balin"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025" y="1781169"/>
            <a:ext cx="548699" cy="3919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read mail icon by jean_victor_balin"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1000" y="1781169"/>
            <a:ext cx="548699" cy="3919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 silhouette by Anonymous"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100" y="2280500"/>
            <a:ext cx="416600" cy="120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>
            <a:off x="2888851" y="1563738"/>
            <a:ext cx="3216900" cy="2016000"/>
          </a:xfrm>
          <a:prstGeom prst="rect">
            <a:avLst/>
          </a:prstGeom>
          <a:solidFill>
            <a:srgbClr val="FF6925">
              <a:alpha val="3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nread mail icon by jean_victor_balin"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050" y="1781169"/>
            <a:ext cx="548699" cy="39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Idea 1: Make a Direct Connection</a:t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149" name="Google Shape;149;p21"/>
          <p:cNvCxnSpPr/>
          <p:nvPr/>
        </p:nvCxnSpPr>
        <p:spPr>
          <a:xfrm rot="10800000">
            <a:off x="1406900" y="3739300"/>
            <a:ext cx="6078300" cy="0"/>
          </a:xfrm>
          <a:prstGeom prst="straightConnector1">
            <a:avLst/>
          </a:prstGeom>
          <a:noFill/>
          <a:ln cap="flat" cmpd="sng" w="38100">
            <a:solidFill>
              <a:srgbClr val="FF69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1"/>
          <p:cNvSpPr/>
          <p:nvPr/>
        </p:nvSpPr>
        <p:spPr>
          <a:xfrm>
            <a:off x="3023275" y="1655700"/>
            <a:ext cx="987600" cy="1832100"/>
          </a:xfrm>
          <a:prstGeom prst="rightArrow">
            <a:avLst>
              <a:gd fmla="val 50000" name="adj1"/>
              <a:gd fmla="val 35763" name="adj2"/>
            </a:avLst>
          </a:prstGeom>
          <a:solidFill>
            <a:srgbClr val="FF6925"/>
          </a:solidFill>
          <a:ln cap="flat" cmpd="sng" w="9525">
            <a:solidFill>
              <a:srgbClr val="FF69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eople Silhouettes - 60s Crowd by IggyOblomov"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41280" r="0" t="0"/>
          <a:stretch/>
        </p:blipFill>
        <p:spPr>
          <a:xfrm>
            <a:off x="5393025" y="2306813"/>
            <a:ext cx="1894200" cy="10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5440150" y="1846725"/>
            <a:ext cx="199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!   !  ! </a:t>
            </a:r>
            <a:r>
              <a:rPr b="1" lang="ko" sz="1800"/>
              <a:t>     !  !  !  !</a:t>
            </a:r>
            <a:endParaRPr b="1" sz="1800"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8538" y="1731800"/>
            <a:ext cx="1905934" cy="171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1754" y="1929063"/>
            <a:ext cx="1223438" cy="12248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1"/>
          <p:cNvCxnSpPr/>
          <p:nvPr/>
        </p:nvCxnSpPr>
        <p:spPr>
          <a:xfrm rot="10800000">
            <a:off x="1406900" y="1404200"/>
            <a:ext cx="6078300" cy="0"/>
          </a:xfrm>
          <a:prstGeom prst="straightConnector1">
            <a:avLst/>
          </a:prstGeom>
          <a:noFill/>
          <a:ln cap="flat" cmpd="sng" w="38100">
            <a:solidFill>
              <a:srgbClr val="FF69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11700" y="3774200"/>
            <a:ext cx="82455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" sz="2400"/>
              <a:t>Using a mobile application</a:t>
            </a:r>
            <a:endParaRPr sz="2400"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2475" y="2242713"/>
            <a:ext cx="658075" cy="6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