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Bubblegum Sans"/>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BubblegumSans-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85d93bec6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85d93bec6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Our system provides two function-related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 function suggestion feature suggests top three relevant functions to the user’s question.</a:t>
            </a:r>
            <a:endParaRPr/>
          </a:p>
          <a:p>
            <a:pPr indent="0" lvl="0" marL="0" rtl="0" algn="l">
              <a:spcBef>
                <a:spcPts val="0"/>
              </a:spcBef>
              <a:spcAft>
                <a:spcPts val="0"/>
              </a:spcAft>
              <a:buNone/>
            </a:pPr>
            <a:r>
              <a:t/>
            </a:r>
            <a:endParaRPr/>
          </a:p>
          <a:p>
            <a:pPr indent="0" lvl="0" marL="0" rtl="0" algn="l">
              <a:spcBef>
                <a:spcPts val="0"/>
              </a:spcBef>
              <a:spcAft>
                <a:spcPts val="0"/>
              </a:spcAft>
              <a:buNone/>
            </a:pPr>
            <a:r>
              <a:rPr b="1" i="1" lang="ko"/>
              <a:t>“View Example” button shows the examples of how each suggested function is used in peer codes.</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ko"/>
              <a:t>Clicking useful button updates our CDQF graph.</a:t>
            </a:r>
            <a:endParaRPr strike="sngStrike"/>
          </a:p>
          <a:p>
            <a:pPr indent="0" lvl="0" marL="0" rtl="0" algn="l">
              <a:spcBef>
                <a:spcPts val="0"/>
              </a:spcBef>
              <a:spcAft>
                <a:spcPts val="0"/>
              </a:spcAft>
              <a:buNone/>
            </a:pPr>
            <a:r>
              <a:t/>
            </a:r>
            <a:endParaRPr/>
          </a:p>
          <a:p>
            <a:pPr indent="0" lvl="0" marL="0" rtl="0" algn="l">
              <a:spcBef>
                <a:spcPts val="0"/>
              </a:spcBef>
              <a:spcAft>
                <a:spcPts val="0"/>
              </a:spcAft>
              <a:buNone/>
            </a:pPr>
            <a:r>
              <a:rPr lang="ko"/>
              <a:t>The function dictionary also provides function description and code example.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96865b6d0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96865b6d0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a:t>
            </a:r>
            <a:r>
              <a:rPr lang="ko"/>
              <a:t>he user can ask the TA directly too.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 user’s question and code are sent to the TA who answers the question with function suggestions and explanation.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96865b6d0_2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96865b6d0_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a:t>
            </a:r>
            <a:r>
              <a:rPr lang="ko"/>
              <a:t>e did user study to evaluate </a:t>
            </a:r>
            <a:r>
              <a:rPr lang="ko"/>
              <a:t>automaTA system with 6 CS beginners.</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Participants were assigned to different groups with different task and system usage order.</a:t>
            </a:r>
            <a:endParaRPr strike="sng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3051bb0566eab75a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051bb0566eab75a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For quantitative analysis, we used </a:t>
            </a:r>
            <a:r>
              <a:rPr lang="ko"/>
              <a:t>5 point likert scale for each question.</a:t>
            </a:r>
            <a:r>
              <a:rPr lang="ko"/>
              <a:t> Our system earned 2.8 points for giving relevant function suggestions. One of the participants felt that the function suggestion feature was convenient, but our system did not provide the function the user wanted. To expand the function coverage, we trained our CDQF graph after the user study.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3051bb0566eab75a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051bb0566eab75a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For the function dictionary feature, our system earned low usability score. Many </a:t>
            </a:r>
            <a:r>
              <a:rPr lang="ko"/>
              <a:t>participants </a:t>
            </a:r>
            <a:r>
              <a:rPr lang="ko"/>
              <a:t>could not use the feature well because it requires them to type the exact function name. We removed this constraint by integrating function dictionary and function suggestion feature. The users can now use both features on the same search bar interface.</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496865b6d0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496865b6d0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All participants were satisfied with the answer given by human TAs. One of our ground truths was human TA can provide the most relevant and useful answers among other existing solutions. This result confirms our assumption and validates our approach to use human TA’s answer for training our CDQF graph.</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4859fe08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4859fe08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These are the overall scores for our system. </a:t>
            </a:r>
            <a:r>
              <a:rPr lang="ko" strike="sngStrike"/>
              <a:t>There were usability issues like absence of alarm notification, etc., but </a:t>
            </a:r>
            <a:r>
              <a:rPr lang="ko"/>
              <a:t>people liked our approach which provides answers with relevant code examples immediately. When asked if they would like to use our system again later, more than half of the </a:t>
            </a:r>
            <a:r>
              <a:rPr lang="ko"/>
              <a:t>participants</a:t>
            </a:r>
            <a:r>
              <a:rPr lang="ko"/>
              <a:t> were positive.</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Participants thought our system will improve once it supports more functions. Thus,</a:t>
            </a:r>
            <a:r>
              <a:rPr lang="ko"/>
              <a:t> we added all the</a:t>
            </a:r>
            <a:r>
              <a:rPr lang="ko"/>
              <a:t> functions used in CS101 to the best of our knowledge.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485d93bec6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485d93bec6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We compared our result to existing solutions like Google search and human TAs. We provide more relevant answers than Google search by providing example code from peers who completed same programming task. Our system can respond to students’ questions quicker than human TAs can with the help of CDQF graph and the quality of answer gets better as more data accumulate.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48422ef8c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48422ef8c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Now, we will show you how our system works. We will try a set of queries and how answers change depending on programming task and user code.</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432e4ebaf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432e4ebaf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2f40f3c8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2f40f3c8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3051bb0566eab75a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051bb0566eab75a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Meanwhile, we got positive result for showing function usage examples from peer codes. Most of the participants felt the examples given by our system were highly useful for their programming task, which could not be achieved by Google search. </a:t>
            </a:r>
            <a:r>
              <a:rPr lang="ko"/>
              <a:t>Examples from peer code &amp; simpler function description seem to work.</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496865b6d0_2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496865b6d0_2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We assigned participants two programming task which use different sets of functions to reduce learning effect when they do the second task.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 first task uses hubo-related functions and the second task uses file and string-related functions.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496865b6d0_3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496865b6d0_3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However, our graph does not consider the relationship between keywords in the query, so we added exact match feature.</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If the same keyword set already has a corresponding function in the database, that function is suggested first.</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Here, the keyword set “hubo, pick, beeper” was already matched with pick_beeper(), so pick_beeper is suggested even though it has a lower CDQF score.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496865b6d0_3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496865b6d0_3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485d93bec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485d93bec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310bcac4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310bcac4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ko">
                <a:solidFill>
                  <a:schemeClr val="dk1"/>
                </a:solidFill>
              </a:rPr>
              <a:t>To further analyze the problem domain, we conducted a formative user study before the midterm pitch. </a:t>
            </a:r>
            <a:endParaRPr>
              <a:solidFill>
                <a:schemeClr val="dk1"/>
              </a:solidFill>
            </a:endParaRPr>
          </a:p>
          <a:p>
            <a:pPr indent="0" lvl="0" marL="0" marR="0" rtl="0" algn="l">
              <a:lnSpc>
                <a:spcPct val="115000"/>
              </a:lnSpc>
              <a:spcBef>
                <a:spcPts val="0"/>
              </a:spcBef>
              <a:spcAft>
                <a:spcPts val="0"/>
              </a:spcAft>
              <a:buNone/>
            </a:pPr>
            <a:r>
              <a:t/>
            </a:r>
            <a:endParaRPr>
              <a:solidFill>
                <a:schemeClr val="dk1"/>
              </a:solidFill>
            </a:endParaRPr>
          </a:p>
          <a:p>
            <a:pPr indent="0" lvl="0" marL="0" marR="0" rtl="0" algn="l">
              <a:lnSpc>
                <a:spcPct val="115000"/>
              </a:lnSpc>
              <a:spcBef>
                <a:spcPts val="0"/>
              </a:spcBef>
              <a:spcAft>
                <a:spcPts val="0"/>
              </a:spcAft>
              <a:buNone/>
            </a:pPr>
            <a:r>
              <a:rPr lang="ko">
                <a:solidFill>
                  <a:schemeClr val="dk1"/>
                </a:solidFill>
              </a:rPr>
              <a:t>Most of the questions asked by the students were in the function identification and function usage category.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84bcd32d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84bcd32d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We compared the </a:t>
            </a:r>
            <a:r>
              <a:rPr lang="ko">
                <a:solidFill>
                  <a:schemeClr val="dk1"/>
                </a:solidFill>
              </a:rPr>
              <a:t>existing solutions in terms of response speed and answer relevance. </a:t>
            </a:r>
            <a:endParaRPr/>
          </a:p>
          <a:p>
            <a:pPr indent="0" lvl="0" marL="0" rtl="0" algn="l">
              <a:spcBef>
                <a:spcPts val="0"/>
              </a:spcBef>
              <a:spcAft>
                <a:spcPts val="0"/>
              </a:spcAft>
              <a:buClr>
                <a:schemeClr val="dk1"/>
              </a:buClr>
              <a:buSzPts val="1100"/>
              <a:buFont typeface="Arial"/>
              <a:buNone/>
            </a:pPr>
            <a:r>
              <a:rPr lang="ko">
                <a:solidFill>
                  <a:schemeClr val="dk1"/>
                </a:solidFill>
              </a:rPr>
              <a:t>AutomaTA aims to improve them by providing both fast response speed and high relevance.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2f40f3c8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2f40f3c8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Based on our findings, we built a system which can suggest relevant functions immediately by interpreting the students’ context, so that self-studying students can search relevant functions quickly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96865b6d0_3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96865b6d0_3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We have three design goals to meet. to ~~ , to provide ~~ and to hand ~~  </a:t>
            </a:r>
            <a:endParaRPr b="1" i="1"/>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9726a4a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9726a4a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Let’s walk through our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 Context Dependent Query Function graph takes user query and code as input, and outputs top three relevant functions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If the user is satisfied with the function suggested, the graph updates the match frequency between the keywords and the function, so that subsequent questions can be better answered.</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However, if the user is not satisfied with the answer, the query is handed over to human TA.</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Then the TA’s answer and the query are used to update our graph.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96865b6d0_3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96865b6d0_3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Let’s see how CDQF graph works.</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When an user gives a query, </a:t>
            </a:r>
            <a:r>
              <a:rPr lang="ko">
                <a:solidFill>
                  <a:schemeClr val="dk1"/>
                </a:solidFill>
              </a:rPr>
              <a:t>the graph calculates the score of each function based on the query, and the function used in user code and peer code.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Here, turn_left function got the highest score 9, and is suggested as the most relevant function to the question with a code example from peer codes.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96865b6d0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96865b6d0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Instead of building a platform, we decided to build a Chrome extension which adds to the rich features built in elice.io, and focus on the function suggestion feature instead.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464108" y="896975"/>
            <a:ext cx="8520600" cy="205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ko" sz="5200">
                <a:solidFill>
                  <a:srgbClr val="000000"/>
                </a:solidFill>
                <a:latin typeface="Consolas"/>
                <a:ea typeface="Consolas"/>
                <a:cs typeface="Consolas"/>
                <a:sym typeface="Consolas"/>
              </a:rPr>
              <a:t>Automated Instructor</a:t>
            </a:r>
            <a:endParaRPr sz="5200">
              <a:solidFill>
                <a:srgbClr val="000000"/>
              </a:solidFill>
              <a:latin typeface="Consolas"/>
              <a:ea typeface="Consolas"/>
              <a:cs typeface="Consolas"/>
              <a:sym typeface="Consolas"/>
            </a:endParaRPr>
          </a:p>
          <a:p>
            <a:pPr indent="0" lvl="0" marL="0" rtl="0" algn="ctr">
              <a:spcBef>
                <a:spcPts val="0"/>
              </a:spcBef>
              <a:spcAft>
                <a:spcPts val="0"/>
              </a:spcAft>
              <a:buNone/>
            </a:pPr>
            <a:r>
              <a:rPr lang="ko" sz="5200">
                <a:solidFill>
                  <a:srgbClr val="000000"/>
                </a:solidFill>
                <a:latin typeface="Consolas"/>
                <a:ea typeface="Consolas"/>
                <a:cs typeface="Consolas"/>
                <a:sym typeface="Consolas"/>
              </a:rPr>
              <a:t>for CS1</a:t>
            </a:r>
            <a:r>
              <a:rPr lang="ko" sz="5200">
                <a:latin typeface="Consolas"/>
                <a:ea typeface="Consolas"/>
                <a:cs typeface="Consolas"/>
                <a:sym typeface="Consolas"/>
              </a:rPr>
              <a:t>01</a:t>
            </a:r>
            <a:r>
              <a:rPr lang="ko" sz="5200">
                <a:solidFill>
                  <a:srgbClr val="000000"/>
                </a:solidFill>
                <a:latin typeface="Consolas"/>
                <a:ea typeface="Consolas"/>
                <a:cs typeface="Consolas"/>
                <a:sym typeface="Consolas"/>
              </a:rPr>
              <a:t> Newbs</a:t>
            </a:r>
            <a:endParaRPr sz="5200">
              <a:solidFill>
                <a:srgbClr val="000000"/>
              </a:solidFill>
              <a:latin typeface="Consolas"/>
              <a:ea typeface="Consolas"/>
              <a:cs typeface="Consolas"/>
              <a:sym typeface="Consolas"/>
            </a:endParaRPr>
          </a:p>
        </p:txBody>
      </p:sp>
      <p:sp>
        <p:nvSpPr>
          <p:cNvPr id="55" name="Google Shape;55;p13"/>
          <p:cNvSpPr txBox="1"/>
          <p:nvPr/>
        </p:nvSpPr>
        <p:spPr>
          <a:xfrm>
            <a:off x="464100" y="3367525"/>
            <a:ext cx="8520600" cy="98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ko" sz="2400">
                <a:solidFill>
                  <a:srgbClr val="666666"/>
                </a:solidFill>
                <a:latin typeface="Consolas"/>
                <a:ea typeface="Consolas"/>
                <a:cs typeface="Consolas"/>
                <a:sym typeface="Consolas"/>
              </a:rPr>
              <a:t>A</a:t>
            </a:r>
            <a:r>
              <a:rPr b="1" lang="ko" sz="2400">
                <a:solidFill>
                  <a:srgbClr val="595959"/>
                </a:solidFill>
                <a:latin typeface="Consolas"/>
                <a:ea typeface="Consolas"/>
                <a:cs typeface="Consolas"/>
                <a:sym typeface="Consolas"/>
              </a:rPr>
              <a:t>utoma</a:t>
            </a:r>
            <a:r>
              <a:rPr b="1" lang="ko" sz="2400">
                <a:solidFill>
                  <a:srgbClr val="FF9900"/>
                </a:solidFill>
                <a:latin typeface="Consolas"/>
                <a:ea typeface="Consolas"/>
                <a:cs typeface="Consolas"/>
                <a:sym typeface="Consolas"/>
              </a:rPr>
              <a:t>TA</a:t>
            </a:r>
            <a:endParaRPr b="1" sz="2400">
              <a:solidFill>
                <a:srgbClr val="FF9900"/>
              </a:solidFill>
              <a:latin typeface="Consolas"/>
              <a:ea typeface="Consolas"/>
              <a:cs typeface="Consolas"/>
              <a:sym typeface="Consolas"/>
            </a:endParaRPr>
          </a:p>
          <a:p>
            <a:pPr indent="0" lvl="0" marL="0" rtl="0" algn="ctr">
              <a:spcBef>
                <a:spcPts val="0"/>
              </a:spcBef>
              <a:spcAft>
                <a:spcPts val="0"/>
              </a:spcAft>
              <a:buNone/>
            </a:pPr>
            <a:r>
              <a:rPr lang="ko" sz="1800">
                <a:solidFill>
                  <a:srgbClr val="595959"/>
                </a:solidFill>
                <a:latin typeface="Consolas"/>
                <a:ea typeface="Consolas"/>
                <a:cs typeface="Consolas"/>
                <a:sym typeface="Consolas"/>
              </a:rPr>
              <a:t>Changyoon Lee, Donghoon Han, Hyoungwook Jin</a:t>
            </a:r>
            <a:endParaRPr sz="1800">
              <a:solidFill>
                <a:srgbClr val="595959"/>
              </a:solidFill>
              <a:latin typeface="Consolas"/>
              <a:ea typeface="Consolas"/>
              <a:cs typeface="Consolas"/>
              <a:sym typeface="Consolas"/>
            </a:endParaRPr>
          </a:p>
          <a:p>
            <a:pPr indent="0" lvl="0" marL="0" rtl="0" algn="ctr">
              <a:spcBef>
                <a:spcPts val="0"/>
              </a:spcBef>
              <a:spcAft>
                <a:spcPts val="0"/>
              </a:spcAft>
              <a:buNone/>
            </a:pPr>
            <a:r>
              <a:rPr lang="ko" sz="1800">
                <a:solidFill>
                  <a:srgbClr val="595959"/>
                </a:solidFill>
                <a:latin typeface="Consolas"/>
                <a:ea typeface="Consolas"/>
                <a:cs typeface="Consolas"/>
                <a:sym typeface="Consolas"/>
              </a:rPr>
              <a:t>with Alice Oh</a:t>
            </a:r>
            <a:endParaRPr sz="1800">
              <a:solidFill>
                <a:srgbClr val="595959"/>
              </a:solidFill>
              <a:latin typeface="Consolas"/>
              <a:ea typeface="Consolas"/>
              <a:cs typeface="Consolas"/>
              <a:sym typeface="Consolas"/>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96" name="Google Shape;19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onsolas"/>
                <a:ea typeface="Consolas"/>
                <a:cs typeface="Consolas"/>
                <a:sym typeface="Consolas"/>
              </a:rPr>
              <a:t>System Description</a:t>
            </a:r>
            <a:endParaRPr>
              <a:latin typeface="Consolas"/>
              <a:ea typeface="Consolas"/>
              <a:cs typeface="Consolas"/>
              <a:sym typeface="Consolas"/>
            </a:endParaRPr>
          </a:p>
        </p:txBody>
      </p:sp>
      <p:pic>
        <p:nvPicPr>
          <p:cNvPr id="197" name="Google Shape;197;p22"/>
          <p:cNvPicPr preferRelativeResize="0"/>
          <p:nvPr/>
        </p:nvPicPr>
        <p:blipFill rotWithShape="1">
          <a:blip r:embed="rId3">
            <a:alphaModFix/>
          </a:blip>
          <a:srcRect b="23147" l="0" r="0" t="7591"/>
          <a:stretch/>
        </p:blipFill>
        <p:spPr>
          <a:xfrm>
            <a:off x="210744" y="1756066"/>
            <a:ext cx="2547000" cy="2970128"/>
          </a:xfrm>
          <a:prstGeom prst="rect">
            <a:avLst/>
          </a:prstGeom>
          <a:noFill/>
          <a:ln>
            <a:noFill/>
          </a:ln>
        </p:spPr>
      </p:pic>
      <p:sp>
        <p:nvSpPr>
          <p:cNvPr id="198" name="Google Shape;198;p22"/>
          <p:cNvSpPr txBox="1"/>
          <p:nvPr/>
        </p:nvSpPr>
        <p:spPr>
          <a:xfrm>
            <a:off x="210754" y="1226250"/>
            <a:ext cx="2547000" cy="31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ko" sz="1600">
                <a:solidFill>
                  <a:schemeClr val="dk1"/>
                </a:solidFill>
                <a:latin typeface="Raleway"/>
                <a:ea typeface="Raleway"/>
                <a:cs typeface="Raleway"/>
                <a:sym typeface="Raleway"/>
              </a:rPr>
              <a:t>Function Suggestion</a:t>
            </a:r>
            <a:endParaRPr sz="1600">
              <a:latin typeface="Raleway"/>
              <a:ea typeface="Raleway"/>
              <a:cs typeface="Raleway"/>
              <a:sym typeface="Raleway"/>
            </a:endParaRPr>
          </a:p>
        </p:txBody>
      </p:sp>
      <p:cxnSp>
        <p:nvCxnSpPr>
          <p:cNvPr id="199" name="Google Shape;199;p22"/>
          <p:cNvCxnSpPr/>
          <p:nvPr/>
        </p:nvCxnSpPr>
        <p:spPr>
          <a:xfrm>
            <a:off x="253650" y="1575588"/>
            <a:ext cx="2461200" cy="0"/>
          </a:xfrm>
          <a:prstGeom prst="straightConnector1">
            <a:avLst/>
          </a:prstGeom>
          <a:noFill/>
          <a:ln cap="flat" cmpd="sng" w="9525">
            <a:solidFill>
              <a:schemeClr val="dk2"/>
            </a:solidFill>
            <a:prstDash val="solid"/>
            <a:round/>
            <a:headEnd len="med" w="med" type="none"/>
            <a:tailEnd len="med" w="med" type="none"/>
          </a:ln>
        </p:spPr>
      </p:cxnSp>
      <p:cxnSp>
        <p:nvCxnSpPr>
          <p:cNvPr id="200" name="Google Shape;200;p22"/>
          <p:cNvCxnSpPr/>
          <p:nvPr/>
        </p:nvCxnSpPr>
        <p:spPr>
          <a:xfrm flipH="1">
            <a:off x="1683800" y="4075300"/>
            <a:ext cx="1059600" cy="322800"/>
          </a:xfrm>
          <a:prstGeom prst="straightConnector1">
            <a:avLst/>
          </a:prstGeom>
          <a:noFill/>
          <a:ln cap="flat" cmpd="sng" w="9525">
            <a:solidFill>
              <a:schemeClr val="dk2"/>
            </a:solidFill>
            <a:prstDash val="solid"/>
            <a:round/>
            <a:headEnd len="med" w="med" type="none"/>
            <a:tailEnd len="med" w="med" type="none"/>
          </a:ln>
        </p:spPr>
      </p:cxnSp>
      <p:sp>
        <p:nvSpPr>
          <p:cNvPr id="201" name="Google Shape;201;p22"/>
          <p:cNvSpPr txBox="1"/>
          <p:nvPr/>
        </p:nvSpPr>
        <p:spPr>
          <a:xfrm>
            <a:off x="2711900" y="3906725"/>
            <a:ext cx="1520700" cy="533100"/>
          </a:xfrm>
          <a:prstGeom prst="rect">
            <a:avLst/>
          </a:prstGeom>
          <a:solidFill>
            <a:srgbClr val="FF9900">
              <a:alpha val="4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ko" sz="1300">
                <a:latin typeface="Raleway"/>
                <a:ea typeface="Raleway"/>
                <a:cs typeface="Raleway"/>
                <a:sym typeface="Raleway"/>
              </a:rPr>
              <a:t>User’s rating</a:t>
            </a:r>
            <a:endParaRPr sz="1300">
              <a:latin typeface="Raleway"/>
              <a:ea typeface="Raleway"/>
              <a:cs typeface="Raleway"/>
              <a:sym typeface="Raleway"/>
            </a:endParaRPr>
          </a:p>
          <a:p>
            <a:pPr indent="0" lvl="0" marL="0" rtl="0" algn="l">
              <a:spcBef>
                <a:spcPts val="0"/>
              </a:spcBef>
              <a:spcAft>
                <a:spcPts val="0"/>
              </a:spcAft>
              <a:buNone/>
            </a:pPr>
            <a:r>
              <a:rPr lang="ko" sz="1300">
                <a:latin typeface="Raleway"/>
                <a:ea typeface="Raleway"/>
                <a:cs typeface="Raleway"/>
                <a:sym typeface="Raleway"/>
              </a:rPr>
              <a:t>(used for training)</a:t>
            </a:r>
            <a:endParaRPr sz="1300">
              <a:latin typeface="Raleway"/>
              <a:ea typeface="Raleway"/>
              <a:cs typeface="Raleway"/>
              <a:sym typeface="Raleway"/>
            </a:endParaRPr>
          </a:p>
        </p:txBody>
      </p:sp>
      <p:sp>
        <p:nvSpPr>
          <p:cNvPr id="202" name="Google Shape;202;p22"/>
          <p:cNvSpPr txBox="1"/>
          <p:nvPr/>
        </p:nvSpPr>
        <p:spPr>
          <a:xfrm>
            <a:off x="2711900" y="2831000"/>
            <a:ext cx="2054100" cy="322800"/>
          </a:xfrm>
          <a:prstGeom prst="rect">
            <a:avLst/>
          </a:prstGeom>
          <a:solidFill>
            <a:srgbClr val="FF9900">
              <a:alpha val="4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ko" sz="1300">
                <a:latin typeface="Raleway"/>
                <a:ea typeface="Raleway"/>
                <a:cs typeface="Raleway"/>
                <a:sym typeface="Raleway"/>
              </a:rPr>
              <a:t>Task-relevant example</a:t>
            </a:r>
            <a:endParaRPr sz="1300">
              <a:latin typeface="Raleway"/>
              <a:ea typeface="Raleway"/>
              <a:cs typeface="Raleway"/>
              <a:sym typeface="Raleway"/>
            </a:endParaRPr>
          </a:p>
        </p:txBody>
      </p:sp>
      <p:cxnSp>
        <p:nvCxnSpPr>
          <p:cNvPr id="203" name="Google Shape;203;p22"/>
          <p:cNvCxnSpPr>
            <a:stCxn id="202" idx="1"/>
          </p:cNvCxnSpPr>
          <p:nvPr/>
        </p:nvCxnSpPr>
        <p:spPr>
          <a:xfrm flipH="1">
            <a:off x="1191200" y="2992400"/>
            <a:ext cx="1520700" cy="410400"/>
          </a:xfrm>
          <a:prstGeom prst="straightConnector1">
            <a:avLst/>
          </a:prstGeom>
          <a:noFill/>
          <a:ln cap="flat" cmpd="sng" w="9525">
            <a:solidFill>
              <a:schemeClr val="dk2"/>
            </a:solidFill>
            <a:prstDash val="solid"/>
            <a:round/>
            <a:headEnd len="med" w="med" type="none"/>
            <a:tailEnd len="med" w="med" type="none"/>
          </a:ln>
        </p:spPr>
      </p:cxnSp>
      <p:pic>
        <p:nvPicPr>
          <p:cNvPr id="204" name="Google Shape;204;p22"/>
          <p:cNvPicPr preferRelativeResize="0"/>
          <p:nvPr/>
        </p:nvPicPr>
        <p:blipFill rotWithShape="1">
          <a:blip r:embed="rId4">
            <a:alphaModFix/>
          </a:blip>
          <a:srcRect b="0" l="0" r="0" t="11174"/>
          <a:stretch/>
        </p:blipFill>
        <p:spPr>
          <a:xfrm>
            <a:off x="4689500" y="1772112"/>
            <a:ext cx="2547000" cy="2708147"/>
          </a:xfrm>
          <a:prstGeom prst="rect">
            <a:avLst/>
          </a:prstGeom>
          <a:noFill/>
          <a:ln>
            <a:noFill/>
          </a:ln>
        </p:spPr>
      </p:pic>
      <p:sp>
        <p:nvSpPr>
          <p:cNvPr id="205" name="Google Shape;205;p22"/>
          <p:cNvSpPr txBox="1"/>
          <p:nvPr/>
        </p:nvSpPr>
        <p:spPr>
          <a:xfrm>
            <a:off x="4727000" y="1226247"/>
            <a:ext cx="2472000" cy="31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ko" sz="1600">
                <a:solidFill>
                  <a:schemeClr val="dk1"/>
                </a:solidFill>
                <a:latin typeface="Raleway"/>
                <a:ea typeface="Raleway"/>
                <a:cs typeface="Raleway"/>
                <a:sym typeface="Raleway"/>
              </a:rPr>
              <a:t>Function dictionary</a:t>
            </a:r>
            <a:endParaRPr sz="1600">
              <a:latin typeface="Raleway"/>
              <a:ea typeface="Raleway"/>
              <a:cs typeface="Raleway"/>
              <a:sym typeface="Raleway"/>
            </a:endParaRPr>
          </a:p>
        </p:txBody>
      </p:sp>
      <p:cxnSp>
        <p:nvCxnSpPr>
          <p:cNvPr id="206" name="Google Shape;206;p22"/>
          <p:cNvCxnSpPr/>
          <p:nvPr/>
        </p:nvCxnSpPr>
        <p:spPr>
          <a:xfrm>
            <a:off x="4760225" y="1584375"/>
            <a:ext cx="2461200" cy="0"/>
          </a:xfrm>
          <a:prstGeom prst="straightConnector1">
            <a:avLst/>
          </a:prstGeom>
          <a:noFill/>
          <a:ln cap="flat" cmpd="sng" w="9525">
            <a:solidFill>
              <a:schemeClr val="dk2"/>
            </a:solidFill>
            <a:prstDash val="solid"/>
            <a:round/>
            <a:headEnd len="med" w="med" type="none"/>
            <a:tailEnd len="med" w="med" type="none"/>
          </a:ln>
        </p:spPr>
      </p:cxnSp>
      <p:sp>
        <p:nvSpPr>
          <p:cNvPr id="207" name="Google Shape;207;p22"/>
          <p:cNvSpPr txBox="1"/>
          <p:nvPr/>
        </p:nvSpPr>
        <p:spPr>
          <a:xfrm>
            <a:off x="7159750" y="2869225"/>
            <a:ext cx="1966500" cy="312900"/>
          </a:xfrm>
          <a:prstGeom prst="rect">
            <a:avLst/>
          </a:prstGeom>
          <a:solidFill>
            <a:srgbClr val="FF9900">
              <a:alpha val="461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a:latin typeface="Raleway"/>
                <a:ea typeface="Raleway"/>
                <a:cs typeface="Raleway"/>
                <a:sym typeface="Raleway"/>
              </a:rPr>
              <a:t>Simple Explanation</a:t>
            </a:r>
            <a:endParaRPr>
              <a:latin typeface="Raleway"/>
              <a:ea typeface="Raleway"/>
              <a:cs typeface="Raleway"/>
              <a:sym typeface="Raleway"/>
            </a:endParaRPr>
          </a:p>
        </p:txBody>
      </p:sp>
      <p:sp>
        <p:nvSpPr>
          <p:cNvPr id="208" name="Google Shape;208;p22"/>
          <p:cNvSpPr txBox="1"/>
          <p:nvPr/>
        </p:nvSpPr>
        <p:spPr>
          <a:xfrm>
            <a:off x="7159750" y="3369500"/>
            <a:ext cx="1966500" cy="312900"/>
          </a:xfrm>
          <a:prstGeom prst="rect">
            <a:avLst/>
          </a:prstGeom>
          <a:solidFill>
            <a:srgbClr val="FF9900">
              <a:alpha val="4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ko">
                <a:latin typeface="Raleway"/>
                <a:ea typeface="Raleway"/>
                <a:cs typeface="Raleway"/>
                <a:sym typeface="Raleway"/>
              </a:rPr>
              <a:t>Document example</a:t>
            </a:r>
            <a:endParaRPr>
              <a:latin typeface="Raleway"/>
              <a:ea typeface="Raleway"/>
              <a:cs typeface="Raleway"/>
              <a:sym typeface="Raleway"/>
            </a:endParaRPr>
          </a:p>
        </p:txBody>
      </p:sp>
      <p:sp>
        <p:nvSpPr>
          <p:cNvPr id="209" name="Google Shape;209;p22"/>
          <p:cNvSpPr txBox="1"/>
          <p:nvPr/>
        </p:nvSpPr>
        <p:spPr>
          <a:xfrm>
            <a:off x="7159750" y="3868850"/>
            <a:ext cx="1966500" cy="322800"/>
          </a:xfrm>
          <a:prstGeom prst="rect">
            <a:avLst/>
          </a:prstGeom>
          <a:solidFill>
            <a:srgbClr val="FF9900">
              <a:alpha val="4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ko" sz="1300">
                <a:latin typeface="Raleway"/>
                <a:ea typeface="Raleway"/>
                <a:cs typeface="Raleway"/>
                <a:sym typeface="Raleway"/>
              </a:rPr>
              <a:t>Task-relevant example</a:t>
            </a:r>
            <a:endParaRPr sz="1300">
              <a:latin typeface="Raleway"/>
              <a:ea typeface="Raleway"/>
              <a:cs typeface="Raleway"/>
              <a:sym typeface="Raleway"/>
            </a:endParaRPr>
          </a:p>
        </p:txBody>
      </p:sp>
      <p:cxnSp>
        <p:nvCxnSpPr>
          <p:cNvPr id="210" name="Google Shape;210;p22"/>
          <p:cNvCxnSpPr>
            <a:stCxn id="207" idx="1"/>
          </p:cNvCxnSpPr>
          <p:nvPr/>
        </p:nvCxnSpPr>
        <p:spPr>
          <a:xfrm flipH="1">
            <a:off x="6377350" y="3025675"/>
            <a:ext cx="782400" cy="198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ko"/>
              <a:t>‹#›</a:t>
            </a:fld>
            <a:endParaRPr/>
          </a:p>
        </p:txBody>
      </p:sp>
      <p:pic>
        <p:nvPicPr>
          <p:cNvPr id="216" name="Google Shape;216;p23"/>
          <p:cNvPicPr preferRelativeResize="0"/>
          <p:nvPr/>
        </p:nvPicPr>
        <p:blipFill rotWithShape="1">
          <a:blip r:embed="rId3">
            <a:alphaModFix/>
          </a:blip>
          <a:srcRect b="18052" l="0" r="0" t="0"/>
          <a:stretch/>
        </p:blipFill>
        <p:spPr>
          <a:xfrm>
            <a:off x="380200" y="1815655"/>
            <a:ext cx="2681675" cy="2782550"/>
          </a:xfrm>
          <a:prstGeom prst="rect">
            <a:avLst/>
          </a:prstGeom>
          <a:noFill/>
          <a:ln>
            <a:noFill/>
          </a:ln>
        </p:spPr>
      </p:pic>
      <p:sp>
        <p:nvSpPr>
          <p:cNvPr id="217" name="Google Shape;217;p23"/>
          <p:cNvSpPr txBox="1"/>
          <p:nvPr/>
        </p:nvSpPr>
        <p:spPr>
          <a:xfrm>
            <a:off x="507050" y="1226250"/>
            <a:ext cx="2472000" cy="31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600">
                <a:solidFill>
                  <a:schemeClr val="dk1"/>
                </a:solidFill>
                <a:latin typeface="Raleway"/>
                <a:ea typeface="Raleway"/>
                <a:cs typeface="Raleway"/>
                <a:sym typeface="Raleway"/>
              </a:rPr>
              <a:t>Ask to</a:t>
            </a:r>
            <a:r>
              <a:rPr lang="ko" sz="1600">
                <a:solidFill>
                  <a:schemeClr val="dk1"/>
                </a:solidFill>
                <a:latin typeface="Raleway"/>
                <a:ea typeface="Raleway"/>
                <a:cs typeface="Raleway"/>
                <a:sym typeface="Raleway"/>
              </a:rPr>
              <a:t> TA</a:t>
            </a:r>
            <a:endParaRPr sz="1500">
              <a:solidFill>
                <a:schemeClr val="dk1"/>
              </a:solidFill>
              <a:latin typeface="Raleway"/>
              <a:ea typeface="Raleway"/>
              <a:cs typeface="Raleway"/>
              <a:sym typeface="Raleway"/>
            </a:endParaRPr>
          </a:p>
        </p:txBody>
      </p:sp>
      <p:cxnSp>
        <p:nvCxnSpPr>
          <p:cNvPr id="218" name="Google Shape;218;p23"/>
          <p:cNvCxnSpPr/>
          <p:nvPr/>
        </p:nvCxnSpPr>
        <p:spPr>
          <a:xfrm>
            <a:off x="512450" y="1575588"/>
            <a:ext cx="2461200" cy="0"/>
          </a:xfrm>
          <a:prstGeom prst="straightConnector1">
            <a:avLst/>
          </a:prstGeom>
          <a:noFill/>
          <a:ln cap="flat" cmpd="sng" w="9525">
            <a:solidFill>
              <a:schemeClr val="dk2"/>
            </a:solidFill>
            <a:prstDash val="solid"/>
            <a:round/>
            <a:headEnd len="med" w="med" type="none"/>
            <a:tailEnd len="med" w="med" type="none"/>
          </a:ln>
        </p:spPr>
      </p:cxnSp>
      <p:cxnSp>
        <p:nvCxnSpPr>
          <p:cNvPr id="219" name="Google Shape;219;p23"/>
          <p:cNvCxnSpPr/>
          <p:nvPr/>
        </p:nvCxnSpPr>
        <p:spPr>
          <a:xfrm flipH="1" rot="10800000">
            <a:off x="3052000" y="1328375"/>
            <a:ext cx="1104000" cy="852900"/>
          </a:xfrm>
          <a:prstGeom prst="straightConnector1">
            <a:avLst/>
          </a:prstGeom>
          <a:noFill/>
          <a:ln cap="flat" cmpd="sng" w="9525">
            <a:solidFill>
              <a:schemeClr val="dk2"/>
            </a:solidFill>
            <a:prstDash val="solid"/>
            <a:round/>
            <a:headEnd len="med" w="med" type="none"/>
            <a:tailEnd len="med" w="med" type="triangle"/>
          </a:ln>
        </p:spPr>
      </p:cxnSp>
      <p:sp>
        <p:nvSpPr>
          <p:cNvPr id="220" name="Google Shape;2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onsolas"/>
                <a:ea typeface="Consolas"/>
                <a:cs typeface="Consolas"/>
                <a:sym typeface="Consolas"/>
              </a:rPr>
              <a:t>System Description</a:t>
            </a:r>
            <a:endParaRPr>
              <a:latin typeface="Consolas"/>
              <a:ea typeface="Consolas"/>
              <a:cs typeface="Consolas"/>
              <a:sym typeface="Consolas"/>
            </a:endParaRPr>
          </a:p>
        </p:txBody>
      </p:sp>
      <p:pic>
        <p:nvPicPr>
          <p:cNvPr id="221" name="Google Shape;221;p23"/>
          <p:cNvPicPr preferRelativeResize="0"/>
          <p:nvPr/>
        </p:nvPicPr>
        <p:blipFill rotWithShape="1">
          <a:blip r:embed="rId4">
            <a:alphaModFix/>
          </a:blip>
          <a:srcRect b="87795" l="8843" r="53574" t="6472"/>
          <a:stretch/>
        </p:blipFill>
        <p:spPr>
          <a:xfrm>
            <a:off x="548347" y="2082525"/>
            <a:ext cx="1785525" cy="232725"/>
          </a:xfrm>
          <a:prstGeom prst="rect">
            <a:avLst/>
          </a:prstGeom>
          <a:noFill/>
          <a:ln>
            <a:noFill/>
          </a:ln>
        </p:spPr>
      </p:pic>
      <p:pic>
        <p:nvPicPr>
          <p:cNvPr id="222" name="Google Shape;222;p23"/>
          <p:cNvPicPr preferRelativeResize="0"/>
          <p:nvPr/>
        </p:nvPicPr>
        <p:blipFill rotWithShape="1">
          <a:blip r:embed="rId5">
            <a:alphaModFix/>
          </a:blip>
          <a:srcRect b="15426" l="2818" r="2912" t="3424"/>
          <a:stretch/>
        </p:blipFill>
        <p:spPr>
          <a:xfrm>
            <a:off x="4138150" y="1044100"/>
            <a:ext cx="4883001" cy="3592725"/>
          </a:xfrm>
          <a:prstGeom prst="rect">
            <a:avLst/>
          </a:prstGeom>
          <a:noFill/>
          <a:ln>
            <a:noFill/>
          </a:ln>
        </p:spPr>
      </p:pic>
      <p:sp>
        <p:nvSpPr>
          <p:cNvPr id="223" name="Google Shape;223;p23"/>
          <p:cNvSpPr txBox="1"/>
          <p:nvPr/>
        </p:nvSpPr>
        <p:spPr>
          <a:xfrm>
            <a:off x="6264300" y="3303325"/>
            <a:ext cx="2127300" cy="435600"/>
          </a:xfrm>
          <a:prstGeom prst="rect">
            <a:avLst/>
          </a:prstGeom>
          <a:solidFill>
            <a:srgbClr val="FF9900">
              <a:alpha val="461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a:latin typeface="Raleway"/>
                <a:ea typeface="Raleway"/>
                <a:cs typeface="Raleway"/>
                <a:sym typeface="Raleway"/>
              </a:rPr>
              <a:t>Function Suggestion</a:t>
            </a:r>
            <a:endParaRPr>
              <a:latin typeface="Raleway"/>
              <a:ea typeface="Raleway"/>
              <a:cs typeface="Raleway"/>
              <a:sym typeface="Raleway"/>
            </a:endParaRPr>
          </a:p>
          <a:p>
            <a:pPr indent="0" lvl="0" marL="0" rtl="0" algn="ctr">
              <a:spcBef>
                <a:spcPts val="0"/>
              </a:spcBef>
              <a:spcAft>
                <a:spcPts val="0"/>
              </a:spcAft>
              <a:buNone/>
            </a:pPr>
            <a:r>
              <a:rPr lang="ko">
                <a:latin typeface="Raleway"/>
                <a:ea typeface="Raleway"/>
                <a:cs typeface="Raleway"/>
                <a:sym typeface="Raleway"/>
              </a:rPr>
              <a:t>(used for training)</a:t>
            </a:r>
            <a:endParaRPr>
              <a:latin typeface="Raleway"/>
              <a:ea typeface="Raleway"/>
              <a:cs typeface="Raleway"/>
              <a:sym typeface="Raleway"/>
            </a:endParaRPr>
          </a:p>
        </p:txBody>
      </p:sp>
      <p:sp>
        <p:nvSpPr>
          <p:cNvPr id="224" name="Google Shape;224;p23"/>
          <p:cNvSpPr txBox="1"/>
          <p:nvPr/>
        </p:nvSpPr>
        <p:spPr>
          <a:xfrm>
            <a:off x="6264307" y="4005975"/>
            <a:ext cx="2127300" cy="312900"/>
          </a:xfrm>
          <a:prstGeom prst="rect">
            <a:avLst/>
          </a:prstGeom>
          <a:solidFill>
            <a:srgbClr val="FF9900">
              <a:alpha val="461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a:latin typeface="Raleway"/>
                <a:ea typeface="Raleway"/>
                <a:cs typeface="Raleway"/>
                <a:sym typeface="Raleway"/>
              </a:rPr>
              <a:t>Explanation by TA</a:t>
            </a:r>
            <a:endParaRPr>
              <a:latin typeface="Raleway"/>
              <a:ea typeface="Raleway"/>
              <a:cs typeface="Raleway"/>
              <a:sym typeface="Raleway"/>
            </a:endParaRPr>
          </a:p>
        </p:txBody>
      </p:sp>
      <p:cxnSp>
        <p:nvCxnSpPr>
          <p:cNvPr id="225" name="Google Shape;225;p23"/>
          <p:cNvCxnSpPr>
            <a:stCxn id="223" idx="1"/>
          </p:cNvCxnSpPr>
          <p:nvPr/>
        </p:nvCxnSpPr>
        <p:spPr>
          <a:xfrm flipH="1">
            <a:off x="5798700" y="3521125"/>
            <a:ext cx="465600" cy="168300"/>
          </a:xfrm>
          <a:prstGeom prst="straightConnector1">
            <a:avLst/>
          </a:prstGeom>
          <a:noFill/>
          <a:ln cap="flat" cmpd="sng" w="9525">
            <a:solidFill>
              <a:schemeClr val="dk2"/>
            </a:solidFill>
            <a:prstDash val="solid"/>
            <a:round/>
            <a:headEnd len="med" w="med" type="none"/>
            <a:tailEnd len="med" w="med" type="none"/>
          </a:ln>
        </p:spPr>
      </p:cxnSp>
      <p:cxnSp>
        <p:nvCxnSpPr>
          <p:cNvPr id="226" name="Google Shape;226;p23"/>
          <p:cNvCxnSpPr>
            <a:stCxn id="224" idx="1"/>
          </p:cNvCxnSpPr>
          <p:nvPr/>
        </p:nvCxnSpPr>
        <p:spPr>
          <a:xfrm rot="10800000">
            <a:off x="5439607" y="4111125"/>
            <a:ext cx="824700" cy="51300"/>
          </a:xfrm>
          <a:prstGeom prst="straightConnector1">
            <a:avLst/>
          </a:prstGeom>
          <a:noFill/>
          <a:ln cap="flat" cmpd="sng" w="9525">
            <a:solidFill>
              <a:schemeClr val="dk2"/>
            </a:solidFill>
            <a:prstDash val="solid"/>
            <a:round/>
            <a:headEnd len="med" w="med" type="none"/>
            <a:tailEnd len="med" w="med" type="none"/>
          </a:ln>
        </p:spPr>
      </p:cxnSp>
      <p:sp>
        <p:nvSpPr>
          <p:cNvPr id="227" name="Google Shape;227;p23"/>
          <p:cNvSpPr txBox="1"/>
          <p:nvPr/>
        </p:nvSpPr>
        <p:spPr>
          <a:xfrm>
            <a:off x="5343650" y="556700"/>
            <a:ext cx="2472000" cy="31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600">
                <a:solidFill>
                  <a:schemeClr val="dk1"/>
                </a:solidFill>
                <a:latin typeface="Raleway"/>
                <a:ea typeface="Raleway"/>
                <a:cs typeface="Raleway"/>
                <a:sym typeface="Raleway"/>
              </a:rPr>
              <a:t>Answer by TA</a:t>
            </a:r>
            <a:endParaRPr sz="1500">
              <a:solidFill>
                <a:schemeClr val="dk1"/>
              </a:solidFill>
              <a:latin typeface="Raleway"/>
              <a:ea typeface="Raleway"/>
              <a:cs typeface="Raleway"/>
              <a:sym typeface="Raleway"/>
            </a:endParaRPr>
          </a:p>
        </p:txBody>
      </p:sp>
      <p:cxnSp>
        <p:nvCxnSpPr>
          <p:cNvPr id="228" name="Google Shape;228;p23"/>
          <p:cNvCxnSpPr/>
          <p:nvPr/>
        </p:nvCxnSpPr>
        <p:spPr>
          <a:xfrm>
            <a:off x="5349050" y="906038"/>
            <a:ext cx="2461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34" name="Google Shape;23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onsolas"/>
                <a:ea typeface="Consolas"/>
                <a:cs typeface="Consolas"/>
                <a:sym typeface="Consolas"/>
              </a:rPr>
              <a:t>Evaluation</a:t>
            </a:r>
            <a:endParaRPr>
              <a:latin typeface="Consolas"/>
              <a:ea typeface="Consolas"/>
              <a:cs typeface="Consolas"/>
              <a:sym typeface="Consolas"/>
            </a:endParaRPr>
          </a:p>
        </p:txBody>
      </p:sp>
      <p:sp>
        <p:nvSpPr>
          <p:cNvPr id="235" name="Google Shape;235;p24"/>
          <p:cNvSpPr txBox="1"/>
          <p:nvPr/>
        </p:nvSpPr>
        <p:spPr>
          <a:xfrm>
            <a:off x="680800" y="1124525"/>
            <a:ext cx="1925100" cy="5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latin typeface="Raleway"/>
                <a:ea typeface="Raleway"/>
                <a:cs typeface="Raleway"/>
                <a:sym typeface="Raleway"/>
              </a:rPr>
              <a:t>1. </a:t>
            </a:r>
            <a:r>
              <a:rPr lang="ko">
                <a:latin typeface="Raleway"/>
                <a:ea typeface="Raleway"/>
                <a:cs typeface="Raleway"/>
                <a:sym typeface="Raleway"/>
              </a:rPr>
              <a:t>Purpose</a:t>
            </a:r>
            <a:endParaRPr>
              <a:latin typeface="Raleway"/>
              <a:ea typeface="Raleway"/>
              <a:cs typeface="Raleway"/>
              <a:sym typeface="Raleway"/>
            </a:endParaRPr>
          </a:p>
        </p:txBody>
      </p:sp>
      <p:sp>
        <p:nvSpPr>
          <p:cNvPr id="236" name="Google Shape;236;p24"/>
          <p:cNvSpPr txBox="1"/>
          <p:nvPr/>
        </p:nvSpPr>
        <p:spPr>
          <a:xfrm>
            <a:off x="680800" y="1531916"/>
            <a:ext cx="1925100" cy="5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latin typeface="Raleway"/>
                <a:ea typeface="Raleway"/>
                <a:cs typeface="Raleway"/>
                <a:sym typeface="Raleway"/>
              </a:rPr>
              <a:t>2. Setting</a:t>
            </a:r>
            <a:endParaRPr>
              <a:latin typeface="Raleway"/>
              <a:ea typeface="Raleway"/>
              <a:cs typeface="Raleway"/>
              <a:sym typeface="Raleway"/>
            </a:endParaRPr>
          </a:p>
        </p:txBody>
      </p:sp>
      <p:sp>
        <p:nvSpPr>
          <p:cNvPr id="237" name="Google Shape;237;p24"/>
          <p:cNvSpPr txBox="1"/>
          <p:nvPr/>
        </p:nvSpPr>
        <p:spPr>
          <a:xfrm>
            <a:off x="680800" y="1972929"/>
            <a:ext cx="1925100" cy="5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latin typeface="Raleway"/>
                <a:ea typeface="Raleway"/>
                <a:cs typeface="Raleway"/>
                <a:sym typeface="Raleway"/>
              </a:rPr>
              <a:t>3</a:t>
            </a:r>
            <a:r>
              <a:rPr lang="ko">
                <a:latin typeface="Raleway"/>
                <a:ea typeface="Raleway"/>
                <a:cs typeface="Raleway"/>
                <a:sym typeface="Raleway"/>
              </a:rPr>
              <a:t>. Participants</a:t>
            </a:r>
            <a:endParaRPr>
              <a:latin typeface="Raleway"/>
              <a:ea typeface="Raleway"/>
              <a:cs typeface="Raleway"/>
              <a:sym typeface="Raleway"/>
            </a:endParaRPr>
          </a:p>
        </p:txBody>
      </p:sp>
      <p:sp>
        <p:nvSpPr>
          <p:cNvPr id="238" name="Google Shape;238;p24"/>
          <p:cNvSpPr txBox="1"/>
          <p:nvPr/>
        </p:nvSpPr>
        <p:spPr>
          <a:xfrm>
            <a:off x="680800" y="2413942"/>
            <a:ext cx="1925100" cy="5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latin typeface="Raleway"/>
                <a:ea typeface="Raleway"/>
                <a:cs typeface="Raleway"/>
                <a:sym typeface="Raleway"/>
              </a:rPr>
              <a:t>4. Process</a:t>
            </a:r>
            <a:endParaRPr>
              <a:latin typeface="Raleway"/>
              <a:ea typeface="Raleway"/>
              <a:cs typeface="Raleway"/>
              <a:sym typeface="Raleway"/>
            </a:endParaRPr>
          </a:p>
        </p:txBody>
      </p:sp>
      <p:sp>
        <p:nvSpPr>
          <p:cNvPr id="239" name="Google Shape;239;p24"/>
          <p:cNvSpPr txBox="1"/>
          <p:nvPr/>
        </p:nvSpPr>
        <p:spPr>
          <a:xfrm>
            <a:off x="680800" y="4143125"/>
            <a:ext cx="1925100" cy="5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latin typeface="Raleway"/>
                <a:ea typeface="Raleway"/>
                <a:cs typeface="Raleway"/>
                <a:sym typeface="Raleway"/>
              </a:rPr>
              <a:t>6</a:t>
            </a:r>
            <a:r>
              <a:rPr lang="ko">
                <a:latin typeface="Raleway"/>
                <a:ea typeface="Raleway"/>
                <a:cs typeface="Raleway"/>
                <a:sym typeface="Raleway"/>
              </a:rPr>
              <a:t>. Analysis</a:t>
            </a:r>
            <a:endParaRPr>
              <a:latin typeface="Raleway"/>
              <a:ea typeface="Raleway"/>
              <a:cs typeface="Raleway"/>
              <a:sym typeface="Raleway"/>
            </a:endParaRPr>
          </a:p>
        </p:txBody>
      </p:sp>
      <p:sp>
        <p:nvSpPr>
          <p:cNvPr id="240" name="Google Shape;240;p24"/>
          <p:cNvSpPr txBox="1"/>
          <p:nvPr/>
        </p:nvSpPr>
        <p:spPr>
          <a:xfrm>
            <a:off x="2605900" y="1159995"/>
            <a:ext cx="57141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sz="1300">
                <a:solidFill>
                  <a:schemeClr val="dk2"/>
                </a:solidFill>
                <a:latin typeface="Raleway"/>
                <a:ea typeface="Raleway"/>
                <a:cs typeface="Raleway"/>
                <a:sym typeface="Raleway"/>
              </a:rPr>
              <a:t>To test automa</a:t>
            </a:r>
            <a:r>
              <a:rPr b="1" lang="ko" sz="1300">
                <a:solidFill>
                  <a:srgbClr val="FF9900"/>
                </a:solidFill>
                <a:latin typeface="Raleway"/>
                <a:ea typeface="Raleway"/>
                <a:cs typeface="Raleway"/>
                <a:sym typeface="Raleway"/>
              </a:rPr>
              <a:t>TA</a:t>
            </a:r>
            <a:r>
              <a:rPr lang="ko" sz="1300">
                <a:solidFill>
                  <a:srgbClr val="FF9900"/>
                </a:solidFill>
                <a:latin typeface="Raleway"/>
                <a:ea typeface="Raleway"/>
                <a:cs typeface="Raleway"/>
                <a:sym typeface="Raleway"/>
              </a:rPr>
              <a:t> </a:t>
            </a:r>
            <a:r>
              <a:rPr lang="ko" sz="1300">
                <a:solidFill>
                  <a:schemeClr val="dk2"/>
                </a:solidFill>
                <a:latin typeface="Raleway"/>
                <a:ea typeface="Raleway"/>
                <a:cs typeface="Raleway"/>
                <a:sym typeface="Raleway"/>
              </a:rPr>
              <a:t>system and understand its strengths and weaknesses.</a:t>
            </a:r>
            <a:endParaRPr sz="1300">
              <a:solidFill>
                <a:schemeClr val="dk2"/>
              </a:solidFill>
              <a:latin typeface="Raleway"/>
              <a:ea typeface="Raleway"/>
              <a:cs typeface="Raleway"/>
              <a:sym typeface="Raleway"/>
            </a:endParaRPr>
          </a:p>
        </p:txBody>
      </p:sp>
      <p:sp>
        <p:nvSpPr>
          <p:cNvPr id="241" name="Google Shape;241;p24"/>
          <p:cNvSpPr txBox="1"/>
          <p:nvPr/>
        </p:nvSpPr>
        <p:spPr>
          <a:xfrm>
            <a:off x="2605900" y="1550558"/>
            <a:ext cx="57141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sz="1300">
                <a:solidFill>
                  <a:schemeClr val="dk2"/>
                </a:solidFill>
                <a:latin typeface="Raleway"/>
                <a:ea typeface="Raleway"/>
                <a:cs typeface="Raleway"/>
                <a:sym typeface="Raleway"/>
              </a:rPr>
              <a:t>Nov. 26, 9pm to 10pm, N1-102</a:t>
            </a:r>
            <a:endParaRPr sz="1300">
              <a:solidFill>
                <a:schemeClr val="dk2"/>
              </a:solidFill>
              <a:latin typeface="Raleway"/>
              <a:ea typeface="Raleway"/>
              <a:cs typeface="Raleway"/>
              <a:sym typeface="Raleway"/>
            </a:endParaRPr>
          </a:p>
        </p:txBody>
      </p:sp>
      <p:sp>
        <p:nvSpPr>
          <p:cNvPr id="242" name="Google Shape;242;p24"/>
          <p:cNvSpPr txBox="1"/>
          <p:nvPr/>
        </p:nvSpPr>
        <p:spPr>
          <a:xfrm>
            <a:off x="2605900" y="1966667"/>
            <a:ext cx="57141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sz="1300">
                <a:solidFill>
                  <a:schemeClr val="dk2"/>
                </a:solidFill>
                <a:latin typeface="Raleway"/>
                <a:ea typeface="Raleway"/>
                <a:cs typeface="Raleway"/>
                <a:sym typeface="Raleway"/>
              </a:rPr>
              <a:t>6 programming beginners, recruited with advertisement on ara</a:t>
            </a:r>
            <a:endParaRPr sz="1300">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t/>
            </a:r>
            <a:endParaRPr sz="1300">
              <a:solidFill>
                <a:schemeClr val="dk2"/>
              </a:solidFill>
              <a:latin typeface="Raleway"/>
              <a:ea typeface="Raleway"/>
              <a:cs typeface="Raleway"/>
              <a:sym typeface="Raleway"/>
            </a:endParaRPr>
          </a:p>
        </p:txBody>
      </p:sp>
      <p:sp>
        <p:nvSpPr>
          <p:cNvPr id="243" name="Google Shape;243;p24"/>
          <p:cNvSpPr txBox="1"/>
          <p:nvPr/>
        </p:nvSpPr>
        <p:spPr>
          <a:xfrm>
            <a:off x="2605900" y="2398320"/>
            <a:ext cx="6538200" cy="135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sz="1300">
                <a:solidFill>
                  <a:schemeClr val="dk2"/>
                </a:solidFill>
                <a:latin typeface="Raleway"/>
                <a:ea typeface="Raleway"/>
                <a:cs typeface="Raleway"/>
                <a:sym typeface="Raleway"/>
              </a:rPr>
              <a:t>The participants were assigned to different groups, with different task order and system usage order </a:t>
            </a:r>
            <a:r>
              <a:rPr b="1" lang="ko" sz="1300">
                <a:solidFill>
                  <a:schemeClr val="dk2"/>
                </a:solidFill>
                <a:latin typeface="Raleway"/>
                <a:ea typeface="Raleway"/>
                <a:cs typeface="Raleway"/>
                <a:sym typeface="Raleway"/>
              </a:rPr>
              <a:t>to reduce learning effect between tasks.</a:t>
            </a:r>
            <a:endParaRPr b="1" sz="1300">
              <a:solidFill>
                <a:schemeClr val="dk2"/>
              </a:solidFill>
              <a:latin typeface="Raleway"/>
              <a:ea typeface="Raleway"/>
              <a:cs typeface="Raleway"/>
              <a:sym typeface="Raleway"/>
            </a:endParaRPr>
          </a:p>
          <a:p>
            <a:pPr indent="-311150" lvl="0" marL="457200" rtl="0" algn="l">
              <a:lnSpc>
                <a:spcPct val="115000"/>
              </a:lnSpc>
              <a:spcBef>
                <a:spcPts val="0"/>
              </a:spcBef>
              <a:spcAft>
                <a:spcPts val="0"/>
              </a:spcAft>
              <a:buClr>
                <a:schemeClr val="dk2"/>
              </a:buClr>
              <a:buSzPts val="1300"/>
              <a:buFont typeface="Raleway"/>
              <a:buAutoNum type="arabicPeriod"/>
            </a:pPr>
            <a:r>
              <a:rPr lang="ko" sz="1300">
                <a:solidFill>
                  <a:schemeClr val="dk2"/>
                </a:solidFill>
                <a:latin typeface="Raleway"/>
                <a:ea typeface="Raleway"/>
                <a:cs typeface="Raleway"/>
                <a:sym typeface="Raleway"/>
              </a:rPr>
              <a:t>Solve a programming task using either Google or automaTA</a:t>
            </a:r>
            <a:endParaRPr sz="1300">
              <a:solidFill>
                <a:schemeClr val="dk2"/>
              </a:solidFill>
              <a:latin typeface="Raleway"/>
              <a:ea typeface="Raleway"/>
              <a:cs typeface="Raleway"/>
              <a:sym typeface="Raleway"/>
            </a:endParaRPr>
          </a:p>
          <a:p>
            <a:pPr indent="-311150" lvl="0" marL="457200" rtl="0" algn="l">
              <a:lnSpc>
                <a:spcPct val="115000"/>
              </a:lnSpc>
              <a:spcBef>
                <a:spcPts val="0"/>
              </a:spcBef>
              <a:spcAft>
                <a:spcPts val="0"/>
              </a:spcAft>
              <a:buClr>
                <a:schemeClr val="dk2"/>
              </a:buClr>
              <a:buSzPts val="1300"/>
              <a:buFont typeface="Raleway"/>
              <a:buAutoNum type="arabicPeriod"/>
            </a:pPr>
            <a:r>
              <a:rPr lang="ko" sz="1300">
                <a:solidFill>
                  <a:schemeClr val="dk2"/>
                </a:solidFill>
                <a:latin typeface="Raleway"/>
                <a:ea typeface="Raleway"/>
                <a:cs typeface="Raleway"/>
                <a:sym typeface="Raleway"/>
              </a:rPr>
              <a:t>Solve the other task using the system the participant did not use in 1</a:t>
            </a:r>
            <a:endParaRPr sz="1300">
              <a:solidFill>
                <a:schemeClr val="dk2"/>
              </a:solidFill>
              <a:latin typeface="Raleway"/>
              <a:ea typeface="Raleway"/>
              <a:cs typeface="Raleway"/>
              <a:sym typeface="Raleway"/>
            </a:endParaRPr>
          </a:p>
          <a:p>
            <a:pPr indent="-311150" lvl="0" marL="457200" rtl="0" algn="l">
              <a:lnSpc>
                <a:spcPct val="115000"/>
              </a:lnSpc>
              <a:spcBef>
                <a:spcPts val="0"/>
              </a:spcBef>
              <a:spcAft>
                <a:spcPts val="0"/>
              </a:spcAft>
              <a:buClr>
                <a:schemeClr val="dk2"/>
              </a:buClr>
              <a:buSzPts val="1300"/>
              <a:buFont typeface="Raleway"/>
              <a:buAutoNum type="arabicPeriod"/>
            </a:pPr>
            <a:r>
              <a:rPr lang="ko" sz="1300">
                <a:solidFill>
                  <a:schemeClr val="dk2"/>
                </a:solidFill>
                <a:latin typeface="Raleway"/>
                <a:ea typeface="Raleway"/>
                <a:cs typeface="Raleway"/>
                <a:sym typeface="Raleway"/>
              </a:rPr>
              <a:t>Take a survey on the experience</a:t>
            </a:r>
            <a:endParaRPr sz="1300">
              <a:solidFill>
                <a:schemeClr val="dk2"/>
              </a:solidFill>
              <a:latin typeface="Raleway"/>
              <a:ea typeface="Raleway"/>
              <a:cs typeface="Raleway"/>
              <a:sym typeface="Raleway"/>
            </a:endParaRPr>
          </a:p>
          <a:p>
            <a:pPr indent="0" lvl="0" marL="0" rtl="0" algn="l">
              <a:lnSpc>
                <a:spcPct val="115000"/>
              </a:lnSpc>
              <a:spcBef>
                <a:spcPts val="0"/>
              </a:spcBef>
              <a:spcAft>
                <a:spcPts val="0"/>
              </a:spcAft>
              <a:buNone/>
            </a:pPr>
            <a:r>
              <a:t/>
            </a:r>
            <a:endParaRPr sz="1300">
              <a:solidFill>
                <a:schemeClr val="dk2"/>
              </a:solidFill>
              <a:latin typeface="Raleway"/>
              <a:ea typeface="Raleway"/>
              <a:cs typeface="Raleway"/>
              <a:sym typeface="Raleway"/>
            </a:endParaRPr>
          </a:p>
          <a:p>
            <a:pPr indent="0" lvl="0" marL="0" rtl="0" algn="l">
              <a:lnSpc>
                <a:spcPct val="115000"/>
              </a:lnSpc>
              <a:spcBef>
                <a:spcPts val="0"/>
              </a:spcBef>
              <a:spcAft>
                <a:spcPts val="0"/>
              </a:spcAft>
              <a:buNone/>
            </a:pPr>
            <a:r>
              <a:t/>
            </a:r>
            <a:endParaRPr sz="1300">
              <a:solidFill>
                <a:schemeClr val="dk2"/>
              </a:solidFill>
              <a:latin typeface="Raleway"/>
              <a:ea typeface="Raleway"/>
              <a:cs typeface="Raleway"/>
              <a:sym typeface="Raleway"/>
            </a:endParaRPr>
          </a:p>
        </p:txBody>
      </p:sp>
      <p:sp>
        <p:nvSpPr>
          <p:cNvPr id="244" name="Google Shape;244;p24"/>
          <p:cNvSpPr txBox="1"/>
          <p:nvPr/>
        </p:nvSpPr>
        <p:spPr>
          <a:xfrm>
            <a:off x="2605900" y="4178595"/>
            <a:ext cx="6429300" cy="393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ko" sz="1300">
                <a:solidFill>
                  <a:schemeClr val="dk2"/>
                </a:solidFill>
                <a:latin typeface="Raleway"/>
                <a:ea typeface="Raleway"/>
                <a:cs typeface="Raleway"/>
                <a:sym typeface="Raleway"/>
              </a:rPr>
              <a:t>Quantitative and Qualitative analysis of survey data and system usage</a:t>
            </a:r>
            <a:endParaRPr sz="1300">
              <a:solidFill>
                <a:schemeClr val="dk2"/>
              </a:solidFill>
              <a:latin typeface="Raleway"/>
              <a:ea typeface="Raleway"/>
              <a:cs typeface="Raleway"/>
              <a:sym typeface="Raleway"/>
            </a:endParaRPr>
          </a:p>
        </p:txBody>
      </p:sp>
      <p:sp>
        <p:nvSpPr>
          <p:cNvPr id="245" name="Google Shape;245;p24"/>
          <p:cNvSpPr txBox="1"/>
          <p:nvPr/>
        </p:nvSpPr>
        <p:spPr>
          <a:xfrm>
            <a:off x="680800" y="3685925"/>
            <a:ext cx="1925100" cy="5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latin typeface="Raleway"/>
                <a:ea typeface="Raleway"/>
                <a:cs typeface="Raleway"/>
                <a:sym typeface="Raleway"/>
              </a:rPr>
              <a:t>5. Training data</a:t>
            </a:r>
            <a:endParaRPr>
              <a:latin typeface="Raleway"/>
              <a:ea typeface="Raleway"/>
              <a:cs typeface="Raleway"/>
              <a:sym typeface="Raleway"/>
            </a:endParaRPr>
          </a:p>
        </p:txBody>
      </p:sp>
      <p:sp>
        <p:nvSpPr>
          <p:cNvPr id="246" name="Google Shape;246;p24"/>
          <p:cNvSpPr txBox="1"/>
          <p:nvPr/>
        </p:nvSpPr>
        <p:spPr>
          <a:xfrm>
            <a:off x="2605900" y="3721400"/>
            <a:ext cx="5714100" cy="393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ko" sz="1300">
                <a:solidFill>
                  <a:schemeClr val="dk2"/>
                </a:solidFill>
                <a:latin typeface="Raleway"/>
                <a:ea typeface="Raleway"/>
                <a:cs typeface="Raleway"/>
                <a:sym typeface="Raleway"/>
              </a:rPr>
              <a:t>StackOverflow, Experiment, CS101 TA’s experience, CS101 document</a:t>
            </a:r>
            <a:endParaRPr sz="1300">
              <a:solidFill>
                <a:schemeClr val="dk2"/>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52" name="Google Shape;25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onsolas"/>
                <a:ea typeface="Consolas"/>
                <a:cs typeface="Consolas"/>
                <a:sym typeface="Consolas"/>
              </a:rPr>
              <a:t>Function Suggestion</a:t>
            </a:r>
            <a:endParaRPr>
              <a:latin typeface="Consolas"/>
              <a:ea typeface="Consolas"/>
              <a:cs typeface="Consolas"/>
              <a:sym typeface="Consolas"/>
            </a:endParaRPr>
          </a:p>
        </p:txBody>
      </p:sp>
      <p:cxnSp>
        <p:nvCxnSpPr>
          <p:cNvPr id="253" name="Google Shape;253;p25"/>
          <p:cNvCxnSpPr>
            <a:stCxn id="254" idx="3"/>
          </p:cNvCxnSpPr>
          <p:nvPr/>
        </p:nvCxnSpPr>
        <p:spPr>
          <a:xfrm>
            <a:off x="6148350" y="928800"/>
            <a:ext cx="0" cy="0"/>
          </a:xfrm>
          <a:prstGeom prst="straightConnector1">
            <a:avLst/>
          </a:prstGeom>
          <a:noFill/>
          <a:ln cap="flat" cmpd="sng" w="9525">
            <a:solidFill>
              <a:schemeClr val="dk2"/>
            </a:solidFill>
            <a:prstDash val="solid"/>
            <a:round/>
            <a:headEnd len="med" w="med" type="none"/>
            <a:tailEnd len="med" w="med" type="none"/>
          </a:ln>
        </p:spPr>
      </p:cxnSp>
      <p:grpSp>
        <p:nvGrpSpPr>
          <p:cNvPr id="255" name="Google Shape;255;p25"/>
          <p:cNvGrpSpPr/>
          <p:nvPr/>
        </p:nvGrpSpPr>
        <p:grpSpPr>
          <a:xfrm>
            <a:off x="855744" y="2293841"/>
            <a:ext cx="7584906" cy="775145"/>
            <a:chOff x="1652050" y="1457525"/>
            <a:chExt cx="7201772" cy="775145"/>
          </a:xfrm>
        </p:grpSpPr>
        <p:sp>
          <p:nvSpPr>
            <p:cNvPr id="256" name="Google Shape;256;p25"/>
            <p:cNvSpPr txBox="1"/>
            <p:nvPr/>
          </p:nvSpPr>
          <p:spPr>
            <a:xfrm>
              <a:off x="1652050" y="1457525"/>
              <a:ext cx="548700" cy="5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5000">
                  <a:solidFill>
                    <a:srgbClr val="999999"/>
                  </a:solidFill>
                  <a:latin typeface="Bubblegum Sans"/>
                  <a:ea typeface="Bubblegum Sans"/>
                  <a:cs typeface="Bubblegum Sans"/>
                  <a:sym typeface="Bubblegum Sans"/>
                </a:rPr>
                <a:t>“</a:t>
              </a:r>
              <a:endParaRPr sz="5000">
                <a:solidFill>
                  <a:srgbClr val="999999"/>
                </a:solidFill>
                <a:latin typeface="Bubblegum Sans"/>
                <a:ea typeface="Bubblegum Sans"/>
                <a:cs typeface="Bubblegum Sans"/>
                <a:sym typeface="Bubblegum Sans"/>
              </a:endParaRPr>
            </a:p>
          </p:txBody>
        </p:sp>
        <p:sp>
          <p:nvSpPr>
            <p:cNvPr id="257" name="Google Shape;257;p25"/>
            <p:cNvSpPr txBox="1"/>
            <p:nvPr/>
          </p:nvSpPr>
          <p:spPr>
            <a:xfrm>
              <a:off x="2008541" y="1578459"/>
              <a:ext cx="6372600" cy="6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800">
                  <a:solidFill>
                    <a:schemeClr val="dk1"/>
                  </a:solidFill>
                  <a:latin typeface="Raleway"/>
                  <a:ea typeface="Raleway"/>
                  <a:cs typeface="Raleway"/>
                  <a:sym typeface="Raleway"/>
                </a:rPr>
                <a:t>I thought it was quite convenient, </a:t>
              </a:r>
              <a:endParaRPr sz="1800">
                <a:solidFill>
                  <a:schemeClr val="dk1"/>
                </a:solidFill>
                <a:latin typeface="Raleway"/>
                <a:ea typeface="Raleway"/>
                <a:cs typeface="Raleway"/>
                <a:sym typeface="Raleway"/>
              </a:endParaRPr>
            </a:p>
            <a:p>
              <a:pPr indent="0" lvl="0" marL="0" rtl="0" algn="r">
                <a:spcBef>
                  <a:spcPts val="0"/>
                </a:spcBef>
                <a:spcAft>
                  <a:spcPts val="0"/>
                </a:spcAft>
                <a:buNone/>
              </a:pPr>
              <a:r>
                <a:rPr lang="ko" sz="1800">
                  <a:solidFill>
                    <a:schemeClr val="dk1"/>
                  </a:solidFill>
                  <a:latin typeface="Raleway"/>
                  <a:ea typeface="Raleway"/>
                  <a:cs typeface="Raleway"/>
                  <a:sym typeface="Raleway"/>
                </a:rPr>
                <a:t>but it was not easy to find the relevant function that I wanted.</a:t>
              </a:r>
              <a:endParaRPr sz="1800">
                <a:solidFill>
                  <a:schemeClr val="dk1"/>
                </a:solidFill>
                <a:latin typeface="Raleway"/>
                <a:ea typeface="Raleway"/>
                <a:cs typeface="Raleway"/>
                <a:sym typeface="Raleway"/>
              </a:endParaRPr>
            </a:p>
          </p:txBody>
        </p:sp>
        <p:sp>
          <p:nvSpPr>
            <p:cNvPr id="258" name="Google Shape;258;p25"/>
            <p:cNvSpPr txBox="1"/>
            <p:nvPr/>
          </p:nvSpPr>
          <p:spPr>
            <a:xfrm>
              <a:off x="8305122" y="1704670"/>
              <a:ext cx="548700" cy="5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5000">
                  <a:solidFill>
                    <a:srgbClr val="999999"/>
                  </a:solidFill>
                  <a:latin typeface="Bubblegum Sans"/>
                  <a:ea typeface="Bubblegum Sans"/>
                  <a:cs typeface="Bubblegum Sans"/>
                  <a:sym typeface="Bubblegum Sans"/>
                </a:rPr>
                <a:t>”</a:t>
              </a:r>
              <a:endParaRPr sz="5000">
                <a:solidFill>
                  <a:srgbClr val="999999"/>
                </a:solidFill>
                <a:latin typeface="Bubblegum Sans"/>
                <a:ea typeface="Bubblegum Sans"/>
                <a:cs typeface="Bubblegum Sans"/>
                <a:sym typeface="Bubblegum Sans"/>
              </a:endParaRPr>
            </a:p>
          </p:txBody>
        </p:sp>
      </p:grpSp>
      <p:sp>
        <p:nvSpPr>
          <p:cNvPr id="259" name="Google Shape;259;p25"/>
          <p:cNvSpPr txBox="1"/>
          <p:nvPr/>
        </p:nvSpPr>
        <p:spPr>
          <a:xfrm>
            <a:off x="2932850" y="1643125"/>
            <a:ext cx="6211200" cy="393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ko">
                <a:solidFill>
                  <a:schemeClr val="dk1"/>
                </a:solidFill>
                <a:latin typeface="Raleway"/>
                <a:ea typeface="Raleway"/>
                <a:cs typeface="Raleway"/>
                <a:sym typeface="Raleway"/>
              </a:rPr>
              <a:t>Did  function suggested by automaTA answer your question well?</a:t>
            </a:r>
            <a:endParaRPr>
              <a:solidFill>
                <a:schemeClr val="dk1"/>
              </a:solidFill>
              <a:latin typeface="Raleway"/>
              <a:ea typeface="Raleway"/>
              <a:cs typeface="Raleway"/>
              <a:sym typeface="Raleway"/>
            </a:endParaRPr>
          </a:p>
        </p:txBody>
      </p:sp>
      <p:sp>
        <p:nvSpPr>
          <p:cNvPr id="260" name="Google Shape;260;p25"/>
          <p:cNvSpPr txBox="1"/>
          <p:nvPr/>
        </p:nvSpPr>
        <p:spPr>
          <a:xfrm>
            <a:off x="138225" y="1373813"/>
            <a:ext cx="1285800" cy="644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latin typeface="Raleway"/>
              <a:ea typeface="Raleway"/>
              <a:cs typeface="Raleway"/>
              <a:sym typeface="Raleway"/>
            </a:endParaRPr>
          </a:p>
          <a:p>
            <a:pPr indent="0" lvl="0" marL="0" rtl="0" algn="r">
              <a:spcBef>
                <a:spcPts val="0"/>
              </a:spcBef>
              <a:spcAft>
                <a:spcPts val="0"/>
              </a:spcAft>
              <a:buNone/>
            </a:pPr>
            <a:r>
              <a:rPr lang="ko">
                <a:latin typeface="Raleway"/>
                <a:ea typeface="Raleway"/>
                <a:cs typeface="Raleway"/>
                <a:sym typeface="Raleway"/>
              </a:rPr>
              <a:t>Relevance</a:t>
            </a:r>
            <a:endParaRPr>
              <a:latin typeface="Raleway"/>
              <a:ea typeface="Raleway"/>
              <a:cs typeface="Raleway"/>
              <a:sym typeface="Raleway"/>
            </a:endParaRPr>
          </a:p>
        </p:txBody>
      </p:sp>
      <p:cxnSp>
        <p:nvCxnSpPr>
          <p:cNvPr id="261" name="Google Shape;261;p25"/>
          <p:cNvCxnSpPr>
            <a:stCxn id="260" idx="3"/>
          </p:cNvCxnSpPr>
          <p:nvPr/>
        </p:nvCxnSpPr>
        <p:spPr>
          <a:xfrm>
            <a:off x="1424025" y="1696013"/>
            <a:ext cx="0" cy="0"/>
          </a:xfrm>
          <a:prstGeom prst="straightConnector1">
            <a:avLst/>
          </a:prstGeom>
          <a:noFill/>
          <a:ln cap="flat" cmpd="sng" w="9525">
            <a:solidFill>
              <a:schemeClr val="dk2"/>
            </a:solidFill>
            <a:prstDash val="solid"/>
            <a:round/>
            <a:headEnd len="med" w="med" type="none"/>
            <a:tailEnd len="med" w="med" type="none"/>
          </a:ln>
        </p:spPr>
      </p:cxnSp>
      <p:cxnSp>
        <p:nvCxnSpPr>
          <p:cNvPr id="262" name="Google Shape;262;p25"/>
          <p:cNvCxnSpPr/>
          <p:nvPr/>
        </p:nvCxnSpPr>
        <p:spPr>
          <a:xfrm rot="10800000">
            <a:off x="0" y="1953413"/>
            <a:ext cx="1424100" cy="0"/>
          </a:xfrm>
          <a:prstGeom prst="straightConnector1">
            <a:avLst/>
          </a:prstGeom>
          <a:noFill/>
          <a:ln cap="flat" cmpd="sng" w="9525">
            <a:solidFill>
              <a:srgbClr val="000000"/>
            </a:solidFill>
            <a:prstDash val="solid"/>
            <a:round/>
            <a:headEnd len="med" w="med" type="none"/>
            <a:tailEnd len="med" w="med" type="none"/>
          </a:ln>
        </p:spPr>
      </p:cxnSp>
      <p:sp>
        <p:nvSpPr>
          <p:cNvPr id="263" name="Google Shape;263;p25"/>
          <p:cNvSpPr txBox="1"/>
          <p:nvPr/>
        </p:nvSpPr>
        <p:spPr>
          <a:xfrm>
            <a:off x="1393800" y="1468563"/>
            <a:ext cx="1396500" cy="644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ko" sz="3000">
                <a:latin typeface="Raleway"/>
                <a:ea typeface="Raleway"/>
                <a:cs typeface="Raleway"/>
                <a:sym typeface="Raleway"/>
              </a:rPr>
              <a:t>2.8</a:t>
            </a:r>
            <a:r>
              <a:rPr lang="ko" sz="3000">
                <a:latin typeface="Raleway"/>
                <a:ea typeface="Raleway"/>
                <a:cs typeface="Raleway"/>
                <a:sym typeface="Raleway"/>
              </a:rPr>
              <a:t>/5</a:t>
            </a:r>
            <a:endParaRPr sz="3000">
              <a:latin typeface="Raleway"/>
              <a:ea typeface="Raleway"/>
              <a:cs typeface="Raleway"/>
              <a:sym typeface="Raleway"/>
            </a:endParaRPr>
          </a:p>
        </p:txBody>
      </p:sp>
      <p:sp>
        <p:nvSpPr>
          <p:cNvPr id="264" name="Google Shape;264;p25"/>
          <p:cNvSpPr txBox="1"/>
          <p:nvPr/>
        </p:nvSpPr>
        <p:spPr>
          <a:xfrm>
            <a:off x="1043475" y="3834225"/>
            <a:ext cx="7194000" cy="572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600">
                <a:latin typeface="Raleway"/>
                <a:ea typeface="Raleway"/>
                <a:cs typeface="Raleway"/>
                <a:sym typeface="Raleway"/>
              </a:rPr>
              <a:t>Let’s train Context Dependent Query Function graph more!</a:t>
            </a:r>
            <a:endParaRPr sz="1600">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70" name="Google Shape;27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onsolas"/>
                <a:ea typeface="Consolas"/>
                <a:cs typeface="Consolas"/>
                <a:sym typeface="Consolas"/>
              </a:rPr>
              <a:t>Function Dictionary</a:t>
            </a:r>
            <a:endParaRPr>
              <a:latin typeface="Consolas"/>
              <a:ea typeface="Consolas"/>
              <a:cs typeface="Consolas"/>
              <a:sym typeface="Consolas"/>
            </a:endParaRPr>
          </a:p>
        </p:txBody>
      </p:sp>
      <p:cxnSp>
        <p:nvCxnSpPr>
          <p:cNvPr id="271" name="Google Shape;271;p26"/>
          <p:cNvCxnSpPr>
            <a:stCxn id="272" idx="3"/>
          </p:cNvCxnSpPr>
          <p:nvPr/>
        </p:nvCxnSpPr>
        <p:spPr>
          <a:xfrm>
            <a:off x="6148350" y="928800"/>
            <a:ext cx="0" cy="0"/>
          </a:xfrm>
          <a:prstGeom prst="straightConnector1">
            <a:avLst/>
          </a:prstGeom>
          <a:noFill/>
          <a:ln cap="flat" cmpd="sng" w="9525">
            <a:solidFill>
              <a:schemeClr val="dk2"/>
            </a:solidFill>
            <a:prstDash val="solid"/>
            <a:round/>
            <a:headEnd len="med" w="med" type="none"/>
            <a:tailEnd len="med" w="med" type="none"/>
          </a:ln>
        </p:spPr>
      </p:cxnSp>
      <p:grpSp>
        <p:nvGrpSpPr>
          <p:cNvPr id="273" name="Google Shape;273;p26"/>
          <p:cNvGrpSpPr/>
          <p:nvPr/>
        </p:nvGrpSpPr>
        <p:grpSpPr>
          <a:xfrm>
            <a:off x="433863" y="2293850"/>
            <a:ext cx="7057070" cy="775145"/>
            <a:chOff x="1652050" y="1457525"/>
            <a:chExt cx="7057070" cy="775145"/>
          </a:xfrm>
        </p:grpSpPr>
        <p:sp>
          <p:nvSpPr>
            <p:cNvPr id="274" name="Google Shape;274;p26"/>
            <p:cNvSpPr txBox="1"/>
            <p:nvPr/>
          </p:nvSpPr>
          <p:spPr>
            <a:xfrm>
              <a:off x="1652050" y="1457525"/>
              <a:ext cx="548700" cy="5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5000">
                  <a:solidFill>
                    <a:srgbClr val="999999"/>
                  </a:solidFill>
                  <a:latin typeface="Bubblegum Sans"/>
                  <a:ea typeface="Bubblegum Sans"/>
                  <a:cs typeface="Bubblegum Sans"/>
                  <a:sym typeface="Bubblegum Sans"/>
                </a:rPr>
                <a:t>“</a:t>
              </a:r>
              <a:endParaRPr sz="5000">
                <a:solidFill>
                  <a:srgbClr val="999999"/>
                </a:solidFill>
                <a:latin typeface="Bubblegum Sans"/>
                <a:ea typeface="Bubblegum Sans"/>
                <a:cs typeface="Bubblegum Sans"/>
                <a:sym typeface="Bubblegum Sans"/>
              </a:endParaRPr>
            </a:p>
          </p:txBody>
        </p:sp>
        <p:sp>
          <p:nvSpPr>
            <p:cNvPr id="275" name="Google Shape;275;p26"/>
            <p:cNvSpPr txBox="1"/>
            <p:nvPr/>
          </p:nvSpPr>
          <p:spPr>
            <a:xfrm>
              <a:off x="2008550" y="1578450"/>
              <a:ext cx="6223200" cy="6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800">
                  <a:solidFill>
                    <a:schemeClr val="dk1"/>
                  </a:solidFill>
                  <a:highlight>
                    <a:srgbClr val="FFFFFF"/>
                  </a:highlight>
                  <a:latin typeface="Raleway"/>
                  <a:ea typeface="Raleway"/>
                  <a:cs typeface="Raleway"/>
                  <a:sym typeface="Raleway"/>
                </a:rPr>
                <a:t>How do I search for a function </a:t>
              </a:r>
              <a:endParaRPr sz="1800">
                <a:solidFill>
                  <a:schemeClr val="dk1"/>
                </a:solidFill>
                <a:highlight>
                  <a:srgbClr val="FFFFFF"/>
                </a:highlight>
                <a:latin typeface="Raleway"/>
                <a:ea typeface="Raleway"/>
                <a:cs typeface="Raleway"/>
                <a:sym typeface="Raleway"/>
              </a:endParaRPr>
            </a:p>
            <a:p>
              <a:pPr indent="457200" lvl="0" marL="0" rtl="0" algn="r">
                <a:spcBef>
                  <a:spcPts val="0"/>
                </a:spcBef>
                <a:spcAft>
                  <a:spcPts val="0"/>
                </a:spcAft>
                <a:buNone/>
              </a:pPr>
              <a:r>
                <a:rPr lang="ko" sz="1800">
                  <a:solidFill>
                    <a:schemeClr val="dk1"/>
                  </a:solidFill>
                  <a:highlight>
                    <a:srgbClr val="FFFFFF"/>
                  </a:highlight>
                  <a:latin typeface="Raleway"/>
                  <a:ea typeface="Raleway"/>
                  <a:cs typeface="Raleway"/>
                  <a:sym typeface="Raleway"/>
                </a:rPr>
                <a:t>when I don’t even know the name of the function?</a:t>
              </a:r>
              <a:endParaRPr sz="1800">
                <a:solidFill>
                  <a:schemeClr val="dk1"/>
                </a:solidFill>
                <a:highlight>
                  <a:srgbClr val="FFFFFF"/>
                </a:highlight>
                <a:latin typeface="Raleway"/>
                <a:ea typeface="Raleway"/>
                <a:cs typeface="Raleway"/>
                <a:sym typeface="Raleway"/>
              </a:endParaRPr>
            </a:p>
          </p:txBody>
        </p:sp>
        <p:sp>
          <p:nvSpPr>
            <p:cNvPr id="276" name="Google Shape;276;p26"/>
            <p:cNvSpPr txBox="1"/>
            <p:nvPr/>
          </p:nvSpPr>
          <p:spPr>
            <a:xfrm>
              <a:off x="8160420" y="1704670"/>
              <a:ext cx="548700" cy="5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5000">
                  <a:solidFill>
                    <a:srgbClr val="999999"/>
                  </a:solidFill>
                  <a:latin typeface="Bubblegum Sans"/>
                  <a:ea typeface="Bubblegum Sans"/>
                  <a:cs typeface="Bubblegum Sans"/>
                  <a:sym typeface="Bubblegum Sans"/>
                </a:rPr>
                <a:t>”</a:t>
              </a:r>
              <a:endParaRPr sz="5000">
                <a:solidFill>
                  <a:srgbClr val="999999"/>
                </a:solidFill>
                <a:latin typeface="Bubblegum Sans"/>
                <a:ea typeface="Bubblegum Sans"/>
                <a:cs typeface="Bubblegum Sans"/>
                <a:sym typeface="Bubblegum Sans"/>
              </a:endParaRPr>
            </a:p>
          </p:txBody>
        </p:sp>
      </p:grpSp>
      <p:sp>
        <p:nvSpPr>
          <p:cNvPr id="277" name="Google Shape;277;p26"/>
          <p:cNvSpPr txBox="1"/>
          <p:nvPr/>
        </p:nvSpPr>
        <p:spPr>
          <a:xfrm>
            <a:off x="2932850" y="1643137"/>
            <a:ext cx="6292200" cy="393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ko">
                <a:solidFill>
                  <a:schemeClr val="dk1"/>
                </a:solidFill>
                <a:latin typeface="Raleway"/>
                <a:ea typeface="Raleway"/>
                <a:cs typeface="Raleway"/>
                <a:sym typeface="Raleway"/>
              </a:rPr>
              <a:t>Was the function dictionary </a:t>
            </a:r>
            <a:r>
              <a:rPr b="1" lang="ko">
                <a:latin typeface="Raleway"/>
                <a:ea typeface="Raleway"/>
                <a:cs typeface="Raleway"/>
                <a:sym typeface="Raleway"/>
              </a:rPr>
              <a:t>convenient </a:t>
            </a:r>
            <a:r>
              <a:rPr lang="ko">
                <a:solidFill>
                  <a:schemeClr val="dk1"/>
                </a:solidFill>
                <a:latin typeface="Raleway"/>
                <a:ea typeface="Raleway"/>
                <a:cs typeface="Raleway"/>
                <a:sym typeface="Raleway"/>
              </a:rPr>
              <a:t>to use?</a:t>
            </a:r>
            <a:endParaRPr>
              <a:solidFill>
                <a:schemeClr val="dk1"/>
              </a:solidFill>
              <a:latin typeface="Raleway"/>
              <a:ea typeface="Raleway"/>
              <a:cs typeface="Raleway"/>
              <a:sym typeface="Raleway"/>
            </a:endParaRPr>
          </a:p>
        </p:txBody>
      </p:sp>
      <p:sp>
        <p:nvSpPr>
          <p:cNvPr id="278" name="Google Shape;278;p26"/>
          <p:cNvSpPr txBox="1"/>
          <p:nvPr/>
        </p:nvSpPr>
        <p:spPr>
          <a:xfrm>
            <a:off x="138225" y="1373813"/>
            <a:ext cx="1285800" cy="644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latin typeface="Raleway"/>
              <a:ea typeface="Raleway"/>
              <a:cs typeface="Raleway"/>
              <a:sym typeface="Raleway"/>
            </a:endParaRPr>
          </a:p>
          <a:p>
            <a:pPr indent="0" lvl="0" marL="0" rtl="0" algn="r">
              <a:spcBef>
                <a:spcPts val="0"/>
              </a:spcBef>
              <a:spcAft>
                <a:spcPts val="0"/>
              </a:spcAft>
              <a:buNone/>
            </a:pPr>
            <a:r>
              <a:rPr lang="ko">
                <a:latin typeface="Raleway"/>
                <a:ea typeface="Raleway"/>
                <a:cs typeface="Raleway"/>
                <a:sym typeface="Raleway"/>
              </a:rPr>
              <a:t>Usability</a:t>
            </a:r>
            <a:endParaRPr>
              <a:latin typeface="Raleway"/>
              <a:ea typeface="Raleway"/>
              <a:cs typeface="Raleway"/>
              <a:sym typeface="Raleway"/>
            </a:endParaRPr>
          </a:p>
        </p:txBody>
      </p:sp>
      <p:cxnSp>
        <p:nvCxnSpPr>
          <p:cNvPr id="279" name="Google Shape;279;p26"/>
          <p:cNvCxnSpPr>
            <a:stCxn id="278" idx="3"/>
          </p:cNvCxnSpPr>
          <p:nvPr/>
        </p:nvCxnSpPr>
        <p:spPr>
          <a:xfrm>
            <a:off x="1424025" y="1696013"/>
            <a:ext cx="0" cy="0"/>
          </a:xfrm>
          <a:prstGeom prst="straightConnector1">
            <a:avLst/>
          </a:prstGeom>
          <a:noFill/>
          <a:ln cap="flat" cmpd="sng" w="9525">
            <a:solidFill>
              <a:schemeClr val="dk2"/>
            </a:solidFill>
            <a:prstDash val="solid"/>
            <a:round/>
            <a:headEnd len="med" w="med" type="none"/>
            <a:tailEnd len="med" w="med" type="none"/>
          </a:ln>
        </p:spPr>
      </p:cxnSp>
      <p:cxnSp>
        <p:nvCxnSpPr>
          <p:cNvPr id="280" name="Google Shape;280;p26"/>
          <p:cNvCxnSpPr/>
          <p:nvPr/>
        </p:nvCxnSpPr>
        <p:spPr>
          <a:xfrm rot="10800000">
            <a:off x="0" y="1953413"/>
            <a:ext cx="1424100" cy="0"/>
          </a:xfrm>
          <a:prstGeom prst="straightConnector1">
            <a:avLst/>
          </a:prstGeom>
          <a:noFill/>
          <a:ln cap="flat" cmpd="sng" w="9525">
            <a:solidFill>
              <a:srgbClr val="000000"/>
            </a:solidFill>
            <a:prstDash val="solid"/>
            <a:round/>
            <a:headEnd len="med" w="med" type="none"/>
            <a:tailEnd len="med" w="med" type="none"/>
          </a:ln>
        </p:spPr>
      </p:cxnSp>
      <p:sp>
        <p:nvSpPr>
          <p:cNvPr id="281" name="Google Shape;281;p26"/>
          <p:cNvSpPr txBox="1"/>
          <p:nvPr/>
        </p:nvSpPr>
        <p:spPr>
          <a:xfrm>
            <a:off x="1393800" y="1468563"/>
            <a:ext cx="1396500" cy="644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ko" sz="3000">
                <a:solidFill>
                  <a:srgbClr val="FF0000"/>
                </a:solidFill>
                <a:latin typeface="Raleway"/>
                <a:ea typeface="Raleway"/>
                <a:cs typeface="Raleway"/>
                <a:sym typeface="Raleway"/>
              </a:rPr>
              <a:t>2.0</a:t>
            </a:r>
            <a:r>
              <a:rPr lang="ko" sz="3000">
                <a:latin typeface="Raleway"/>
                <a:ea typeface="Raleway"/>
                <a:cs typeface="Raleway"/>
                <a:sym typeface="Raleway"/>
              </a:rPr>
              <a:t>/5</a:t>
            </a:r>
            <a:endParaRPr sz="3000">
              <a:latin typeface="Raleway"/>
              <a:ea typeface="Raleway"/>
              <a:cs typeface="Raleway"/>
              <a:sym typeface="Raleway"/>
            </a:endParaRPr>
          </a:p>
        </p:txBody>
      </p:sp>
      <p:sp>
        <p:nvSpPr>
          <p:cNvPr id="282" name="Google Shape;282;p26"/>
          <p:cNvSpPr txBox="1"/>
          <p:nvPr/>
        </p:nvSpPr>
        <p:spPr>
          <a:xfrm>
            <a:off x="1043475" y="3834225"/>
            <a:ext cx="7194000" cy="572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600">
                <a:latin typeface="Raleway"/>
                <a:ea typeface="Raleway"/>
                <a:cs typeface="Raleway"/>
                <a:sym typeface="Raleway"/>
              </a:rPr>
              <a:t>Let’s integrate two different search engines for our target user!</a:t>
            </a:r>
            <a:endParaRPr sz="1600">
              <a:latin typeface="Raleway"/>
              <a:ea typeface="Raleway"/>
              <a:cs typeface="Raleway"/>
              <a:sym typeface="Raleway"/>
            </a:endParaRPr>
          </a:p>
        </p:txBody>
      </p:sp>
      <p:sp>
        <p:nvSpPr>
          <p:cNvPr id="283" name="Google Shape;283;p26"/>
          <p:cNvSpPr txBox="1"/>
          <p:nvPr/>
        </p:nvSpPr>
        <p:spPr>
          <a:xfrm>
            <a:off x="7530975" y="2359225"/>
            <a:ext cx="1396500" cy="64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ko" sz="3000">
                <a:latin typeface="Raleway"/>
                <a:ea typeface="Raleway"/>
                <a:cs typeface="Raleway"/>
                <a:sym typeface="Raleway"/>
              </a:rPr>
              <a:t>X 3</a:t>
            </a:r>
            <a:endParaRPr b="1" sz="3000">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89" name="Google Shape;28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onsolas"/>
                <a:ea typeface="Consolas"/>
                <a:cs typeface="Consolas"/>
                <a:sym typeface="Consolas"/>
              </a:rPr>
              <a:t>Human TA</a:t>
            </a:r>
            <a:endParaRPr>
              <a:latin typeface="Consolas"/>
              <a:ea typeface="Consolas"/>
              <a:cs typeface="Consolas"/>
              <a:sym typeface="Consolas"/>
            </a:endParaRPr>
          </a:p>
        </p:txBody>
      </p:sp>
      <p:cxnSp>
        <p:nvCxnSpPr>
          <p:cNvPr id="290" name="Google Shape;290;p27"/>
          <p:cNvCxnSpPr/>
          <p:nvPr/>
        </p:nvCxnSpPr>
        <p:spPr>
          <a:xfrm>
            <a:off x="1786025" y="927775"/>
            <a:ext cx="0" cy="0"/>
          </a:xfrm>
          <a:prstGeom prst="straightConnector1">
            <a:avLst/>
          </a:prstGeom>
          <a:noFill/>
          <a:ln cap="flat" cmpd="sng" w="9525">
            <a:solidFill>
              <a:schemeClr val="dk2"/>
            </a:solidFill>
            <a:prstDash val="solid"/>
            <a:round/>
            <a:headEnd len="med" w="med" type="none"/>
            <a:tailEnd len="med" w="med" type="none"/>
          </a:ln>
        </p:spPr>
      </p:cxnSp>
      <p:sp>
        <p:nvSpPr>
          <p:cNvPr id="291" name="Google Shape;291;p27"/>
          <p:cNvSpPr txBox="1"/>
          <p:nvPr/>
        </p:nvSpPr>
        <p:spPr>
          <a:xfrm>
            <a:off x="138225" y="1373813"/>
            <a:ext cx="1285800" cy="644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latin typeface="Raleway"/>
              <a:ea typeface="Raleway"/>
              <a:cs typeface="Raleway"/>
              <a:sym typeface="Raleway"/>
            </a:endParaRPr>
          </a:p>
          <a:p>
            <a:pPr indent="0" lvl="0" marL="0" rtl="0" algn="r">
              <a:spcBef>
                <a:spcPts val="0"/>
              </a:spcBef>
              <a:spcAft>
                <a:spcPts val="0"/>
              </a:spcAft>
              <a:buNone/>
            </a:pPr>
            <a:r>
              <a:rPr lang="ko">
                <a:latin typeface="Raleway"/>
                <a:ea typeface="Raleway"/>
                <a:cs typeface="Raleway"/>
                <a:sym typeface="Raleway"/>
              </a:rPr>
              <a:t>Satisfaction</a:t>
            </a:r>
            <a:endParaRPr>
              <a:latin typeface="Raleway"/>
              <a:ea typeface="Raleway"/>
              <a:cs typeface="Raleway"/>
              <a:sym typeface="Raleway"/>
            </a:endParaRPr>
          </a:p>
        </p:txBody>
      </p:sp>
      <p:sp>
        <p:nvSpPr>
          <p:cNvPr id="292" name="Google Shape;292;p27"/>
          <p:cNvSpPr txBox="1"/>
          <p:nvPr/>
        </p:nvSpPr>
        <p:spPr>
          <a:xfrm>
            <a:off x="1393800" y="1468563"/>
            <a:ext cx="1396500" cy="644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ko" sz="3000">
                <a:solidFill>
                  <a:srgbClr val="0000FF"/>
                </a:solidFill>
                <a:latin typeface="Raleway"/>
                <a:ea typeface="Raleway"/>
                <a:cs typeface="Raleway"/>
                <a:sym typeface="Raleway"/>
              </a:rPr>
              <a:t>5.0</a:t>
            </a:r>
            <a:r>
              <a:rPr lang="ko" sz="3000">
                <a:latin typeface="Raleway"/>
                <a:ea typeface="Raleway"/>
                <a:cs typeface="Raleway"/>
                <a:sym typeface="Raleway"/>
              </a:rPr>
              <a:t>/5</a:t>
            </a:r>
            <a:endParaRPr sz="3000">
              <a:latin typeface="Raleway"/>
              <a:ea typeface="Raleway"/>
              <a:cs typeface="Raleway"/>
              <a:sym typeface="Raleway"/>
            </a:endParaRPr>
          </a:p>
        </p:txBody>
      </p:sp>
      <p:sp>
        <p:nvSpPr>
          <p:cNvPr id="293" name="Google Shape;293;p27"/>
          <p:cNvSpPr txBox="1"/>
          <p:nvPr/>
        </p:nvSpPr>
        <p:spPr>
          <a:xfrm>
            <a:off x="1043475" y="3834225"/>
            <a:ext cx="7194000" cy="572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600">
                <a:solidFill>
                  <a:schemeClr val="dk1"/>
                </a:solidFill>
                <a:latin typeface="Raleway"/>
                <a:ea typeface="Raleway"/>
                <a:cs typeface="Raleway"/>
                <a:sym typeface="Raleway"/>
              </a:rPr>
              <a:t>The high quality answers provided by the TA </a:t>
            </a:r>
            <a:endParaRPr sz="1600">
              <a:solidFill>
                <a:schemeClr val="dk1"/>
              </a:solidFill>
              <a:latin typeface="Raleway"/>
              <a:ea typeface="Raleway"/>
              <a:cs typeface="Raleway"/>
              <a:sym typeface="Raleway"/>
            </a:endParaRPr>
          </a:p>
          <a:p>
            <a:pPr indent="0" lvl="0" marL="0" rtl="0" algn="ctr">
              <a:spcBef>
                <a:spcPts val="0"/>
              </a:spcBef>
              <a:spcAft>
                <a:spcPts val="0"/>
              </a:spcAft>
              <a:buClr>
                <a:schemeClr val="dk1"/>
              </a:buClr>
              <a:buSzPts val="1100"/>
              <a:buFont typeface="Arial"/>
              <a:buNone/>
            </a:pPr>
            <a:r>
              <a:rPr lang="ko" sz="1600">
                <a:solidFill>
                  <a:schemeClr val="dk1"/>
                </a:solidFill>
                <a:latin typeface="Raleway"/>
                <a:ea typeface="Raleway"/>
                <a:cs typeface="Raleway"/>
                <a:sym typeface="Raleway"/>
              </a:rPr>
              <a:t>can be used to train the Context Dependent Query Function Graph.</a:t>
            </a:r>
            <a:endParaRPr sz="1600">
              <a:latin typeface="Raleway"/>
              <a:ea typeface="Raleway"/>
              <a:cs typeface="Raleway"/>
              <a:sym typeface="Raleway"/>
            </a:endParaRPr>
          </a:p>
        </p:txBody>
      </p:sp>
      <p:sp>
        <p:nvSpPr>
          <p:cNvPr id="294" name="Google Shape;294;p27"/>
          <p:cNvSpPr txBox="1"/>
          <p:nvPr/>
        </p:nvSpPr>
        <p:spPr>
          <a:xfrm>
            <a:off x="2932850" y="1643125"/>
            <a:ext cx="6036900" cy="393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ko">
                <a:solidFill>
                  <a:schemeClr val="dk1"/>
                </a:solidFill>
                <a:latin typeface="Raleway"/>
                <a:ea typeface="Raleway"/>
                <a:cs typeface="Raleway"/>
                <a:sym typeface="Raleway"/>
              </a:rPr>
              <a:t>Was the answer provided </a:t>
            </a:r>
            <a:r>
              <a:rPr b="1" lang="ko">
                <a:solidFill>
                  <a:schemeClr val="dk1"/>
                </a:solidFill>
                <a:latin typeface="Raleway"/>
                <a:ea typeface="Raleway"/>
                <a:cs typeface="Raleway"/>
                <a:sym typeface="Raleway"/>
              </a:rPr>
              <a:t>useful</a:t>
            </a:r>
            <a:r>
              <a:rPr lang="ko">
                <a:solidFill>
                  <a:schemeClr val="dk1"/>
                </a:solidFill>
                <a:latin typeface="Raleway"/>
                <a:ea typeface="Raleway"/>
                <a:cs typeface="Raleway"/>
                <a:sym typeface="Raleway"/>
              </a:rPr>
              <a:t>?</a:t>
            </a:r>
            <a:endParaRPr>
              <a:solidFill>
                <a:schemeClr val="dk1"/>
              </a:solidFill>
              <a:latin typeface="Raleway"/>
              <a:ea typeface="Raleway"/>
              <a:cs typeface="Raleway"/>
              <a:sym typeface="Raleway"/>
            </a:endParaRPr>
          </a:p>
        </p:txBody>
      </p:sp>
      <p:grpSp>
        <p:nvGrpSpPr>
          <p:cNvPr id="295" name="Google Shape;295;p27"/>
          <p:cNvGrpSpPr/>
          <p:nvPr/>
        </p:nvGrpSpPr>
        <p:grpSpPr>
          <a:xfrm>
            <a:off x="855744" y="2293841"/>
            <a:ext cx="7432506" cy="775145"/>
            <a:chOff x="1652050" y="1457525"/>
            <a:chExt cx="7057070" cy="775145"/>
          </a:xfrm>
        </p:grpSpPr>
        <p:sp>
          <p:nvSpPr>
            <p:cNvPr id="296" name="Google Shape;296;p27"/>
            <p:cNvSpPr txBox="1"/>
            <p:nvPr/>
          </p:nvSpPr>
          <p:spPr>
            <a:xfrm>
              <a:off x="1652050" y="1457525"/>
              <a:ext cx="548700" cy="5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5000">
                  <a:solidFill>
                    <a:srgbClr val="999999"/>
                  </a:solidFill>
                  <a:latin typeface="Bubblegum Sans"/>
                  <a:ea typeface="Bubblegum Sans"/>
                  <a:cs typeface="Bubblegum Sans"/>
                  <a:sym typeface="Bubblegum Sans"/>
                </a:rPr>
                <a:t>“</a:t>
              </a:r>
              <a:endParaRPr sz="5000">
                <a:solidFill>
                  <a:srgbClr val="999999"/>
                </a:solidFill>
                <a:latin typeface="Bubblegum Sans"/>
                <a:ea typeface="Bubblegum Sans"/>
                <a:cs typeface="Bubblegum Sans"/>
                <a:sym typeface="Bubblegum Sans"/>
              </a:endParaRPr>
            </a:p>
          </p:txBody>
        </p:sp>
        <p:sp>
          <p:nvSpPr>
            <p:cNvPr id="297" name="Google Shape;297;p27"/>
            <p:cNvSpPr txBox="1"/>
            <p:nvPr/>
          </p:nvSpPr>
          <p:spPr>
            <a:xfrm>
              <a:off x="2008550" y="1578450"/>
              <a:ext cx="6223200" cy="6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sz="1800">
                  <a:solidFill>
                    <a:schemeClr val="dk1"/>
                  </a:solidFill>
                  <a:highlight>
                    <a:schemeClr val="lt1"/>
                  </a:highlight>
                  <a:latin typeface="Raleway"/>
                  <a:ea typeface="Raleway"/>
                  <a:cs typeface="Raleway"/>
                  <a:sym typeface="Raleway"/>
                </a:rPr>
                <a:t>This feature is most useful for python beginners </a:t>
              </a:r>
              <a:endParaRPr sz="1800">
                <a:solidFill>
                  <a:schemeClr val="dk1"/>
                </a:solidFill>
                <a:highlight>
                  <a:schemeClr val="lt1"/>
                </a:highlight>
                <a:latin typeface="Raleway"/>
                <a:ea typeface="Raleway"/>
                <a:cs typeface="Raleway"/>
                <a:sym typeface="Raleway"/>
              </a:endParaRPr>
            </a:p>
            <a:p>
              <a:pPr indent="0" lvl="0" marL="0" rtl="0" algn="r">
                <a:spcBef>
                  <a:spcPts val="0"/>
                </a:spcBef>
                <a:spcAft>
                  <a:spcPts val="0"/>
                </a:spcAft>
                <a:buClr>
                  <a:schemeClr val="dk1"/>
                </a:buClr>
                <a:buSzPts val="1100"/>
                <a:buFont typeface="Arial"/>
                <a:buNone/>
              </a:pPr>
              <a:r>
                <a:rPr lang="ko" sz="1800">
                  <a:solidFill>
                    <a:schemeClr val="dk1"/>
                  </a:solidFill>
                  <a:highlight>
                    <a:schemeClr val="lt1"/>
                  </a:highlight>
                  <a:latin typeface="Raleway"/>
                  <a:ea typeface="Raleway"/>
                  <a:cs typeface="Raleway"/>
                  <a:sym typeface="Raleway"/>
                </a:rPr>
                <a:t>as they can freely ask questions</a:t>
              </a:r>
              <a:endParaRPr sz="1800">
                <a:solidFill>
                  <a:schemeClr val="dk1"/>
                </a:solidFill>
                <a:highlight>
                  <a:schemeClr val="lt1"/>
                </a:highlight>
                <a:latin typeface="Raleway"/>
                <a:ea typeface="Raleway"/>
                <a:cs typeface="Raleway"/>
                <a:sym typeface="Raleway"/>
              </a:endParaRPr>
            </a:p>
            <a:p>
              <a:pPr indent="0" lvl="0" marL="0" rtl="0" algn="r">
                <a:spcBef>
                  <a:spcPts val="0"/>
                </a:spcBef>
                <a:spcAft>
                  <a:spcPts val="0"/>
                </a:spcAft>
                <a:buNone/>
              </a:pPr>
              <a:r>
                <a:t/>
              </a:r>
              <a:endParaRPr sz="1800">
                <a:solidFill>
                  <a:schemeClr val="dk1"/>
                </a:solidFill>
                <a:latin typeface="Raleway"/>
                <a:ea typeface="Raleway"/>
                <a:cs typeface="Raleway"/>
                <a:sym typeface="Raleway"/>
              </a:endParaRPr>
            </a:p>
          </p:txBody>
        </p:sp>
        <p:sp>
          <p:nvSpPr>
            <p:cNvPr id="298" name="Google Shape;298;p27"/>
            <p:cNvSpPr txBox="1"/>
            <p:nvPr/>
          </p:nvSpPr>
          <p:spPr>
            <a:xfrm>
              <a:off x="8160420" y="1704670"/>
              <a:ext cx="548700" cy="5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5000">
                  <a:solidFill>
                    <a:srgbClr val="999999"/>
                  </a:solidFill>
                  <a:latin typeface="Bubblegum Sans"/>
                  <a:ea typeface="Bubblegum Sans"/>
                  <a:cs typeface="Bubblegum Sans"/>
                  <a:sym typeface="Bubblegum Sans"/>
                </a:rPr>
                <a:t>”</a:t>
              </a:r>
              <a:endParaRPr sz="5000">
                <a:solidFill>
                  <a:srgbClr val="999999"/>
                </a:solidFill>
                <a:latin typeface="Bubblegum Sans"/>
                <a:ea typeface="Bubblegum Sans"/>
                <a:cs typeface="Bubblegum Sans"/>
                <a:sym typeface="Bubblegum Sans"/>
              </a:endParaRPr>
            </a:p>
          </p:txBody>
        </p:sp>
      </p:grpSp>
      <p:cxnSp>
        <p:nvCxnSpPr>
          <p:cNvPr id="299" name="Google Shape;299;p27"/>
          <p:cNvCxnSpPr/>
          <p:nvPr/>
        </p:nvCxnSpPr>
        <p:spPr>
          <a:xfrm rot="10800000">
            <a:off x="0" y="1953413"/>
            <a:ext cx="1424100" cy="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305" name="Google Shape;30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onsolas"/>
                <a:ea typeface="Consolas"/>
                <a:cs typeface="Consolas"/>
                <a:sym typeface="Consolas"/>
              </a:rPr>
              <a:t>Overall</a:t>
            </a:r>
            <a:endParaRPr>
              <a:latin typeface="Consolas"/>
              <a:ea typeface="Consolas"/>
              <a:cs typeface="Consolas"/>
              <a:sym typeface="Consolas"/>
            </a:endParaRPr>
          </a:p>
        </p:txBody>
      </p:sp>
      <p:sp>
        <p:nvSpPr>
          <p:cNvPr id="306" name="Google Shape;306;p28"/>
          <p:cNvSpPr txBox="1"/>
          <p:nvPr/>
        </p:nvSpPr>
        <p:spPr>
          <a:xfrm>
            <a:off x="1043463" y="2495575"/>
            <a:ext cx="548700" cy="5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5000">
                <a:solidFill>
                  <a:srgbClr val="999999"/>
                </a:solidFill>
                <a:latin typeface="Bubblegum Sans"/>
                <a:ea typeface="Bubblegum Sans"/>
                <a:cs typeface="Bubblegum Sans"/>
                <a:sym typeface="Bubblegum Sans"/>
              </a:rPr>
              <a:t>“</a:t>
            </a:r>
            <a:endParaRPr sz="5000">
              <a:solidFill>
                <a:srgbClr val="999999"/>
              </a:solidFill>
              <a:latin typeface="Bubblegum Sans"/>
              <a:ea typeface="Bubblegum Sans"/>
              <a:cs typeface="Bubblegum Sans"/>
              <a:sym typeface="Bubblegum Sans"/>
            </a:endParaRPr>
          </a:p>
        </p:txBody>
      </p:sp>
      <p:sp>
        <p:nvSpPr>
          <p:cNvPr id="307" name="Google Shape;307;p28"/>
          <p:cNvSpPr txBox="1"/>
          <p:nvPr/>
        </p:nvSpPr>
        <p:spPr>
          <a:xfrm>
            <a:off x="7551833" y="2742720"/>
            <a:ext cx="548700" cy="5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5000">
                <a:solidFill>
                  <a:srgbClr val="999999"/>
                </a:solidFill>
                <a:latin typeface="Bubblegum Sans"/>
                <a:ea typeface="Bubblegum Sans"/>
                <a:cs typeface="Bubblegum Sans"/>
                <a:sym typeface="Bubblegum Sans"/>
              </a:rPr>
              <a:t>”</a:t>
            </a:r>
            <a:endParaRPr sz="5000">
              <a:solidFill>
                <a:srgbClr val="999999"/>
              </a:solidFill>
              <a:latin typeface="Bubblegum Sans"/>
              <a:ea typeface="Bubblegum Sans"/>
              <a:cs typeface="Bubblegum Sans"/>
              <a:sym typeface="Bubblegum Sans"/>
            </a:endParaRPr>
          </a:p>
        </p:txBody>
      </p:sp>
      <p:sp>
        <p:nvSpPr>
          <p:cNvPr id="308" name="Google Shape;308;p28"/>
          <p:cNvSpPr txBox="1"/>
          <p:nvPr/>
        </p:nvSpPr>
        <p:spPr>
          <a:xfrm>
            <a:off x="1373230" y="2684525"/>
            <a:ext cx="6223200" cy="6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800">
                <a:solidFill>
                  <a:schemeClr val="dk1"/>
                </a:solidFill>
                <a:highlight>
                  <a:srgbClr val="FFFFFF"/>
                </a:highlight>
                <a:latin typeface="Raleway"/>
                <a:ea typeface="Raleway"/>
                <a:cs typeface="Raleway"/>
                <a:sym typeface="Raleway"/>
              </a:rPr>
              <a:t>Once I get well-acquainted with the system,</a:t>
            </a:r>
            <a:endParaRPr sz="1800">
              <a:solidFill>
                <a:schemeClr val="dk1"/>
              </a:solidFill>
              <a:highlight>
                <a:srgbClr val="FFFFFF"/>
              </a:highlight>
              <a:latin typeface="Raleway"/>
              <a:ea typeface="Raleway"/>
              <a:cs typeface="Raleway"/>
              <a:sym typeface="Raleway"/>
            </a:endParaRPr>
          </a:p>
          <a:p>
            <a:pPr indent="457200" lvl="0" marL="0" rtl="0" algn="r">
              <a:spcBef>
                <a:spcPts val="0"/>
              </a:spcBef>
              <a:spcAft>
                <a:spcPts val="0"/>
              </a:spcAft>
              <a:buNone/>
            </a:pPr>
            <a:r>
              <a:rPr lang="ko" sz="1800">
                <a:solidFill>
                  <a:schemeClr val="dk1"/>
                </a:solidFill>
                <a:highlight>
                  <a:srgbClr val="FFFFFF"/>
                </a:highlight>
                <a:latin typeface="Raleway"/>
                <a:ea typeface="Raleway"/>
                <a:cs typeface="Raleway"/>
                <a:sym typeface="Raleway"/>
              </a:rPr>
              <a:t>the function dictionary and suggestion will help a lot.</a:t>
            </a:r>
            <a:endParaRPr sz="1800">
              <a:solidFill>
                <a:schemeClr val="dk1"/>
              </a:solidFill>
              <a:highlight>
                <a:srgbClr val="FFFFFF"/>
              </a:highlight>
              <a:latin typeface="Raleway"/>
              <a:ea typeface="Raleway"/>
              <a:cs typeface="Raleway"/>
              <a:sym typeface="Raleway"/>
            </a:endParaRPr>
          </a:p>
        </p:txBody>
      </p:sp>
      <p:sp>
        <p:nvSpPr>
          <p:cNvPr id="309" name="Google Shape;309;p28"/>
          <p:cNvSpPr txBox="1"/>
          <p:nvPr/>
        </p:nvSpPr>
        <p:spPr>
          <a:xfrm>
            <a:off x="1043463" y="3328925"/>
            <a:ext cx="548700" cy="5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5000">
                <a:solidFill>
                  <a:srgbClr val="999999"/>
                </a:solidFill>
                <a:latin typeface="Bubblegum Sans"/>
                <a:ea typeface="Bubblegum Sans"/>
                <a:cs typeface="Bubblegum Sans"/>
                <a:sym typeface="Bubblegum Sans"/>
              </a:rPr>
              <a:t>“</a:t>
            </a:r>
            <a:endParaRPr sz="5000">
              <a:solidFill>
                <a:srgbClr val="999999"/>
              </a:solidFill>
              <a:latin typeface="Bubblegum Sans"/>
              <a:ea typeface="Bubblegum Sans"/>
              <a:cs typeface="Bubblegum Sans"/>
              <a:sym typeface="Bubblegum Sans"/>
            </a:endParaRPr>
          </a:p>
        </p:txBody>
      </p:sp>
      <p:sp>
        <p:nvSpPr>
          <p:cNvPr id="310" name="Google Shape;310;p28"/>
          <p:cNvSpPr txBox="1"/>
          <p:nvPr/>
        </p:nvSpPr>
        <p:spPr>
          <a:xfrm>
            <a:off x="7551833" y="3576070"/>
            <a:ext cx="548700" cy="5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5000">
                <a:solidFill>
                  <a:srgbClr val="999999"/>
                </a:solidFill>
                <a:latin typeface="Bubblegum Sans"/>
                <a:ea typeface="Bubblegum Sans"/>
                <a:cs typeface="Bubblegum Sans"/>
                <a:sym typeface="Bubblegum Sans"/>
              </a:rPr>
              <a:t>”</a:t>
            </a:r>
            <a:endParaRPr sz="5000">
              <a:solidFill>
                <a:srgbClr val="999999"/>
              </a:solidFill>
              <a:latin typeface="Bubblegum Sans"/>
              <a:ea typeface="Bubblegum Sans"/>
              <a:cs typeface="Bubblegum Sans"/>
              <a:sym typeface="Bubblegum Sans"/>
            </a:endParaRPr>
          </a:p>
        </p:txBody>
      </p:sp>
      <p:sp>
        <p:nvSpPr>
          <p:cNvPr id="311" name="Google Shape;311;p28"/>
          <p:cNvSpPr txBox="1"/>
          <p:nvPr/>
        </p:nvSpPr>
        <p:spPr>
          <a:xfrm>
            <a:off x="1373230" y="3517875"/>
            <a:ext cx="6223200" cy="6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800">
                <a:solidFill>
                  <a:schemeClr val="dk1"/>
                </a:solidFill>
                <a:highlight>
                  <a:srgbClr val="FFFFFF"/>
                </a:highlight>
                <a:latin typeface="Raleway"/>
                <a:ea typeface="Raleway"/>
                <a:cs typeface="Raleway"/>
                <a:sym typeface="Raleway"/>
              </a:rPr>
              <a:t>When more function explanations and alarm are added,</a:t>
            </a:r>
            <a:endParaRPr sz="1800">
              <a:solidFill>
                <a:schemeClr val="dk1"/>
              </a:solidFill>
              <a:highlight>
                <a:srgbClr val="FFFFFF"/>
              </a:highlight>
              <a:latin typeface="Raleway"/>
              <a:ea typeface="Raleway"/>
              <a:cs typeface="Raleway"/>
              <a:sym typeface="Raleway"/>
            </a:endParaRPr>
          </a:p>
          <a:p>
            <a:pPr indent="457200" lvl="0" marL="0" rtl="0" algn="r">
              <a:spcBef>
                <a:spcPts val="0"/>
              </a:spcBef>
              <a:spcAft>
                <a:spcPts val="0"/>
              </a:spcAft>
              <a:buNone/>
            </a:pPr>
            <a:r>
              <a:rPr lang="ko" sz="1800">
                <a:solidFill>
                  <a:schemeClr val="dk1"/>
                </a:solidFill>
                <a:highlight>
                  <a:srgbClr val="FFFFFF"/>
                </a:highlight>
                <a:latin typeface="Raleway"/>
                <a:ea typeface="Raleway"/>
                <a:cs typeface="Raleway"/>
                <a:sym typeface="Raleway"/>
              </a:rPr>
              <a:t>automa</a:t>
            </a:r>
            <a:r>
              <a:rPr b="1" lang="ko" sz="1800">
                <a:solidFill>
                  <a:srgbClr val="FF9900"/>
                </a:solidFill>
                <a:highlight>
                  <a:srgbClr val="FFFFFF"/>
                </a:highlight>
                <a:latin typeface="Raleway"/>
                <a:ea typeface="Raleway"/>
                <a:cs typeface="Raleway"/>
                <a:sym typeface="Raleway"/>
              </a:rPr>
              <a:t>TA</a:t>
            </a:r>
            <a:r>
              <a:rPr lang="ko" sz="1800">
                <a:solidFill>
                  <a:srgbClr val="FF9900"/>
                </a:solidFill>
                <a:highlight>
                  <a:srgbClr val="FFFFFF"/>
                </a:highlight>
                <a:latin typeface="Raleway"/>
                <a:ea typeface="Raleway"/>
                <a:cs typeface="Raleway"/>
                <a:sym typeface="Raleway"/>
              </a:rPr>
              <a:t> </a:t>
            </a:r>
            <a:r>
              <a:rPr lang="ko" sz="1800">
                <a:highlight>
                  <a:srgbClr val="FFFFFF"/>
                </a:highlight>
                <a:latin typeface="Raleway"/>
                <a:ea typeface="Raleway"/>
                <a:cs typeface="Raleway"/>
                <a:sym typeface="Raleway"/>
              </a:rPr>
              <a:t>will be very helpful.</a:t>
            </a:r>
            <a:endParaRPr sz="1800">
              <a:highlight>
                <a:srgbClr val="FFFFFF"/>
              </a:highlight>
              <a:latin typeface="Raleway"/>
              <a:ea typeface="Raleway"/>
              <a:cs typeface="Raleway"/>
              <a:sym typeface="Raleway"/>
            </a:endParaRPr>
          </a:p>
        </p:txBody>
      </p:sp>
      <p:sp>
        <p:nvSpPr>
          <p:cNvPr id="312" name="Google Shape;312;p28"/>
          <p:cNvSpPr txBox="1"/>
          <p:nvPr/>
        </p:nvSpPr>
        <p:spPr>
          <a:xfrm>
            <a:off x="3896071" y="1127575"/>
            <a:ext cx="1177500" cy="43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a:latin typeface="Raleway"/>
                <a:ea typeface="Raleway"/>
                <a:cs typeface="Raleway"/>
                <a:sym typeface="Raleway"/>
              </a:rPr>
              <a:t>Satisfaction</a:t>
            </a:r>
            <a:endParaRPr>
              <a:latin typeface="Raleway"/>
              <a:ea typeface="Raleway"/>
              <a:cs typeface="Raleway"/>
              <a:sym typeface="Raleway"/>
            </a:endParaRPr>
          </a:p>
        </p:txBody>
      </p:sp>
      <p:cxnSp>
        <p:nvCxnSpPr>
          <p:cNvPr id="313" name="Google Shape;313;p28"/>
          <p:cNvCxnSpPr/>
          <p:nvPr/>
        </p:nvCxnSpPr>
        <p:spPr>
          <a:xfrm rot="10800000">
            <a:off x="3777571" y="1497175"/>
            <a:ext cx="1414500" cy="0"/>
          </a:xfrm>
          <a:prstGeom prst="straightConnector1">
            <a:avLst/>
          </a:prstGeom>
          <a:noFill/>
          <a:ln cap="flat" cmpd="sng" w="9525">
            <a:solidFill>
              <a:srgbClr val="000000"/>
            </a:solidFill>
            <a:prstDash val="solid"/>
            <a:round/>
            <a:headEnd len="med" w="med" type="none"/>
            <a:tailEnd len="med" w="med" type="none"/>
          </a:ln>
        </p:spPr>
      </p:cxnSp>
      <p:sp>
        <p:nvSpPr>
          <p:cNvPr id="314" name="Google Shape;314;p28"/>
          <p:cNvSpPr txBox="1"/>
          <p:nvPr/>
        </p:nvSpPr>
        <p:spPr>
          <a:xfrm>
            <a:off x="3795496" y="1501600"/>
            <a:ext cx="1396500" cy="64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3600">
                <a:latin typeface="Raleway"/>
                <a:ea typeface="Raleway"/>
                <a:cs typeface="Raleway"/>
                <a:sym typeface="Raleway"/>
              </a:rPr>
              <a:t>4</a:t>
            </a:r>
            <a:r>
              <a:rPr lang="ko" sz="3600">
                <a:latin typeface="Raleway"/>
                <a:ea typeface="Raleway"/>
                <a:cs typeface="Raleway"/>
                <a:sym typeface="Raleway"/>
              </a:rPr>
              <a:t>.0/5</a:t>
            </a:r>
            <a:endParaRPr sz="3600">
              <a:latin typeface="Raleway"/>
              <a:ea typeface="Raleway"/>
              <a:cs typeface="Raleway"/>
              <a:sym typeface="Raleway"/>
            </a:endParaRPr>
          </a:p>
        </p:txBody>
      </p:sp>
      <p:cxnSp>
        <p:nvCxnSpPr>
          <p:cNvPr id="315" name="Google Shape;315;p28"/>
          <p:cNvCxnSpPr>
            <a:stCxn id="316" idx="3"/>
          </p:cNvCxnSpPr>
          <p:nvPr/>
        </p:nvCxnSpPr>
        <p:spPr>
          <a:xfrm>
            <a:off x="2701729" y="1344775"/>
            <a:ext cx="0" cy="0"/>
          </a:xfrm>
          <a:prstGeom prst="straightConnector1">
            <a:avLst/>
          </a:prstGeom>
          <a:noFill/>
          <a:ln cap="flat" cmpd="sng" w="9525">
            <a:solidFill>
              <a:schemeClr val="dk2"/>
            </a:solidFill>
            <a:prstDash val="solid"/>
            <a:round/>
            <a:headEnd len="med" w="med" type="none"/>
            <a:tailEnd len="med" w="med" type="none"/>
          </a:ln>
        </p:spPr>
      </p:cxnSp>
      <p:grpSp>
        <p:nvGrpSpPr>
          <p:cNvPr id="317" name="Google Shape;317;p28"/>
          <p:cNvGrpSpPr/>
          <p:nvPr/>
        </p:nvGrpSpPr>
        <p:grpSpPr>
          <a:xfrm>
            <a:off x="1428004" y="1127575"/>
            <a:ext cx="1414500" cy="991725"/>
            <a:chOff x="645400" y="1257325"/>
            <a:chExt cx="1414500" cy="991725"/>
          </a:xfrm>
        </p:grpSpPr>
        <p:sp>
          <p:nvSpPr>
            <p:cNvPr id="316" name="Google Shape;316;p28"/>
            <p:cNvSpPr txBox="1"/>
            <p:nvPr/>
          </p:nvSpPr>
          <p:spPr>
            <a:xfrm>
              <a:off x="804025" y="1257325"/>
              <a:ext cx="1115100" cy="43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a:latin typeface="Raleway"/>
                  <a:ea typeface="Raleway"/>
                  <a:cs typeface="Raleway"/>
                  <a:sym typeface="Raleway"/>
                </a:rPr>
                <a:t>Usability</a:t>
              </a:r>
              <a:endParaRPr>
                <a:latin typeface="Raleway"/>
                <a:ea typeface="Raleway"/>
                <a:cs typeface="Raleway"/>
                <a:sym typeface="Raleway"/>
              </a:endParaRPr>
            </a:p>
          </p:txBody>
        </p:sp>
        <p:cxnSp>
          <p:nvCxnSpPr>
            <p:cNvPr id="318" name="Google Shape;318;p28"/>
            <p:cNvCxnSpPr/>
            <p:nvPr/>
          </p:nvCxnSpPr>
          <p:spPr>
            <a:xfrm rot="10800000">
              <a:off x="645400" y="1626925"/>
              <a:ext cx="1414500" cy="0"/>
            </a:xfrm>
            <a:prstGeom prst="straightConnector1">
              <a:avLst/>
            </a:prstGeom>
            <a:noFill/>
            <a:ln cap="flat" cmpd="sng" w="9525">
              <a:solidFill>
                <a:srgbClr val="000000"/>
              </a:solidFill>
              <a:prstDash val="solid"/>
              <a:round/>
              <a:headEnd len="med" w="med" type="none"/>
              <a:tailEnd len="med" w="med" type="none"/>
            </a:ln>
          </p:spPr>
        </p:cxnSp>
        <p:sp>
          <p:nvSpPr>
            <p:cNvPr id="319" name="Google Shape;319;p28"/>
            <p:cNvSpPr txBox="1"/>
            <p:nvPr/>
          </p:nvSpPr>
          <p:spPr>
            <a:xfrm>
              <a:off x="654400" y="1604650"/>
              <a:ext cx="1396500" cy="644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ko" sz="3600">
                  <a:latin typeface="Raleway"/>
                  <a:ea typeface="Raleway"/>
                  <a:cs typeface="Raleway"/>
                  <a:sym typeface="Raleway"/>
                </a:rPr>
                <a:t>3.4/5</a:t>
              </a:r>
              <a:endParaRPr sz="3600">
                <a:latin typeface="Raleway"/>
                <a:ea typeface="Raleway"/>
                <a:cs typeface="Raleway"/>
                <a:sym typeface="Raleway"/>
              </a:endParaRPr>
            </a:p>
          </p:txBody>
        </p:sp>
      </p:grpSp>
      <p:sp>
        <p:nvSpPr>
          <p:cNvPr id="320" name="Google Shape;320;p28"/>
          <p:cNvSpPr txBox="1"/>
          <p:nvPr/>
        </p:nvSpPr>
        <p:spPr>
          <a:xfrm>
            <a:off x="6127138" y="1122959"/>
            <a:ext cx="1414500" cy="43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a:latin typeface="Raleway"/>
                <a:ea typeface="Raleway"/>
                <a:cs typeface="Raleway"/>
                <a:sym typeface="Raleway"/>
              </a:rPr>
              <a:t>Retention</a:t>
            </a:r>
            <a:endParaRPr>
              <a:latin typeface="Raleway"/>
              <a:ea typeface="Raleway"/>
              <a:cs typeface="Raleway"/>
              <a:sym typeface="Raleway"/>
            </a:endParaRPr>
          </a:p>
        </p:txBody>
      </p:sp>
      <p:cxnSp>
        <p:nvCxnSpPr>
          <p:cNvPr id="321" name="Google Shape;321;p28"/>
          <p:cNvCxnSpPr/>
          <p:nvPr/>
        </p:nvCxnSpPr>
        <p:spPr>
          <a:xfrm rot="10800000">
            <a:off x="6127138" y="1488221"/>
            <a:ext cx="1414500" cy="0"/>
          </a:xfrm>
          <a:prstGeom prst="straightConnector1">
            <a:avLst/>
          </a:prstGeom>
          <a:noFill/>
          <a:ln cap="flat" cmpd="sng" w="9525">
            <a:solidFill>
              <a:srgbClr val="000000"/>
            </a:solidFill>
            <a:prstDash val="solid"/>
            <a:round/>
            <a:headEnd len="med" w="med" type="none"/>
            <a:tailEnd len="med" w="med" type="none"/>
          </a:ln>
        </p:spPr>
      </p:cxnSp>
      <p:sp>
        <p:nvSpPr>
          <p:cNvPr id="322" name="Google Shape;322;p28"/>
          <p:cNvSpPr txBox="1"/>
          <p:nvPr/>
        </p:nvSpPr>
        <p:spPr>
          <a:xfrm>
            <a:off x="6136148" y="1497609"/>
            <a:ext cx="1396500" cy="64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3600">
                <a:latin typeface="Raleway"/>
                <a:ea typeface="Raleway"/>
                <a:cs typeface="Raleway"/>
                <a:sym typeface="Raleway"/>
              </a:rPr>
              <a:t>3.4/5</a:t>
            </a:r>
            <a:endParaRPr sz="3600">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328" name="Google Shape;32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onsolas"/>
                <a:ea typeface="Consolas"/>
                <a:cs typeface="Consolas"/>
                <a:sym typeface="Consolas"/>
              </a:rPr>
              <a:t>Compare to Existing Solutions</a:t>
            </a:r>
            <a:endParaRPr>
              <a:latin typeface="Consolas"/>
              <a:ea typeface="Consolas"/>
              <a:cs typeface="Consolas"/>
              <a:sym typeface="Consolas"/>
            </a:endParaRPr>
          </a:p>
        </p:txBody>
      </p:sp>
      <p:cxnSp>
        <p:nvCxnSpPr>
          <p:cNvPr id="329" name="Google Shape;329;p29"/>
          <p:cNvCxnSpPr>
            <a:stCxn id="330" idx="3"/>
          </p:cNvCxnSpPr>
          <p:nvPr/>
        </p:nvCxnSpPr>
        <p:spPr>
          <a:xfrm>
            <a:off x="2701729" y="1344775"/>
            <a:ext cx="0" cy="0"/>
          </a:xfrm>
          <a:prstGeom prst="straightConnector1">
            <a:avLst/>
          </a:prstGeom>
          <a:noFill/>
          <a:ln cap="flat" cmpd="sng" w="9525">
            <a:solidFill>
              <a:schemeClr val="dk2"/>
            </a:solidFill>
            <a:prstDash val="solid"/>
            <a:round/>
            <a:headEnd len="med" w="med" type="none"/>
            <a:tailEnd len="med" w="med" type="none"/>
          </a:ln>
        </p:spPr>
      </p:cxnSp>
      <p:pic>
        <p:nvPicPr>
          <p:cNvPr id="331" name="Google Shape;331;p29"/>
          <p:cNvPicPr preferRelativeResize="0"/>
          <p:nvPr/>
        </p:nvPicPr>
        <p:blipFill>
          <a:blip r:embed="rId3">
            <a:alphaModFix/>
          </a:blip>
          <a:stretch>
            <a:fillRect/>
          </a:stretch>
        </p:blipFill>
        <p:spPr>
          <a:xfrm>
            <a:off x="2446723" y="1547523"/>
            <a:ext cx="1651183" cy="605400"/>
          </a:xfrm>
          <a:prstGeom prst="rect">
            <a:avLst/>
          </a:prstGeom>
          <a:noFill/>
          <a:ln>
            <a:noFill/>
          </a:ln>
        </p:spPr>
      </p:pic>
      <p:sp>
        <p:nvSpPr>
          <p:cNvPr id="332" name="Google Shape;332;p29"/>
          <p:cNvSpPr txBox="1"/>
          <p:nvPr/>
        </p:nvSpPr>
        <p:spPr>
          <a:xfrm>
            <a:off x="5875725" y="3358550"/>
            <a:ext cx="2508300" cy="52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ko" sz="2000">
                <a:solidFill>
                  <a:schemeClr val="dk1"/>
                </a:solidFill>
                <a:latin typeface="Raleway"/>
                <a:ea typeface="Raleway"/>
                <a:cs typeface="Raleway"/>
                <a:sym typeface="Raleway"/>
              </a:rPr>
              <a:t>T</a:t>
            </a:r>
            <a:r>
              <a:rPr lang="ko" sz="2000">
                <a:solidFill>
                  <a:schemeClr val="dk1"/>
                </a:solidFill>
                <a:latin typeface="Raleway"/>
                <a:ea typeface="Raleway"/>
                <a:cs typeface="Raleway"/>
                <a:sym typeface="Raleway"/>
              </a:rPr>
              <a:t>eaching </a:t>
            </a:r>
            <a:r>
              <a:rPr b="1" lang="ko" sz="2000">
                <a:solidFill>
                  <a:schemeClr val="dk1"/>
                </a:solidFill>
                <a:latin typeface="Raleway"/>
                <a:ea typeface="Raleway"/>
                <a:cs typeface="Raleway"/>
                <a:sym typeface="Raleway"/>
              </a:rPr>
              <a:t>A</a:t>
            </a:r>
            <a:r>
              <a:rPr lang="ko" sz="2000">
                <a:solidFill>
                  <a:schemeClr val="dk1"/>
                </a:solidFill>
                <a:latin typeface="Raleway"/>
                <a:ea typeface="Raleway"/>
                <a:cs typeface="Raleway"/>
                <a:sym typeface="Raleway"/>
              </a:rPr>
              <a:t>ssistant</a:t>
            </a:r>
            <a:endParaRPr sz="2000">
              <a:latin typeface="Raleway"/>
              <a:ea typeface="Raleway"/>
              <a:cs typeface="Raleway"/>
              <a:sym typeface="Raleway"/>
            </a:endParaRPr>
          </a:p>
        </p:txBody>
      </p:sp>
      <p:cxnSp>
        <p:nvCxnSpPr>
          <p:cNvPr id="333" name="Google Shape;333;p29"/>
          <p:cNvCxnSpPr/>
          <p:nvPr/>
        </p:nvCxnSpPr>
        <p:spPr>
          <a:xfrm rot="10800000">
            <a:off x="2182463" y="1289150"/>
            <a:ext cx="10500" cy="3069300"/>
          </a:xfrm>
          <a:prstGeom prst="straightConnector1">
            <a:avLst/>
          </a:prstGeom>
          <a:noFill/>
          <a:ln cap="flat" cmpd="sng" w="28575">
            <a:solidFill>
              <a:schemeClr val="dk2"/>
            </a:solidFill>
            <a:prstDash val="solid"/>
            <a:round/>
            <a:headEnd len="med" w="med" type="none"/>
            <a:tailEnd len="med" w="med" type="triangle"/>
          </a:ln>
        </p:spPr>
      </p:cxnSp>
      <p:cxnSp>
        <p:nvCxnSpPr>
          <p:cNvPr id="334" name="Google Shape;334;p29"/>
          <p:cNvCxnSpPr/>
          <p:nvPr/>
        </p:nvCxnSpPr>
        <p:spPr>
          <a:xfrm flipH="1" rot="10800000">
            <a:off x="2197213" y="4326575"/>
            <a:ext cx="5858700" cy="21300"/>
          </a:xfrm>
          <a:prstGeom prst="straightConnector1">
            <a:avLst/>
          </a:prstGeom>
          <a:noFill/>
          <a:ln cap="flat" cmpd="sng" w="28575">
            <a:solidFill>
              <a:schemeClr val="dk2"/>
            </a:solidFill>
            <a:prstDash val="solid"/>
            <a:round/>
            <a:headEnd len="med" w="med" type="none"/>
            <a:tailEnd len="med" w="med" type="triangle"/>
          </a:ln>
        </p:spPr>
      </p:cxnSp>
      <p:sp>
        <p:nvSpPr>
          <p:cNvPr id="335" name="Google Shape;335;p29"/>
          <p:cNvSpPr txBox="1"/>
          <p:nvPr/>
        </p:nvSpPr>
        <p:spPr>
          <a:xfrm>
            <a:off x="845100" y="1517750"/>
            <a:ext cx="1274100" cy="66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800">
                <a:latin typeface="Raleway"/>
                <a:ea typeface="Raleway"/>
                <a:cs typeface="Raleway"/>
                <a:sym typeface="Raleway"/>
              </a:rPr>
              <a:t>Response Speed</a:t>
            </a:r>
            <a:endParaRPr sz="1800">
              <a:latin typeface="Raleway"/>
              <a:ea typeface="Raleway"/>
              <a:cs typeface="Raleway"/>
              <a:sym typeface="Raleway"/>
            </a:endParaRPr>
          </a:p>
        </p:txBody>
      </p:sp>
      <p:sp>
        <p:nvSpPr>
          <p:cNvPr id="336" name="Google Shape;336;p29"/>
          <p:cNvSpPr txBox="1"/>
          <p:nvPr/>
        </p:nvSpPr>
        <p:spPr>
          <a:xfrm>
            <a:off x="6491828" y="4333225"/>
            <a:ext cx="1414200" cy="3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800">
                <a:latin typeface="Raleway"/>
                <a:ea typeface="Raleway"/>
                <a:cs typeface="Raleway"/>
                <a:sym typeface="Raleway"/>
              </a:rPr>
              <a:t>Relevance</a:t>
            </a:r>
            <a:endParaRPr sz="1800">
              <a:latin typeface="Raleway"/>
              <a:ea typeface="Raleway"/>
              <a:cs typeface="Raleway"/>
              <a:sym typeface="Raleway"/>
            </a:endParaRPr>
          </a:p>
        </p:txBody>
      </p:sp>
      <p:sp>
        <p:nvSpPr>
          <p:cNvPr id="337" name="Google Shape;337;p29"/>
          <p:cNvSpPr txBox="1"/>
          <p:nvPr/>
        </p:nvSpPr>
        <p:spPr>
          <a:xfrm>
            <a:off x="4776775" y="1924325"/>
            <a:ext cx="2169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ko" sz="2400">
                <a:solidFill>
                  <a:schemeClr val="dk1"/>
                </a:solidFill>
                <a:latin typeface="Calibri"/>
                <a:ea typeface="Calibri"/>
                <a:cs typeface="Calibri"/>
                <a:sym typeface="Calibri"/>
              </a:rPr>
              <a:t>Automa</a:t>
            </a:r>
            <a:r>
              <a:rPr b="1" lang="ko" sz="2400">
                <a:solidFill>
                  <a:srgbClr val="FF9900"/>
                </a:solidFill>
                <a:latin typeface="Calibri"/>
                <a:ea typeface="Calibri"/>
                <a:cs typeface="Calibri"/>
                <a:sym typeface="Calibri"/>
              </a:rPr>
              <a:t>TA</a:t>
            </a:r>
            <a:endParaRPr sz="2400"/>
          </a:p>
        </p:txBody>
      </p:sp>
      <p:cxnSp>
        <p:nvCxnSpPr>
          <p:cNvPr id="338" name="Google Shape;338;p29"/>
          <p:cNvCxnSpPr>
            <a:stCxn id="331" idx="2"/>
          </p:cNvCxnSpPr>
          <p:nvPr/>
        </p:nvCxnSpPr>
        <p:spPr>
          <a:xfrm>
            <a:off x="3272315" y="2152923"/>
            <a:ext cx="0" cy="2460900"/>
          </a:xfrm>
          <a:prstGeom prst="straightConnector1">
            <a:avLst/>
          </a:prstGeom>
          <a:noFill/>
          <a:ln cap="flat" cmpd="sng" w="28575">
            <a:solidFill>
              <a:schemeClr val="dk2"/>
            </a:solidFill>
            <a:prstDash val="dot"/>
            <a:round/>
            <a:headEnd len="med" w="med" type="none"/>
            <a:tailEnd len="med" w="med" type="none"/>
          </a:ln>
        </p:spPr>
      </p:cxnSp>
      <p:cxnSp>
        <p:nvCxnSpPr>
          <p:cNvPr id="339" name="Google Shape;339;p29"/>
          <p:cNvCxnSpPr>
            <a:stCxn id="337" idx="2"/>
          </p:cNvCxnSpPr>
          <p:nvPr/>
        </p:nvCxnSpPr>
        <p:spPr>
          <a:xfrm>
            <a:off x="5861575" y="2497025"/>
            <a:ext cx="0" cy="2110200"/>
          </a:xfrm>
          <a:prstGeom prst="straightConnector1">
            <a:avLst/>
          </a:prstGeom>
          <a:noFill/>
          <a:ln cap="flat" cmpd="sng" w="28575">
            <a:solidFill>
              <a:schemeClr val="dk2"/>
            </a:solidFill>
            <a:prstDash val="dot"/>
            <a:round/>
            <a:headEnd len="med" w="med" type="none"/>
            <a:tailEnd len="med" w="med" type="none"/>
          </a:ln>
        </p:spPr>
      </p:cxnSp>
      <p:cxnSp>
        <p:nvCxnSpPr>
          <p:cNvPr id="340" name="Google Shape;340;p29"/>
          <p:cNvCxnSpPr/>
          <p:nvPr/>
        </p:nvCxnSpPr>
        <p:spPr>
          <a:xfrm>
            <a:off x="3280200" y="4488225"/>
            <a:ext cx="2594100" cy="0"/>
          </a:xfrm>
          <a:prstGeom prst="straightConnector1">
            <a:avLst/>
          </a:prstGeom>
          <a:noFill/>
          <a:ln cap="flat" cmpd="sng" w="9525">
            <a:solidFill>
              <a:schemeClr val="dk2"/>
            </a:solidFill>
            <a:prstDash val="solid"/>
            <a:round/>
            <a:headEnd len="med" w="med" type="stealth"/>
            <a:tailEnd len="med" w="med" type="triangle"/>
          </a:ln>
        </p:spPr>
      </p:cxnSp>
      <p:sp>
        <p:nvSpPr>
          <p:cNvPr id="341" name="Google Shape;341;p29"/>
          <p:cNvSpPr txBox="1"/>
          <p:nvPr/>
        </p:nvSpPr>
        <p:spPr>
          <a:xfrm>
            <a:off x="3396900" y="4510625"/>
            <a:ext cx="2360700" cy="3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100">
                <a:latin typeface="Raleway"/>
                <a:ea typeface="Raleway"/>
                <a:cs typeface="Raleway"/>
                <a:sym typeface="Raleway"/>
              </a:rPr>
              <a:t>Example from Peer Code</a:t>
            </a:r>
            <a:endParaRPr sz="1100">
              <a:latin typeface="Raleway"/>
              <a:ea typeface="Raleway"/>
              <a:cs typeface="Raleway"/>
              <a:sym typeface="Raleway"/>
            </a:endParaRPr>
          </a:p>
        </p:txBody>
      </p:sp>
      <p:cxnSp>
        <p:nvCxnSpPr>
          <p:cNvPr id="342" name="Google Shape;342;p29"/>
          <p:cNvCxnSpPr>
            <a:stCxn id="332" idx="1"/>
          </p:cNvCxnSpPr>
          <p:nvPr/>
        </p:nvCxnSpPr>
        <p:spPr>
          <a:xfrm rot="10800000">
            <a:off x="1960725" y="3620750"/>
            <a:ext cx="3915000" cy="0"/>
          </a:xfrm>
          <a:prstGeom prst="straightConnector1">
            <a:avLst/>
          </a:prstGeom>
          <a:noFill/>
          <a:ln cap="flat" cmpd="sng" w="28575">
            <a:solidFill>
              <a:schemeClr val="dk2"/>
            </a:solidFill>
            <a:prstDash val="dot"/>
            <a:round/>
            <a:headEnd len="med" w="med" type="none"/>
            <a:tailEnd len="med" w="med" type="none"/>
          </a:ln>
        </p:spPr>
      </p:cxnSp>
      <p:cxnSp>
        <p:nvCxnSpPr>
          <p:cNvPr id="343" name="Google Shape;343;p29"/>
          <p:cNvCxnSpPr/>
          <p:nvPr/>
        </p:nvCxnSpPr>
        <p:spPr>
          <a:xfrm rot="10800000">
            <a:off x="1933850" y="2221969"/>
            <a:ext cx="3150600" cy="0"/>
          </a:xfrm>
          <a:prstGeom prst="straightConnector1">
            <a:avLst/>
          </a:prstGeom>
          <a:noFill/>
          <a:ln cap="flat" cmpd="sng" w="28575">
            <a:solidFill>
              <a:schemeClr val="dk2"/>
            </a:solidFill>
            <a:prstDash val="dot"/>
            <a:round/>
            <a:headEnd len="med" w="med" type="none"/>
            <a:tailEnd len="med" w="med" type="none"/>
          </a:ln>
        </p:spPr>
      </p:cxnSp>
      <p:sp>
        <p:nvSpPr>
          <p:cNvPr id="344" name="Google Shape;344;p29"/>
          <p:cNvSpPr txBox="1"/>
          <p:nvPr/>
        </p:nvSpPr>
        <p:spPr>
          <a:xfrm>
            <a:off x="590300" y="2724150"/>
            <a:ext cx="1477800" cy="66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100">
                <a:latin typeface="Raleway"/>
                <a:ea typeface="Raleway"/>
                <a:cs typeface="Raleway"/>
                <a:sym typeface="Raleway"/>
              </a:rPr>
              <a:t>Automated answer from CDQF</a:t>
            </a:r>
            <a:endParaRPr sz="1100">
              <a:latin typeface="Raleway"/>
              <a:ea typeface="Raleway"/>
              <a:cs typeface="Raleway"/>
              <a:sym typeface="Raleway"/>
            </a:endParaRPr>
          </a:p>
          <a:p>
            <a:pPr indent="0" lvl="0" marL="0" rtl="0" algn="ctr">
              <a:spcBef>
                <a:spcPts val="0"/>
              </a:spcBef>
              <a:spcAft>
                <a:spcPts val="0"/>
              </a:spcAft>
              <a:buNone/>
            </a:pPr>
            <a:r>
              <a:rPr lang="ko" sz="1100">
                <a:latin typeface="Raleway"/>
                <a:ea typeface="Raleway"/>
                <a:cs typeface="Raleway"/>
                <a:sym typeface="Raleway"/>
              </a:rPr>
              <a:t>graph</a:t>
            </a:r>
            <a:endParaRPr sz="1100">
              <a:latin typeface="Raleway"/>
              <a:ea typeface="Raleway"/>
              <a:cs typeface="Raleway"/>
              <a:sym typeface="Raleway"/>
            </a:endParaRPr>
          </a:p>
        </p:txBody>
      </p:sp>
      <p:cxnSp>
        <p:nvCxnSpPr>
          <p:cNvPr id="345" name="Google Shape;345;p29"/>
          <p:cNvCxnSpPr/>
          <p:nvPr/>
        </p:nvCxnSpPr>
        <p:spPr>
          <a:xfrm>
            <a:off x="2068375" y="2235125"/>
            <a:ext cx="0" cy="1391400"/>
          </a:xfrm>
          <a:prstGeom prst="straightConnector1">
            <a:avLst/>
          </a:prstGeom>
          <a:noFill/>
          <a:ln cap="flat" cmpd="sng" w="9525">
            <a:solidFill>
              <a:schemeClr val="dk2"/>
            </a:solidFill>
            <a:prstDash val="solid"/>
            <a:round/>
            <a:headEnd len="med" w="med" type="triangl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ko">
                <a:latin typeface="Consolas"/>
                <a:ea typeface="Consolas"/>
                <a:cs typeface="Consolas"/>
                <a:sym typeface="Consolas"/>
              </a:rPr>
              <a:t>Live Demo</a:t>
            </a:r>
            <a:endParaRPr>
              <a:latin typeface="Consolas"/>
              <a:ea typeface="Consolas"/>
              <a:cs typeface="Consolas"/>
              <a:sym typeface="Consolas"/>
            </a:endParaRPr>
          </a:p>
        </p:txBody>
      </p:sp>
      <p:sp>
        <p:nvSpPr>
          <p:cNvPr id="351" name="Google Shape;351;p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352" name="Google Shape;352;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31"/>
          <p:cNvSpPr txBox="1"/>
          <p:nvPr>
            <p:ph type="title"/>
          </p:nvPr>
        </p:nvSpPr>
        <p:spPr>
          <a:xfrm>
            <a:off x="386025" y="2021250"/>
            <a:ext cx="8520600" cy="11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ko" sz="4800">
                <a:solidFill>
                  <a:srgbClr val="000000"/>
                </a:solidFill>
                <a:latin typeface="Consolas"/>
                <a:ea typeface="Consolas"/>
                <a:cs typeface="Consolas"/>
                <a:sym typeface="Consolas"/>
              </a:rPr>
              <a:t>Any </a:t>
            </a:r>
            <a:r>
              <a:rPr lang="ko" sz="4800">
                <a:solidFill>
                  <a:srgbClr val="FF9900"/>
                </a:solidFill>
                <a:latin typeface="Consolas"/>
                <a:ea typeface="Consolas"/>
                <a:cs typeface="Consolas"/>
                <a:sym typeface="Consolas"/>
              </a:rPr>
              <a:t>Questions</a:t>
            </a:r>
            <a:r>
              <a:rPr lang="ko" sz="4800">
                <a:solidFill>
                  <a:srgbClr val="000000"/>
                </a:solidFill>
                <a:latin typeface="Consolas"/>
                <a:ea typeface="Consolas"/>
                <a:cs typeface="Consolas"/>
                <a:sym typeface="Consolas"/>
              </a:rPr>
              <a:t>?</a:t>
            </a:r>
            <a:endParaRPr sz="4800">
              <a:latin typeface="Consolas"/>
              <a:ea typeface="Consolas"/>
              <a:cs typeface="Consolas"/>
              <a:sym typeface="Consolas"/>
            </a:endParaRPr>
          </a:p>
        </p:txBody>
      </p:sp>
      <p:sp>
        <p:nvSpPr>
          <p:cNvPr id="358" name="Google Shape;358;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onsolas"/>
                <a:ea typeface="Consolas"/>
                <a:cs typeface="Consolas"/>
                <a:sym typeface="Consolas"/>
              </a:rPr>
              <a:t>Problem Statement</a:t>
            </a:r>
            <a:endParaRPr>
              <a:latin typeface="Consolas"/>
              <a:ea typeface="Consolas"/>
              <a:cs typeface="Consolas"/>
              <a:sym typeface="Consolas"/>
            </a:endParaRPr>
          </a:p>
        </p:txBody>
      </p:sp>
      <p:sp>
        <p:nvSpPr>
          <p:cNvPr id="62" name="Google Shape;62;p14"/>
          <p:cNvSpPr txBox="1"/>
          <p:nvPr>
            <p:ph idx="1" type="body"/>
          </p:nvPr>
        </p:nvSpPr>
        <p:spPr>
          <a:xfrm>
            <a:off x="8775" y="2458650"/>
            <a:ext cx="9144000" cy="13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ko" sz="2400">
                <a:solidFill>
                  <a:schemeClr val="dk1"/>
                </a:solidFill>
                <a:latin typeface="Raleway"/>
                <a:ea typeface="Raleway"/>
                <a:cs typeface="Raleway"/>
                <a:sym typeface="Raleway"/>
              </a:rPr>
              <a:t>However, </a:t>
            </a:r>
            <a:r>
              <a:rPr lang="ko" sz="2400">
                <a:solidFill>
                  <a:schemeClr val="dk1"/>
                </a:solidFill>
                <a:latin typeface="Raleway"/>
                <a:ea typeface="Raleway"/>
                <a:cs typeface="Raleway"/>
                <a:sym typeface="Raleway"/>
              </a:rPr>
              <a:t>their questions contain not enough </a:t>
            </a:r>
            <a:r>
              <a:rPr b="1" lang="ko" sz="2400">
                <a:solidFill>
                  <a:srgbClr val="0000FF"/>
                </a:solidFill>
                <a:latin typeface="Raleway"/>
                <a:ea typeface="Raleway"/>
                <a:cs typeface="Raleway"/>
                <a:sym typeface="Raleway"/>
              </a:rPr>
              <a:t>context</a:t>
            </a:r>
            <a:endParaRPr b="1" sz="2400">
              <a:solidFill>
                <a:srgbClr val="0000FF"/>
              </a:solidFill>
              <a:latin typeface="Raleway"/>
              <a:ea typeface="Raleway"/>
              <a:cs typeface="Raleway"/>
              <a:sym typeface="Raleway"/>
            </a:endParaRPr>
          </a:p>
          <a:p>
            <a:pPr indent="0" lvl="0" marL="0" rtl="0" algn="ctr">
              <a:spcBef>
                <a:spcPts val="0"/>
              </a:spcBef>
              <a:spcAft>
                <a:spcPts val="0"/>
              </a:spcAft>
              <a:buClr>
                <a:schemeClr val="dk1"/>
              </a:buClr>
              <a:buSzPts val="1100"/>
              <a:buFont typeface="Arial"/>
              <a:buNone/>
            </a:pPr>
            <a:r>
              <a:rPr lang="ko" sz="2400">
                <a:solidFill>
                  <a:schemeClr val="dk1"/>
                </a:solidFill>
                <a:latin typeface="Raleway"/>
                <a:ea typeface="Raleway"/>
                <a:cs typeface="Raleway"/>
                <a:sym typeface="Raleway"/>
              </a:rPr>
              <a:t>so they cannot find satisfactory answers from web searches </a:t>
            </a:r>
            <a:endParaRPr sz="2400">
              <a:solidFill>
                <a:schemeClr val="dk1"/>
              </a:solidFill>
              <a:latin typeface="Raleway"/>
              <a:ea typeface="Raleway"/>
              <a:cs typeface="Raleway"/>
              <a:sym typeface="Raleway"/>
            </a:endParaRPr>
          </a:p>
          <a:p>
            <a:pPr indent="0" lvl="0" marL="0" rtl="0" algn="ctr">
              <a:spcBef>
                <a:spcPts val="0"/>
              </a:spcBef>
              <a:spcAft>
                <a:spcPts val="0"/>
              </a:spcAft>
              <a:buClr>
                <a:schemeClr val="dk1"/>
              </a:buClr>
              <a:buSzPts val="1100"/>
              <a:buFont typeface="Arial"/>
              <a:buNone/>
            </a:pPr>
            <a:r>
              <a:rPr lang="ko" sz="2400">
                <a:solidFill>
                  <a:schemeClr val="dk1"/>
                </a:solidFill>
                <a:latin typeface="Raleway"/>
                <a:ea typeface="Raleway"/>
                <a:cs typeface="Raleway"/>
                <a:sym typeface="Raleway"/>
              </a:rPr>
              <a:t>when </a:t>
            </a:r>
            <a:r>
              <a:rPr b="1" lang="ko" sz="2400">
                <a:solidFill>
                  <a:srgbClr val="0000FF"/>
                </a:solidFill>
                <a:latin typeface="Raleway"/>
                <a:ea typeface="Raleway"/>
                <a:cs typeface="Raleway"/>
                <a:sym typeface="Raleway"/>
              </a:rPr>
              <a:t>self-studying</a:t>
            </a:r>
            <a:r>
              <a:rPr lang="ko" sz="2400">
                <a:solidFill>
                  <a:schemeClr val="dk1"/>
                </a:solidFill>
                <a:latin typeface="Raleway"/>
                <a:ea typeface="Raleway"/>
                <a:cs typeface="Raleway"/>
                <a:sym typeface="Raleway"/>
              </a:rPr>
              <a:t>.</a:t>
            </a:r>
            <a:endParaRPr sz="2400">
              <a:solidFill>
                <a:schemeClr val="dk1"/>
              </a:solidFill>
              <a:latin typeface="Raleway"/>
              <a:ea typeface="Raleway"/>
              <a:cs typeface="Raleway"/>
              <a:sym typeface="Raleway"/>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64" name="Google Shape;64;p14"/>
          <p:cNvSpPr txBox="1"/>
          <p:nvPr/>
        </p:nvSpPr>
        <p:spPr>
          <a:xfrm>
            <a:off x="11550" y="1365750"/>
            <a:ext cx="9144000" cy="1092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ko" sz="2200">
                <a:solidFill>
                  <a:schemeClr val="dk1"/>
                </a:solidFill>
                <a:latin typeface="Raleway"/>
                <a:ea typeface="Raleway"/>
                <a:cs typeface="Raleway"/>
                <a:sym typeface="Raleway"/>
              </a:rPr>
              <a:t>CS101 beginners ask many questions related to </a:t>
            </a:r>
            <a:r>
              <a:rPr b="1" lang="ko" sz="2200">
                <a:solidFill>
                  <a:srgbClr val="0000FF"/>
                </a:solidFill>
                <a:latin typeface="Raleway"/>
                <a:ea typeface="Raleway"/>
                <a:cs typeface="Raleway"/>
                <a:sym typeface="Raleway"/>
              </a:rPr>
              <a:t>programming skills</a:t>
            </a:r>
            <a:r>
              <a:rPr lang="ko" sz="2200">
                <a:latin typeface="Raleway"/>
                <a:ea typeface="Raleway"/>
                <a:cs typeface="Raleway"/>
                <a:sym typeface="Raleway"/>
              </a:rPr>
              <a:t>.</a:t>
            </a:r>
            <a:endParaRPr sz="2200">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62" name="Shape 362"/>
        <p:cNvGrpSpPr/>
        <p:nvPr/>
      </p:nvGrpSpPr>
      <p:grpSpPr>
        <a:xfrm>
          <a:off x="0" y="0"/>
          <a:ext cx="0" cy="0"/>
          <a:chOff x="0" y="0"/>
          <a:chExt cx="0" cy="0"/>
        </a:xfrm>
      </p:grpSpPr>
      <p:sp>
        <p:nvSpPr>
          <p:cNvPr id="363" name="Google Shape;363;p32"/>
          <p:cNvSpPr txBox="1"/>
          <p:nvPr/>
        </p:nvSpPr>
        <p:spPr>
          <a:xfrm>
            <a:off x="2913850" y="1642163"/>
            <a:ext cx="6292200" cy="393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ko">
                <a:solidFill>
                  <a:schemeClr val="dk1"/>
                </a:solidFill>
                <a:latin typeface="Raleway"/>
                <a:ea typeface="Raleway"/>
                <a:cs typeface="Raleway"/>
                <a:sym typeface="Raleway"/>
              </a:rPr>
              <a:t>Was the explanation provided by automaTA </a:t>
            </a:r>
            <a:r>
              <a:rPr b="1" lang="ko">
                <a:solidFill>
                  <a:schemeClr val="dk1"/>
                </a:solidFill>
                <a:latin typeface="Raleway"/>
                <a:ea typeface="Raleway"/>
                <a:cs typeface="Raleway"/>
                <a:sym typeface="Raleway"/>
              </a:rPr>
              <a:t>useful</a:t>
            </a:r>
            <a:r>
              <a:rPr lang="ko">
                <a:solidFill>
                  <a:schemeClr val="dk1"/>
                </a:solidFill>
                <a:latin typeface="Raleway"/>
                <a:ea typeface="Raleway"/>
                <a:cs typeface="Raleway"/>
                <a:sym typeface="Raleway"/>
              </a:rPr>
              <a:t>?</a:t>
            </a:r>
            <a:endParaRPr>
              <a:latin typeface="Raleway"/>
              <a:ea typeface="Raleway"/>
              <a:cs typeface="Raleway"/>
              <a:sym typeface="Raleway"/>
            </a:endParaRPr>
          </a:p>
        </p:txBody>
      </p:sp>
      <p:sp>
        <p:nvSpPr>
          <p:cNvPr id="364" name="Google Shape;364;p32"/>
          <p:cNvSpPr txBox="1"/>
          <p:nvPr/>
        </p:nvSpPr>
        <p:spPr>
          <a:xfrm>
            <a:off x="1374800" y="1467588"/>
            <a:ext cx="1396500" cy="644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ko" sz="3000">
                <a:solidFill>
                  <a:srgbClr val="0000FF"/>
                </a:solidFill>
                <a:latin typeface="Raleway"/>
                <a:ea typeface="Raleway"/>
                <a:cs typeface="Raleway"/>
                <a:sym typeface="Raleway"/>
              </a:rPr>
              <a:t>4.0</a:t>
            </a:r>
            <a:r>
              <a:rPr lang="ko" sz="3000">
                <a:latin typeface="Raleway"/>
                <a:ea typeface="Raleway"/>
                <a:cs typeface="Raleway"/>
                <a:sym typeface="Raleway"/>
              </a:rPr>
              <a:t>/5</a:t>
            </a:r>
            <a:endParaRPr sz="3000">
              <a:latin typeface="Raleway"/>
              <a:ea typeface="Raleway"/>
              <a:cs typeface="Raleway"/>
              <a:sym typeface="Raleway"/>
            </a:endParaRPr>
          </a:p>
        </p:txBody>
      </p:sp>
      <p:sp>
        <p:nvSpPr>
          <p:cNvPr id="365" name="Google Shape;365;p32"/>
          <p:cNvSpPr txBox="1"/>
          <p:nvPr/>
        </p:nvSpPr>
        <p:spPr>
          <a:xfrm>
            <a:off x="2913850" y="2281763"/>
            <a:ext cx="6292200" cy="393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ko">
                <a:solidFill>
                  <a:schemeClr val="dk1"/>
                </a:solidFill>
                <a:latin typeface="Raleway"/>
                <a:ea typeface="Raleway"/>
                <a:cs typeface="Raleway"/>
                <a:sym typeface="Raleway"/>
              </a:rPr>
              <a:t>Was automaTA </a:t>
            </a:r>
            <a:r>
              <a:rPr b="1" lang="ko">
                <a:solidFill>
                  <a:schemeClr val="dk1"/>
                </a:solidFill>
                <a:latin typeface="Raleway"/>
                <a:ea typeface="Raleway"/>
                <a:cs typeface="Raleway"/>
                <a:sym typeface="Raleway"/>
              </a:rPr>
              <a:t>more helpful than Google</a:t>
            </a:r>
            <a:r>
              <a:rPr lang="ko">
                <a:solidFill>
                  <a:schemeClr val="dk1"/>
                </a:solidFill>
                <a:latin typeface="Raleway"/>
                <a:ea typeface="Raleway"/>
                <a:cs typeface="Raleway"/>
                <a:sym typeface="Raleway"/>
              </a:rPr>
              <a:t> search?</a:t>
            </a:r>
            <a:endParaRPr>
              <a:latin typeface="Raleway"/>
              <a:ea typeface="Raleway"/>
              <a:cs typeface="Raleway"/>
              <a:sym typeface="Raleway"/>
            </a:endParaRPr>
          </a:p>
        </p:txBody>
      </p:sp>
      <p:sp>
        <p:nvSpPr>
          <p:cNvPr id="366" name="Google Shape;366;p32"/>
          <p:cNvSpPr txBox="1"/>
          <p:nvPr/>
        </p:nvSpPr>
        <p:spPr>
          <a:xfrm>
            <a:off x="1374800" y="2107188"/>
            <a:ext cx="1396500" cy="644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ko" sz="3000">
                <a:latin typeface="Raleway"/>
                <a:ea typeface="Raleway"/>
                <a:cs typeface="Raleway"/>
                <a:sym typeface="Raleway"/>
              </a:rPr>
              <a:t>3.5/5</a:t>
            </a:r>
            <a:endParaRPr sz="3000">
              <a:latin typeface="Raleway"/>
              <a:ea typeface="Raleway"/>
              <a:cs typeface="Raleway"/>
              <a:sym typeface="Raleway"/>
            </a:endParaRPr>
          </a:p>
        </p:txBody>
      </p:sp>
      <p:sp>
        <p:nvSpPr>
          <p:cNvPr id="367" name="Google Shape;367;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368" name="Google Shape;36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onsolas"/>
                <a:ea typeface="Consolas"/>
                <a:cs typeface="Consolas"/>
                <a:sym typeface="Consolas"/>
              </a:rPr>
              <a:t>Function Dictionary</a:t>
            </a:r>
            <a:endParaRPr>
              <a:latin typeface="Consolas"/>
              <a:ea typeface="Consolas"/>
              <a:cs typeface="Consolas"/>
              <a:sym typeface="Consolas"/>
            </a:endParaRPr>
          </a:p>
        </p:txBody>
      </p:sp>
      <p:cxnSp>
        <p:nvCxnSpPr>
          <p:cNvPr id="369" name="Google Shape;369;p32"/>
          <p:cNvCxnSpPr>
            <a:stCxn id="370" idx="3"/>
          </p:cNvCxnSpPr>
          <p:nvPr/>
        </p:nvCxnSpPr>
        <p:spPr>
          <a:xfrm>
            <a:off x="6148350" y="928800"/>
            <a:ext cx="0" cy="0"/>
          </a:xfrm>
          <a:prstGeom prst="straightConnector1">
            <a:avLst/>
          </a:prstGeom>
          <a:noFill/>
          <a:ln cap="flat" cmpd="sng" w="9525">
            <a:solidFill>
              <a:schemeClr val="dk2"/>
            </a:solidFill>
            <a:prstDash val="solid"/>
            <a:round/>
            <a:headEnd len="med" w="med" type="none"/>
            <a:tailEnd len="med" w="med" type="none"/>
          </a:ln>
        </p:spPr>
      </p:cxnSp>
      <p:sp>
        <p:nvSpPr>
          <p:cNvPr id="371" name="Google Shape;371;p32"/>
          <p:cNvSpPr txBox="1"/>
          <p:nvPr/>
        </p:nvSpPr>
        <p:spPr>
          <a:xfrm>
            <a:off x="138225" y="1297613"/>
            <a:ext cx="1285800" cy="644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latin typeface="Raleway"/>
              <a:ea typeface="Raleway"/>
              <a:cs typeface="Raleway"/>
              <a:sym typeface="Raleway"/>
            </a:endParaRPr>
          </a:p>
          <a:p>
            <a:pPr indent="0" lvl="0" marL="0" rtl="0" algn="r">
              <a:spcBef>
                <a:spcPts val="0"/>
              </a:spcBef>
              <a:spcAft>
                <a:spcPts val="0"/>
              </a:spcAft>
              <a:buNone/>
            </a:pPr>
            <a:r>
              <a:rPr lang="ko">
                <a:latin typeface="Raleway"/>
                <a:ea typeface="Raleway"/>
                <a:cs typeface="Raleway"/>
                <a:sym typeface="Raleway"/>
              </a:rPr>
              <a:t>Useful</a:t>
            </a:r>
            <a:endParaRPr>
              <a:latin typeface="Raleway"/>
              <a:ea typeface="Raleway"/>
              <a:cs typeface="Raleway"/>
              <a:sym typeface="Raleway"/>
            </a:endParaRPr>
          </a:p>
          <a:p>
            <a:pPr indent="0" lvl="0" marL="0" rtl="0" algn="r">
              <a:spcBef>
                <a:spcPts val="0"/>
              </a:spcBef>
              <a:spcAft>
                <a:spcPts val="0"/>
              </a:spcAft>
              <a:buNone/>
            </a:pPr>
            <a:r>
              <a:rPr lang="ko">
                <a:latin typeface="Raleway"/>
                <a:ea typeface="Raleway"/>
                <a:cs typeface="Raleway"/>
                <a:sym typeface="Raleway"/>
              </a:rPr>
              <a:t>Explanation</a:t>
            </a:r>
            <a:endParaRPr>
              <a:latin typeface="Raleway"/>
              <a:ea typeface="Raleway"/>
              <a:cs typeface="Raleway"/>
              <a:sym typeface="Raleway"/>
            </a:endParaRPr>
          </a:p>
        </p:txBody>
      </p:sp>
      <p:cxnSp>
        <p:nvCxnSpPr>
          <p:cNvPr id="372" name="Google Shape;372;p32"/>
          <p:cNvCxnSpPr>
            <a:stCxn id="371" idx="3"/>
          </p:cNvCxnSpPr>
          <p:nvPr/>
        </p:nvCxnSpPr>
        <p:spPr>
          <a:xfrm>
            <a:off x="1424025" y="1619813"/>
            <a:ext cx="0" cy="0"/>
          </a:xfrm>
          <a:prstGeom prst="straightConnector1">
            <a:avLst/>
          </a:prstGeom>
          <a:noFill/>
          <a:ln cap="flat" cmpd="sng" w="9525">
            <a:solidFill>
              <a:schemeClr val="dk2"/>
            </a:solidFill>
            <a:prstDash val="solid"/>
            <a:round/>
            <a:headEnd len="med" w="med" type="none"/>
            <a:tailEnd len="med" w="med" type="none"/>
          </a:ln>
        </p:spPr>
      </p:cxnSp>
      <p:cxnSp>
        <p:nvCxnSpPr>
          <p:cNvPr id="373" name="Google Shape;373;p32"/>
          <p:cNvCxnSpPr/>
          <p:nvPr/>
        </p:nvCxnSpPr>
        <p:spPr>
          <a:xfrm rot="10800000">
            <a:off x="0" y="1953413"/>
            <a:ext cx="1424100" cy="0"/>
          </a:xfrm>
          <a:prstGeom prst="straightConnector1">
            <a:avLst/>
          </a:prstGeom>
          <a:noFill/>
          <a:ln cap="flat" cmpd="sng" w="9525">
            <a:solidFill>
              <a:srgbClr val="000000"/>
            </a:solidFill>
            <a:prstDash val="solid"/>
            <a:round/>
            <a:headEnd len="med" w="med" type="none"/>
            <a:tailEnd len="med" w="med" type="none"/>
          </a:ln>
        </p:spPr>
      </p:cxnSp>
      <p:sp>
        <p:nvSpPr>
          <p:cNvPr id="374" name="Google Shape;374;p32"/>
          <p:cNvSpPr txBox="1"/>
          <p:nvPr/>
        </p:nvSpPr>
        <p:spPr>
          <a:xfrm>
            <a:off x="1043475" y="3834225"/>
            <a:ext cx="7194000" cy="572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600">
                <a:solidFill>
                  <a:schemeClr val="dk1"/>
                </a:solidFill>
                <a:latin typeface="Raleway"/>
                <a:ea typeface="Raleway"/>
                <a:cs typeface="Raleway"/>
                <a:sym typeface="Raleway"/>
              </a:rPr>
              <a:t>Examples from peer code &amp; simpler function description work!</a:t>
            </a:r>
            <a:endParaRPr sz="1600">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78" name="Shape 378"/>
        <p:cNvGrpSpPr/>
        <p:nvPr/>
      </p:nvGrpSpPr>
      <p:grpSpPr>
        <a:xfrm>
          <a:off x="0" y="0"/>
          <a:ext cx="0" cy="0"/>
          <a:chOff x="0" y="0"/>
          <a:chExt cx="0" cy="0"/>
        </a:xfrm>
      </p:grpSpPr>
      <p:pic>
        <p:nvPicPr>
          <p:cNvPr id="379" name="Google Shape;379;p33"/>
          <p:cNvPicPr preferRelativeResize="0"/>
          <p:nvPr/>
        </p:nvPicPr>
        <p:blipFill rotWithShape="1">
          <a:blip r:embed="rId3">
            <a:alphaModFix/>
          </a:blip>
          <a:srcRect b="13194" l="13517" r="0" t="58410"/>
          <a:stretch/>
        </p:blipFill>
        <p:spPr>
          <a:xfrm>
            <a:off x="1465150" y="2305625"/>
            <a:ext cx="7369099" cy="884175"/>
          </a:xfrm>
          <a:prstGeom prst="rect">
            <a:avLst/>
          </a:prstGeom>
          <a:noFill/>
          <a:ln>
            <a:noFill/>
          </a:ln>
        </p:spPr>
      </p:pic>
      <p:sp>
        <p:nvSpPr>
          <p:cNvPr id="380" name="Google Shape;380;p33"/>
          <p:cNvSpPr/>
          <p:nvPr/>
        </p:nvSpPr>
        <p:spPr>
          <a:xfrm rot="5400000">
            <a:off x="4973781" y="2609281"/>
            <a:ext cx="414600" cy="1422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1" name="Google Shape;381;p33"/>
          <p:cNvPicPr preferRelativeResize="0"/>
          <p:nvPr/>
        </p:nvPicPr>
        <p:blipFill rotWithShape="1">
          <a:blip r:embed="rId4">
            <a:alphaModFix/>
          </a:blip>
          <a:srcRect b="0" l="0" r="0" t="3222"/>
          <a:stretch/>
        </p:blipFill>
        <p:spPr>
          <a:xfrm>
            <a:off x="1541350" y="4089450"/>
            <a:ext cx="5246025" cy="644425"/>
          </a:xfrm>
          <a:prstGeom prst="rect">
            <a:avLst/>
          </a:prstGeom>
          <a:noFill/>
          <a:ln>
            <a:noFill/>
          </a:ln>
        </p:spPr>
      </p:pic>
      <p:pic>
        <p:nvPicPr>
          <p:cNvPr id="382" name="Google Shape;382;p33"/>
          <p:cNvPicPr preferRelativeResize="0"/>
          <p:nvPr/>
        </p:nvPicPr>
        <p:blipFill>
          <a:blip r:embed="rId5">
            <a:alphaModFix/>
          </a:blip>
          <a:stretch>
            <a:fillRect/>
          </a:stretch>
        </p:blipFill>
        <p:spPr>
          <a:xfrm>
            <a:off x="7395975" y="4006850"/>
            <a:ext cx="1285875" cy="962025"/>
          </a:xfrm>
          <a:prstGeom prst="rect">
            <a:avLst/>
          </a:prstGeom>
          <a:noFill/>
          <a:ln>
            <a:noFill/>
          </a:ln>
        </p:spPr>
      </p:pic>
      <p:sp>
        <p:nvSpPr>
          <p:cNvPr id="383" name="Google Shape;383;p33"/>
          <p:cNvSpPr/>
          <p:nvPr/>
        </p:nvSpPr>
        <p:spPr>
          <a:xfrm rot="5400000">
            <a:off x="6914487" y="4340569"/>
            <a:ext cx="414600" cy="1422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3"/>
          <p:cNvSpPr txBox="1"/>
          <p:nvPr/>
        </p:nvSpPr>
        <p:spPr>
          <a:xfrm>
            <a:off x="1533850" y="3546175"/>
            <a:ext cx="6292200" cy="393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ko" sz="1200">
                <a:solidFill>
                  <a:schemeClr val="dk1"/>
                </a:solidFill>
                <a:latin typeface="Raleway"/>
                <a:ea typeface="Raleway"/>
                <a:cs typeface="Raleway"/>
                <a:sym typeface="Raleway"/>
              </a:rPr>
              <a:t>open(), close(), readlines(), write(),  split(), strip(), float(), str(), join()</a:t>
            </a:r>
            <a:endParaRPr sz="1200">
              <a:latin typeface="Raleway"/>
              <a:ea typeface="Raleway"/>
              <a:cs typeface="Raleway"/>
              <a:sym typeface="Raleway"/>
            </a:endParaRPr>
          </a:p>
        </p:txBody>
      </p:sp>
      <p:sp>
        <p:nvSpPr>
          <p:cNvPr id="385" name="Google Shape;385;p33"/>
          <p:cNvSpPr txBox="1"/>
          <p:nvPr/>
        </p:nvSpPr>
        <p:spPr>
          <a:xfrm>
            <a:off x="1533850" y="1894900"/>
            <a:ext cx="6025500" cy="350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ko" sz="1200">
                <a:latin typeface="Raleway"/>
                <a:ea typeface="Raleway"/>
                <a:cs typeface="Raleway"/>
                <a:sym typeface="Raleway"/>
              </a:rPr>
              <a:t>move(), turn_left(), pick_beeper(), on_beeper(), drop_beeper(), front_is_clear()</a:t>
            </a:r>
            <a:endParaRPr sz="1200">
              <a:latin typeface="Raleway"/>
              <a:ea typeface="Raleway"/>
              <a:cs typeface="Raleway"/>
              <a:sym typeface="Raleway"/>
            </a:endParaRPr>
          </a:p>
        </p:txBody>
      </p:sp>
      <p:sp>
        <p:nvSpPr>
          <p:cNvPr id="386" name="Google Shape;386;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387" name="Google Shape;38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onsolas"/>
                <a:ea typeface="Consolas"/>
                <a:cs typeface="Consolas"/>
                <a:sym typeface="Consolas"/>
              </a:rPr>
              <a:t>Tasks</a:t>
            </a:r>
            <a:endParaRPr>
              <a:latin typeface="Consolas"/>
              <a:ea typeface="Consolas"/>
              <a:cs typeface="Consolas"/>
              <a:sym typeface="Consolas"/>
            </a:endParaRPr>
          </a:p>
        </p:txBody>
      </p:sp>
      <p:sp>
        <p:nvSpPr>
          <p:cNvPr id="388" name="Google Shape;388;p33"/>
          <p:cNvSpPr txBox="1"/>
          <p:nvPr/>
        </p:nvSpPr>
        <p:spPr>
          <a:xfrm>
            <a:off x="290000" y="1853575"/>
            <a:ext cx="1115100" cy="434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ko">
                <a:latin typeface="Raleway"/>
                <a:ea typeface="Raleway"/>
                <a:cs typeface="Raleway"/>
                <a:sym typeface="Raleway"/>
              </a:rPr>
              <a:t>Add</a:t>
            </a:r>
            <a:endParaRPr>
              <a:latin typeface="Raleway"/>
              <a:ea typeface="Raleway"/>
              <a:cs typeface="Raleway"/>
              <a:sym typeface="Raleway"/>
            </a:endParaRPr>
          </a:p>
        </p:txBody>
      </p:sp>
      <p:cxnSp>
        <p:nvCxnSpPr>
          <p:cNvPr id="389" name="Google Shape;389;p33"/>
          <p:cNvCxnSpPr/>
          <p:nvPr/>
        </p:nvCxnSpPr>
        <p:spPr>
          <a:xfrm rot="10800000">
            <a:off x="-9400" y="2223175"/>
            <a:ext cx="1414500" cy="0"/>
          </a:xfrm>
          <a:prstGeom prst="straightConnector1">
            <a:avLst/>
          </a:prstGeom>
          <a:noFill/>
          <a:ln cap="flat" cmpd="sng" w="9525">
            <a:solidFill>
              <a:srgbClr val="000000"/>
            </a:solidFill>
            <a:prstDash val="solid"/>
            <a:round/>
            <a:headEnd len="med" w="med" type="none"/>
            <a:tailEnd len="med" w="med" type="none"/>
          </a:ln>
        </p:spPr>
      </p:cxnSp>
      <p:cxnSp>
        <p:nvCxnSpPr>
          <p:cNvPr id="390" name="Google Shape;390;p33"/>
          <p:cNvCxnSpPr>
            <a:stCxn id="388" idx="3"/>
          </p:cNvCxnSpPr>
          <p:nvPr/>
        </p:nvCxnSpPr>
        <p:spPr>
          <a:xfrm>
            <a:off x="1405100" y="2070775"/>
            <a:ext cx="0" cy="0"/>
          </a:xfrm>
          <a:prstGeom prst="straightConnector1">
            <a:avLst/>
          </a:prstGeom>
          <a:noFill/>
          <a:ln cap="flat" cmpd="sng" w="9525">
            <a:solidFill>
              <a:schemeClr val="dk2"/>
            </a:solidFill>
            <a:prstDash val="solid"/>
            <a:round/>
            <a:headEnd len="med" w="med" type="none"/>
            <a:tailEnd len="med" w="med" type="none"/>
          </a:ln>
        </p:spPr>
      </p:cxnSp>
      <p:sp>
        <p:nvSpPr>
          <p:cNvPr id="391" name="Google Shape;391;p33"/>
          <p:cNvSpPr txBox="1"/>
          <p:nvPr/>
        </p:nvSpPr>
        <p:spPr>
          <a:xfrm>
            <a:off x="119225" y="3529975"/>
            <a:ext cx="1285800" cy="434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ko">
                <a:latin typeface="Raleway"/>
                <a:ea typeface="Raleway"/>
                <a:cs typeface="Raleway"/>
                <a:sym typeface="Raleway"/>
              </a:rPr>
              <a:t>Temperature</a:t>
            </a:r>
            <a:endParaRPr>
              <a:latin typeface="Raleway"/>
              <a:ea typeface="Raleway"/>
              <a:cs typeface="Raleway"/>
              <a:sym typeface="Raleway"/>
            </a:endParaRPr>
          </a:p>
        </p:txBody>
      </p:sp>
      <p:cxnSp>
        <p:nvCxnSpPr>
          <p:cNvPr id="392" name="Google Shape;392;p33"/>
          <p:cNvCxnSpPr>
            <a:stCxn id="391" idx="3"/>
          </p:cNvCxnSpPr>
          <p:nvPr/>
        </p:nvCxnSpPr>
        <p:spPr>
          <a:xfrm>
            <a:off x="1405025" y="3747175"/>
            <a:ext cx="0" cy="0"/>
          </a:xfrm>
          <a:prstGeom prst="straightConnector1">
            <a:avLst/>
          </a:prstGeom>
          <a:noFill/>
          <a:ln cap="flat" cmpd="sng" w="9525">
            <a:solidFill>
              <a:schemeClr val="dk2"/>
            </a:solidFill>
            <a:prstDash val="solid"/>
            <a:round/>
            <a:headEnd len="med" w="med" type="none"/>
            <a:tailEnd len="med" w="med" type="none"/>
          </a:ln>
        </p:spPr>
      </p:cxnSp>
      <p:sp>
        <p:nvSpPr>
          <p:cNvPr id="393" name="Google Shape;393;p33"/>
          <p:cNvSpPr txBox="1"/>
          <p:nvPr/>
        </p:nvSpPr>
        <p:spPr>
          <a:xfrm>
            <a:off x="464100" y="1179471"/>
            <a:ext cx="6173700" cy="46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ko" sz="1800">
                <a:latin typeface="Raleway"/>
                <a:ea typeface="Raleway"/>
                <a:cs typeface="Raleway"/>
                <a:sym typeface="Raleway"/>
              </a:rPr>
              <a:t>We tried to reduce learning effect between tasks.</a:t>
            </a:r>
            <a:endParaRPr sz="1800">
              <a:latin typeface="Raleway"/>
              <a:ea typeface="Raleway"/>
              <a:cs typeface="Raleway"/>
              <a:sym typeface="Raleway"/>
            </a:endParaRPr>
          </a:p>
        </p:txBody>
      </p:sp>
      <p:cxnSp>
        <p:nvCxnSpPr>
          <p:cNvPr id="394" name="Google Shape;394;p33"/>
          <p:cNvCxnSpPr/>
          <p:nvPr/>
        </p:nvCxnSpPr>
        <p:spPr>
          <a:xfrm rot="10800000">
            <a:off x="-19000" y="3899575"/>
            <a:ext cx="1424100" cy="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98" name="Shape 398"/>
        <p:cNvGrpSpPr/>
        <p:nvPr/>
      </p:nvGrpSpPr>
      <p:grpSpPr>
        <a:xfrm>
          <a:off x="0" y="0"/>
          <a:ext cx="0" cy="0"/>
          <a:chOff x="0" y="0"/>
          <a:chExt cx="0" cy="0"/>
        </a:xfrm>
      </p:grpSpPr>
      <p:sp>
        <p:nvSpPr>
          <p:cNvPr id="399" name="Google Shape;399;p34"/>
          <p:cNvSpPr/>
          <p:nvPr/>
        </p:nvSpPr>
        <p:spPr>
          <a:xfrm>
            <a:off x="2752050" y="2418925"/>
            <a:ext cx="4308900" cy="1727400"/>
          </a:xfrm>
          <a:prstGeom prst="rect">
            <a:avLst/>
          </a:prstGeom>
          <a:solidFill>
            <a:srgbClr val="FF9900">
              <a:alpha val="4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4"/>
          <p:cNvSpPr/>
          <p:nvPr/>
        </p:nvSpPr>
        <p:spPr>
          <a:xfrm>
            <a:off x="3374200" y="1359225"/>
            <a:ext cx="3103500" cy="5727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401" name="Google Shape;40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onsolas"/>
                <a:ea typeface="Consolas"/>
                <a:cs typeface="Consolas"/>
                <a:sym typeface="Consolas"/>
              </a:rPr>
              <a:t>Context Dependent Query Function Graph</a:t>
            </a:r>
            <a:endParaRPr>
              <a:latin typeface="Consolas"/>
              <a:ea typeface="Consolas"/>
              <a:cs typeface="Consolas"/>
              <a:sym typeface="Consolas"/>
            </a:endParaRPr>
          </a:p>
        </p:txBody>
      </p:sp>
      <p:sp>
        <p:nvSpPr>
          <p:cNvPr id="402" name="Google Shape;402;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ko"/>
              <a:t>‹#›</a:t>
            </a:fld>
            <a:endParaRPr/>
          </a:p>
        </p:txBody>
      </p:sp>
      <p:sp>
        <p:nvSpPr>
          <p:cNvPr id="403" name="Google Shape;403;p34"/>
          <p:cNvSpPr txBox="1"/>
          <p:nvPr/>
        </p:nvSpPr>
        <p:spPr>
          <a:xfrm>
            <a:off x="7548500" y="3077510"/>
            <a:ext cx="1442700" cy="41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300">
                <a:latin typeface="Raleway"/>
                <a:ea typeface="Raleway"/>
                <a:cs typeface="Raleway"/>
                <a:sym typeface="Raleway"/>
              </a:rPr>
              <a:t>pick_beeper()</a:t>
            </a:r>
            <a:endParaRPr sz="1300">
              <a:latin typeface="Raleway"/>
              <a:ea typeface="Raleway"/>
              <a:cs typeface="Raleway"/>
              <a:sym typeface="Raleway"/>
            </a:endParaRPr>
          </a:p>
          <a:p>
            <a:pPr indent="0" lvl="0" marL="0" rtl="0" algn="l">
              <a:spcBef>
                <a:spcPts val="0"/>
              </a:spcBef>
              <a:spcAft>
                <a:spcPts val="0"/>
              </a:spcAft>
              <a:buNone/>
            </a:pPr>
            <a:r>
              <a:t/>
            </a:r>
            <a:endParaRPr sz="1100">
              <a:latin typeface="Consolas"/>
              <a:ea typeface="Consolas"/>
              <a:cs typeface="Consolas"/>
              <a:sym typeface="Consolas"/>
            </a:endParaRPr>
          </a:p>
        </p:txBody>
      </p:sp>
      <p:sp>
        <p:nvSpPr>
          <p:cNvPr id="404" name="Google Shape;404;p34"/>
          <p:cNvSpPr txBox="1"/>
          <p:nvPr/>
        </p:nvSpPr>
        <p:spPr>
          <a:xfrm>
            <a:off x="60050" y="2958975"/>
            <a:ext cx="1442700" cy="6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200">
                <a:latin typeface="Raleway"/>
                <a:ea typeface="Raleway"/>
                <a:cs typeface="Raleway"/>
                <a:sym typeface="Raleway"/>
              </a:rPr>
              <a:t>“How does </a:t>
            </a:r>
            <a:r>
              <a:rPr lang="ko" sz="1200">
                <a:highlight>
                  <a:srgbClr val="FF9900"/>
                </a:highlight>
                <a:latin typeface="Raleway"/>
                <a:ea typeface="Raleway"/>
                <a:cs typeface="Raleway"/>
                <a:sym typeface="Raleway"/>
              </a:rPr>
              <a:t>hubo</a:t>
            </a:r>
            <a:endParaRPr sz="1200">
              <a:highlight>
                <a:srgbClr val="FF9900"/>
              </a:highlight>
              <a:latin typeface="Raleway"/>
              <a:ea typeface="Raleway"/>
              <a:cs typeface="Raleway"/>
              <a:sym typeface="Raleway"/>
            </a:endParaRPr>
          </a:p>
          <a:p>
            <a:pPr indent="0" lvl="0" marL="0" rtl="0" algn="ctr">
              <a:spcBef>
                <a:spcPts val="1000"/>
              </a:spcBef>
              <a:spcAft>
                <a:spcPts val="1000"/>
              </a:spcAft>
              <a:buNone/>
            </a:pPr>
            <a:r>
              <a:rPr lang="ko" sz="1200">
                <a:latin typeface="Raleway"/>
                <a:ea typeface="Raleway"/>
                <a:cs typeface="Raleway"/>
                <a:sym typeface="Raleway"/>
              </a:rPr>
              <a:t> </a:t>
            </a:r>
            <a:r>
              <a:rPr lang="ko" sz="1200">
                <a:highlight>
                  <a:srgbClr val="FF9900"/>
                </a:highlight>
                <a:latin typeface="Raleway"/>
                <a:ea typeface="Raleway"/>
                <a:cs typeface="Raleway"/>
                <a:sym typeface="Raleway"/>
              </a:rPr>
              <a:t>pick</a:t>
            </a:r>
            <a:r>
              <a:rPr lang="ko" sz="1200">
                <a:latin typeface="Raleway"/>
                <a:ea typeface="Raleway"/>
                <a:cs typeface="Raleway"/>
                <a:sym typeface="Raleway"/>
              </a:rPr>
              <a:t> </a:t>
            </a:r>
            <a:r>
              <a:rPr lang="ko" sz="1200">
                <a:highlight>
                  <a:srgbClr val="FF9900"/>
                </a:highlight>
                <a:latin typeface="Raleway"/>
                <a:ea typeface="Raleway"/>
                <a:cs typeface="Raleway"/>
                <a:sym typeface="Raleway"/>
              </a:rPr>
              <a:t>beeper</a:t>
            </a:r>
            <a:r>
              <a:rPr lang="ko" sz="1200">
                <a:latin typeface="Raleway"/>
                <a:ea typeface="Raleway"/>
                <a:cs typeface="Raleway"/>
                <a:sym typeface="Raleway"/>
              </a:rPr>
              <a:t>?”</a:t>
            </a:r>
            <a:endParaRPr sz="1200">
              <a:latin typeface="Raleway"/>
              <a:ea typeface="Raleway"/>
              <a:cs typeface="Raleway"/>
              <a:sym typeface="Raleway"/>
            </a:endParaRPr>
          </a:p>
        </p:txBody>
      </p:sp>
      <p:sp>
        <p:nvSpPr>
          <p:cNvPr id="405" name="Google Shape;405;p34"/>
          <p:cNvSpPr txBox="1"/>
          <p:nvPr/>
        </p:nvSpPr>
        <p:spPr>
          <a:xfrm>
            <a:off x="3294375" y="2493866"/>
            <a:ext cx="918300" cy="157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a:latin typeface="Raleway"/>
                <a:ea typeface="Raleway"/>
                <a:cs typeface="Raleway"/>
                <a:sym typeface="Raleway"/>
              </a:rPr>
              <a:t>hubo</a:t>
            </a:r>
            <a:endParaRPr>
              <a:latin typeface="Raleway"/>
              <a:ea typeface="Raleway"/>
              <a:cs typeface="Raleway"/>
              <a:sym typeface="Raleway"/>
            </a:endParaRPr>
          </a:p>
          <a:p>
            <a:pPr indent="0" lvl="0" marL="0" rtl="0" algn="ctr">
              <a:spcBef>
                <a:spcPts val="1000"/>
              </a:spcBef>
              <a:spcAft>
                <a:spcPts val="0"/>
              </a:spcAft>
              <a:buNone/>
            </a:pPr>
            <a:r>
              <a:rPr lang="ko">
                <a:latin typeface="Raleway"/>
                <a:ea typeface="Raleway"/>
                <a:cs typeface="Raleway"/>
                <a:sym typeface="Raleway"/>
              </a:rPr>
              <a:t>left</a:t>
            </a:r>
            <a:endParaRPr>
              <a:latin typeface="Raleway"/>
              <a:ea typeface="Raleway"/>
              <a:cs typeface="Raleway"/>
              <a:sym typeface="Raleway"/>
            </a:endParaRPr>
          </a:p>
          <a:p>
            <a:pPr indent="0" lvl="0" marL="0" rtl="0" algn="ctr">
              <a:spcBef>
                <a:spcPts val="1000"/>
              </a:spcBef>
              <a:spcAft>
                <a:spcPts val="0"/>
              </a:spcAft>
              <a:buNone/>
            </a:pPr>
            <a:r>
              <a:rPr lang="ko">
                <a:latin typeface="Raleway"/>
                <a:ea typeface="Raleway"/>
                <a:cs typeface="Raleway"/>
                <a:sym typeface="Raleway"/>
              </a:rPr>
              <a:t>find</a:t>
            </a:r>
            <a:endParaRPr>
              <a:latin typeface="Raleway"/>
              <a:ea typeface="Raleway"/>
              <a:cs typeface="Raleway"/>
              <a:sym typeface="Raleway"/>
            </a:endParaRPr>
          </a:p>
          <a:p>
            <a:pPr indent="0" lvl="0" marL="0" rtl="0" algn="ctr">
              <a:spcBef>
                <a:spcPts val="1000"/>
              </a:spcBef>
              <a:spcAft>
                <a:spcPts val="0"/>
              </a:spcAft>
              <a:buNone/>
            </a:pPr>
            <a:r>
              <a:rPr lang="ko">
                <a:latin typeface="Raleway"/>
                <a:ea typeface="Raleway"/>
                <a:cs typeface="Raleway"/>
                <a:sym typeface="Raleway"/>
              </a:rPr>
              <a:t>location</a:t>
            </a:r>
            <a:endParaRPr>
              <a:latin typeface="Raleway"/>
              <a:ea typeface="Raleway"/>
              <a:cs typeface="Raleway"/>
              <a:sym typeface="Raleway"/>
            </a:endParaRPr>
          </a:p>
          <a:p>
            <a:pPr indent="0" lvl="0" marL="0" rtl="0" algn="ctr">
              <a:spcBef>
                <a:spcPts val="0"/>
              </a:spcBef>
              <a:spcAft>
                <a:spcPts val="1000"/>
              </a:spcAft>
              <a:buNone/>
            </a:pPr>
            <a:r>
              <a:rPr lang="ko">
                <a:latin typeface="Raleway"/>
                <a:ea typeface="Raleway"/>
                <a:cs typeface="Raleway"/>
                <a:sym typeface="Raleway"/>
              </a:rPr>
              <a:t>...</a:t>
            </a:r>
            <a:endParaRPr>
              <a:latin typeface="Raleway"/>
              <a:ea typeface="Raleway"/>
              <a:cs typeface="Raleway"/>
              <a:sym typeface="Raleway"/>
            </a:endParaRPr>
          </a:p>
        </p:txBody>
      </p:sp>
      <p:sp>
        <p:nvSpPr>
          <p:cNvPr id="406" name="Google Shape;406;p34"/>
          <p:cNvSpPr/>
          <p:nvPr/>
        </p:nvSpPr>
        <p:spPr>
          <a:xfrm>
            <a:off x="4163250" y="2655621"/>
            <a:ext cx="181800" cy="181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4"/>
          <p:cNvSpPr/>
          <p:nvPr/>
        </p:nvSpPr>
        <p:spPr>
          <a:xfrm>
            <a:off x="4163250" y="3013912"/>
            <a:ext cx="181800" cy="181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4"/>
          <p:cNvSpPr/>
          <p:nvPr/>
        </p:nvSpPr>
        <p:spPr>
          <a:xfrm>
            <a:off x="4163250" y="3341421"/>
            <a:ext cx="181800" cy="181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4"/>
          <p:cNvSpPr/>
          <p:nvPr/>
        </p:nvSpPr>
        <p:spPr>
          <a:xfrm>
            <a:off x="4163250" y="3668929"/>
            <a:ext cx="181800" cy="181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4"/>
          <p:cNvSpPr/>
          <p:nvPr/>
        </p:nvSpPr>
        <p:spPr>
          <a:xfrm>
            <a:off x="5153850" y="2884221"/>
            <a:ext cx="181800" cy="181800"/>
          </a:xfrm>
          <a:prstGeom prst="ellipse">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4"/>
          <p:cNvSpPr/>
          <p:nvPr/>
        </p:nvSpPr>
        <p:spPr>
          <a:xfrm>
            <a:off x="5153850" y="3189021"/>
            <a:ext cx="181800" cy="181800"/>
          </a:xfrm>
          <a:prstGeom prst="ellipse">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4"/>
          <p:cNvSpPr/>
          <p:nvPr/>
        </p:nvSpPr>
        <p:spPr>
          <a:xfrm>
            <a:off x="5153850" y="3493821"/>
            <a:ext cx="181800" cy="181800"/>
          </a:xfrm>
          <a:prstGeom prst="ellipse">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4"/>
          <p:cNvSpPr txBox="1"/>
          <p:nvPr/>
        </p:nvSpPr>
        <p:spPr>
          <a:xfrm>
            <a:off x="5382450" y="2786675"/>
            <a:ext cx="1153500" cy="9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100">
                <a:latin typeface="Raleway"/>
                <a:ea typeface="Raleway"/>
                <a:cs typeface="Raleway"/>
                <a:sym typeface="Raleway"/>
              </a:rPr>
              <a:t>tu</a:t>
            </a:r>
            <a:r>
              <a:rPr lang="ko" sz="1100">
                <a:latin typeface="Raleway"/>
                <a:ea typeface="Raleway"/>
                <a:cs typeface="Raleway"/>
                <a:sym typeface="Raleway"/>
              </a:rPr>
              <a:t>rn</a:t>
            </a:r>
            <a:r>
              <a:rPr lang="ko" sz="1100">
                <a:latin typeface="Raleway"/>
                <a:ea typeface="Raleway"/>
                <a:cs typeface="Raleway"/>
                <a:sym typeface="Raleway"/>
              </a:rPr>
              <a:t>_left()</a:t>
            </a:r>
            <a:endParaRPr sz="1100">
              <a:latin typeface="Raleway"/>
              <a:ea typeface="Raleway"/>
              <a:cs typeface="Raleway"/>
              <a:sym typeface="Raleway"/>
            </a:endParaRPr>
          </a:p>
          <a:p>
            <a:pPr indent="0" lvl="0" marL="0" rtl="0" algn="ctr">
              <a:spcBef>
                <a:spcPts val="1000"/>
              </a:spcBef>
              <a:spcAft>
                <a:spcPts val="0"/>
              </a:spcAft>
              <a:buNone/>
            </a:pPr>
            <a:r>
              <a:rPr lang="ko" sz="1100">
                <a:latin typeface="Raleway"/>
                <a:ea typeface="Raleway"/>
                <a:cs typeface="Raleway"/>
                <a:sym typeface="Raleway"/>
              </a:rPr>
              <a:t>pick_beeper()</a:t>
            </a:r>
            <a:endParaRPr sz="1100">
              <a:latin typeface="Raleway"/>
              <a:ea typeface="Raleway"/>
              <a:cs typeface="Raleway"/>
              <a:sym typeface="Raleway"/>
            </a:endParaRPr>
          </a:p>
          <a:p>
            <a:pPr indent="0" lvl="0" marL="0" rtl="0" algn="ctr">
              <a:spcBef>
                <a:spcPts val="1000"/>
              </a:spcBef>
              <a:spcAft>
                <a:spcPts val="1000"/>
              </a:spcAft>
              <a:buNone/>
            </a:pPr>
            <a:r>
              <a:rPr lang="ko" sz="1100">
                <a:latin typeface="Raleway"/>
                <a:ea typeface="Raleway"/>
                <a:cs typeface="Raleway"/>
                <a:sym typeface="Raleway"/>
              </a:rPr>
              <a:t>map()</a:t>
            </a:r>
            <a:endParaRPr sz="1100">
              <a:latin typeface="Raleway"/>
              <a:ea typeface="Raleway"/>
              <a:cs typeface="Raleway"/>
              <a:sym typeface="Raleway"/>
            </a:endParaRPr>
          </a:p>
        </p:txBody>
      </p:sp>
      <p:cxnSp>
        <p:nvCxnSpPr>
          <p:cNvPr id="414" name="Google Shape;414;p34"/>
          <p:cNvCxnSpPr>
            <a:stCxn id="406" idx="6"/>
            <a:endCxn id="410" idx="2"/>
          </p:cNvCxnSpPr>
          <p:nvPr/>
        </p:nvCxnSpPr>
        <p:spPr>
          <a:xfrm>
            <a:off x="4345050" y="2746521"/>
            <a:ext cx="808800" cy="228600"/>
          </a:xfrm>
          <a:prstGeom prst="straightConnector1">
            <a:avLst/>
          </a:prstGeom>
          <a:noFill/>
          <a:ln cap="flat" cmpd="sng" w="28575">
            <a:solidFill>
              <a:schemeClr val="dk2"/>
            </a:solidFill>
            <a:prstDash val="solid"/>
            <a:round/>
            <a:headEnd len="med" w="med" type="none"/>
            <a:tailEnd len="med" w="med" type="none"/>
          </a:ln>
        </p:spPr>
      </p:cxnSp>
      <p:cxnSp>
        <p:nvCxnSpPr>
          <p:cNvPr id="415" name="Google Shape;415;p34"/>
          <p:cNvCxnSpPr>
            <a:endCxn id="411" idx="2"/>
          </p:cNvCxnSpPr>
          <p:nvPr/>
        </p:nvCxnSpPr>
        <p:spPr>
          <a:xfrm>
            <a:off x="4345050" y="3104721"/>
            <a:ext cx="808800" cy="175200"/>
          </a:xfrm>
          <a:prstGeom prst="straightConnector1">
            <a:avLst/>
          </a:prstGeom>
          <a:noFill/>
          <a:ln cap="flat" cmpd="sng" w="28575">
            <a:solidFill>
              <a:schemeClr val="dk2"/>
            </a:solidFill>
            <a:prstDash val="solid"/>
            <a:round/>
            <a:headEnd len="med" w="med" type="none"/>
            <a:tailEnd len="med" w="med" type="none"/>
          </a:ln>
        </p:spPr>
      </p:cxnSp>
      <p:cxnSp>
        <p:nvCxnSpPr>
          <p:cNvPr id="416" name="Google Shape;416;p34"/>
          <p:cNvCxnSpPr>
            <a:stCxn id="408" idx="6"/>
            <a:endCxn id="412" idx="2"/>
          </p:cNvCxnSpPr>
          <p:nvPr/>
        </p:nvCxnSpPr>
        <p:spPr>
          <a:xfrm>
            <a:off x="4345050" y="3432321"/>
            <a:ext cx="808800" cy="152400"/>
          </a:xfrm>
          <a:prstGeom prst="straightConnector1">
            <a:avLst/>
          </a:prstGeom>
          <a:noFill/>
          <a:ln cap="flat" cmpd="sng" w="28575">
            <a:solidFill>
              <a:schemeClr val="dk2"/>
            </a:solidFill>
            <a:prstDash val="solid"/>
            <a:round/>
            <a:headEnd len="med" w="med" type="none"/>
            <a:tailEnd len="med" w="med" type="none"/>
          </a:ln>
        </p:spPr>
      </p:cxnSp>
      <p:cxnSp>
        <p:nvCxnSpPr>
          <p:cNvPr id="417" name="Google Shape;417;p34"/>
          <p:cNvCxnSpPr>
            <a:stCxn id="407" idx="6"/>
            <a:endCxn id="410" idx="2"/>
          </p:cNvCxnSpPr>
          <p:nvPr/>
        </p:nvCxnSpPr>
        <p:spPr>
          <a:xfrm flipH="1" rot="10800000">
            <a:off x="4345050" y="2975212"/>
            <a:ext cx="808800" cy="129600"/>
          </a:xfrm>
          <a:prstGeom prst="straightConnector1">
            <a:avLst/>
          </a:prstGeom>
          <a:noFill/>
          <a:ln cap="flat" cmpd="sng" w="28575">
            <a:solidFill>
              <a:schemeClr val="dk2"/>
            </a:solidFill>
            <a:prstDash val="solid"/>
            <a:round/>
            <a:headEnd len="med" w="med" type="none"/>
            <a:tailEnd len="med" w="med" type="none"/>
          </a:ln>
        </p:spPr>
      </p:cxnSp>
      <p:cxnSp>
        <p:nvCxnSpPr>
          <p:cNvPr id="418" name="Google Shape;418;p34"/>
          <p:cNvCxnSpPr>
            <a:stCxn id="409" idx="6"/>
            <a:endCxn id="411" idx="3"/>
          </p:cNvCxnSpPr>
          <p:nvPr/>
        </p:nvCxnSpPr>
        <p:spPr>
          <a:xfrm flipH="1" rot="10800000">
            <a:off x="4345050" y="3344329"/>
            <a:ext cx="835500" cy="415500"/>
          </a:xfrm>
          <a:prstGeom prst="straightConnector1">
            <a:avLst/>
          </a:prstGeom>
          <a:noFill/>
          <a:ln cap="flat" cmpd="sng" w="28575">
            <a:solidFill>
              <a:schemeClr val="dk2"/>
            </a:solidFill>
            <a:prstDash val="solid"/>
            <a:round/>
            <a:headEnd len="med" w="med" type="none"/>
            <a:tailEnd len="med" w="med" type="none"/>
          </a:ln>
        </p:spPr>
      </p:cxnSp>
      <p:cxnSp>
        <p:nvCxnSpPr>
          <p:cNvPr id="419" name="Google Shape;419;p34"/>
          <p:cNvCxnSpPr>
            <a:stCxn id="409" idx="6"/>
            <a:endCxn id="412" idx="2"/>
          </p:cNvCxnSpPr>
          <p:nvPr/>
        </p:nvCxnSpPr>
        <p:spPr>
          <a:xfrm flipH="1" rot="10800000">
            <a:off x="4345050" y="3584629"/>
            <a:ext cx="808800" cy="175200"/>
          </a:xfrm>
          <a:prstGeom prst="straightConnector1">
            <a:avLst/>
          </a:prstGeom>
          <a:noFill/>
          <a:ln cap="flat" cmpd="sng" w="28575">
            <a:solidFill>
              <a:schemeClr val="dk2"/>
            </a:solidFill>
            <a:prstDash val="solid"/>
            <a:round/>
            <a:headEnd len="med" w="med" type="none"/>
            <a:tailEnd len="med" w="med" type="none"/>
          </a:ln>
        </p:spPr>
      </p:cxnSp>
      <p:sp>
        <p:nvSpPr>
          <p:cNvPr id="420" name="Google Shape;420;p34"/>
          <p:cNvSpPr txBox="1"/>
          <p:nvPr/>
        </p:nvSpPr>
        <p:spPr>
          <a:xfrm>
            <a:off x="4603550" y="2624846"/>
            <a:ext cx="376200" cy="1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800"/>
              <a:t>1</a:t>
            </a:r>
            <a:endParaRPr sz="800"/>
          </a:p>
        </p:txBody>
      </p:sp>
      <p:sp>
        <p:nvSpPr>
          <p:cNvPr id="421" name="Google Shape;421;p34"/>
          <p:cNvSpPr txBox="1"/>
          <p:nvPr/>
        </p:nvSpPr>
        <p:spPr>
          <a:xfrm>
            <a:off x="4603550" y="2811331"/>
            <a:ext cx="376200" cy="2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800"/>
              <a:t>8</a:t>
            </a:r>
            <a:endParaRPr sz="800"/>
          </a:p>
        </p:txBody>
      </p:sp>
      <p:sp>
        <p:nvSpPr>
          <p:cNvPr id="422" name="Google Shape;422;p34"/>
          <p:cNvSpPr txBox="1"/>
          <p:nvPr/>
        </p:nvSpPr>
        <p:spPr>
          <a:xfrm>
            <a:off x="4603550" y="3596040"/>
            <a:ext cx="376200" cy="2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800"/>
              <a:t>5</a:t>
            </a:r>
            <a:endParaRPr sz="800"/>
          </a:p>
        </p:txBody>
      </p:sp>
      <p:sp>
        <p:nvSpPr>
          <p:cNvPr id="423" name="Google Shape;423;p34"/>
          <p:cNvSpPr txBox="1"/>
          <p:nvPr/>
        </p:nvSpPr>
        <p:spPr>
          <a:xfrm>
            <a:off x="4603550" y="3268531"/>
            <a:ext cx="376200" cy="2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800"/>
              <a:t>3</a:t>
            </a:r>
            <a:endParaRPr sz="800"/>
          </a:p>
        </p:txBody>
      </p:sp>
      <p:cxnSp>
        <p:nvCxnSpPr>
          <p:cNvPr id="424" name="Google Shape;424;p34"/>
          <p:cNvCxnSpPr>
            <a:stCxn id="400" idx="3"/>
            <a:endCxn id="403" idx="1"/>
          </p:cNvCxnSpPr>
          <p:nvPr/>
        </p:nvCxnSpPr>
        <p:spPr>
          <a:xfrm>
            <a:off x="6477700" y="1645575"/>
            <a:ext cx="1070700" cy="1639800"/>
          </a:xfrm>
          <a:prstGeom prst="bentConnector3">
            <a:avLst>
              <a:gd fmla="val 40948" name="adj1"/>
            </a:avLst>
          </a:prstGeom>
          <a:noFill/>
          <a:ln cap="flat" cmpd="sng" w="28575">
            <a:solidFill>
              <a:schemeClr val="dk2"/>
            </a:solidFill>
            <a:prstDash val="solid"/>
            <a:round/>
            <a:headEnd len="med" w="med" type="none"/>
            <a:tailEnd len="med" w="med" type="triangle"/>
          </a:ln>
        </p:spPr>
      </p:cxnSp>
      <p:sp>
        <p:nvSpPr>
          <p:cNvPr id="425" name="Google Shape;425;p34"/>
          <p:cNvSpPr txBox="1"/>
          <p:nvPr/>
        </p:nvSpPr>
        <p:spPr>
          <a:xfrm>
            <a:off x="1639950" y="2854950"/>
            <a:ext cx="1350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100">
                <a:latin typeface="Raleway"/>
                <a:ea typeface="Raleway"/>
                <a:cs typeface="Raleway"/>
                <a:sym typeface="Raleway"/>
              </a:rPr>
              <a:t>Query keywords</a:t>
            </a:r>
            <a:endParaRPr sz="1100">
              <a:latin typeface="Raleway"/>
              <a:ea typeface="Raleway"/>
              <a:cs typeface="Raleway"/>
              <a:sym typeface="Raleway"/>
            </a:endParaRPr>
          </a:p>
        </p:txBody>
      </p:sp>
      <p:sp>
        <p:nvSpPr>
          <p:cNvPr id="426" name="Google Shape;426;p34"/>
          <p:cNvSpPr txBox="1"/>
          <p:nvPr/>
        </p:nvSpPr>
        <p:spPr>
          <a:xfrm>
            <a:off x="1494150" y="3343225"/>
            <a:ext cx="1263000" cy="87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100">
                <a:latin typeface="Raleway"/>
                <a:ea typeface="Raleway"/>
                <a:cs typeface="Raleway"/>
                <a:sym typeface="Raleway"/>
              </a:rPr>
              <a:t>User code,</a:t>
            </a:r>
            <a:endParaRPr sz="1100">
              <a:latin typeface="Raleway"/>
              <a:ea typeface="Raleway"/>
              <a:cs typeface="Raleway"/>
              <a:sym typeface="Raleway"/>
            </a:endParaRPr>
          </a:p>
          <a:p>
            <a:pPr indent="0" lvl="0" marL="0" rtl="0" algn="ctr">
              <a:spcBef>
                <a:spcPts val="0"/>
              </a:spcBef>
              <a:spcAft>
                <a:spcPts val="0"/>
              </a:spcAft>
              <a:buNone/>
            </a:pPr>
            <a:r>
              <a:rPr lang="ko" sz="1100">
                <a:latin typeface="Raleway"/>
                <a:ea typeface="Raleway"/>
                <a:cs typeface="Raleway"/>
                <a:sym typeface="Raleway"/>
              </a:rPr>
              <a:t>Peer code</a:t>
            </a:r>
            <a:endParaRPr sz="1100">
              <a:latin typeface="Raleway"/>
              <a:ea typeface="Raleway"/>
              <a:cs typeface="Raleway"/>
              <a:sym typeface="Raleway"/>
            </a:endParaRPr>
          </a:p>
        </p:txBody>
      </p:sp>
      <p:cxnSp>
        <p:nvCxnSpPr>
          <p:cNvPr id="427" name="Google Shape;427;p34"/>
          <p:cNvCxnSpPr>
            <a:stCxn id="404" idx="3"/>
            <a:endCxn id="400" idx="1"/>
          </p:cNvCxnSpPr>
          <p:nvPr/>
        </p:nvCxnSpPr>
        <p:spPr>
          <a:xfrm flipH="1" rot="10800000">
            <a:off x="1502750" y="1645575"/>
            <a:ext cx="1871400" cy="1639500"/>
          </a:xfrm>
          <a:prstGeom prst="bentConnector3">
            <a:avLst>
              <a:gd fmla="val 78405" name="adj1"/>
            </a:avLst>
          </a:prstGeom>
          <a:noFill/>
          <a:ln cap="flat" cmpd="sng" w="28575">
            <a:solidFill>
              <a:schemeClr val="dk2"/>
            </a:solidFill>
            <a:prstDash val="solid"/>
            <a:round/>
            <a:headEnd len="med" w="med" type="none"/>
            <a:tailEnd len="med" w="med" type="triangle"/>
          </a:ln>
        </p:spPr>
      </p:cxnSp>
      <p:sp>
        <p:nvSpPr>
          <p:cNvPr id="428" name="Google Shape;428;p34"/>
          <p:cNvSpPr txBox="1"/>
          <p:nvPr/>
        </p:nvSpPr>
        <p:spPr>
          <a:xfrm>
            <a:off x="6468678" y="2706961"/>
            <a:ext cx="376200" cy="1167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ko">
                <a:latin typeface="Raleway"/>
                <a:ea typeface="Raleway"/>
                <a:cs typeface="Raleway"/>
                <a:sym typeface="Raleway"/>
              </a:rPr>
              <a:t>9</a:t>
            </a:r>
            <a:endParaRPr b="1">
              <a:latin typeface="Raleway"/>
              <a:ea typeface="Raleway"/>
              <a:cs typeface="Raleway"/>
              <a:sym typeface="Raleway"/>
            </a:endParaRPr>
          </a:p>
          <a:p>
            <a:pPr indent="0" lvl="0" marL="0" rtl="0" algn="ctr">
              <a:lnSpc>
                <a:spcPct val="100000"/>
              </a:lnSpc>
              <a:spcBef>
                <a:spcPts val="1000"/>
              </a:spcBef>
              <a:spcAft>
                <a:spcPts val="0"/>
              </a:spcAft>
              <a:buNone/>
            </a:pPr>
            <a:r>
              <a:rPr lang="ko">
                <a:latin typeface="Raleway"/>
                <a:ea typeface="Raleway"/>
                <a:cs typeface="Raleway"/>
                <a:sym typeface="Raleway"/>
              </a:rPr>
              <a:t>2</a:t>
            </a:r>
            <a:endParaRPr>
              <a:latin typeface="Raleway"/>
              <a:ea typeface="Raleway"/>
              <a:cs typeface="Raleway"/>
              <a:sym typeface="Raleway"/>
            </a:endParaRPr>
          </a:p>
          <a:p>
            <a:pPr indent="0" lvl="0" marL="0" rtl="0" algn="ctr">
              <a:lnSpc>
                <a:spcPct val="100000"/>
              </a:lnSpc>
              <a:spcBef>
                <a:spcPts val="1000"/>
              </a:spcBef>
              <a:spcAft>
                <a:spcPts val="1000"/>
              </a:spcAft>
              <a:buNone/>
            </a:pPr>
            <a:r>
              <a:rPr lang="ko">
                <a:latin typeface="Raleway"/>
                <a:ea typeface="Raleway"/>
                <a:cs typeface="Raleway"/>
                <a:sym typeface="Raleway"/>
              </a:rPr>
              <a:t>1</a:t>
            </a:r>
            <a:endParaRPr>
              <a:latin typeface="Raleway"/>
              <a:ea typeface="Raleway"/>
              <a:cs typeface="Raleway"/>
              <a:sym typeface="Raleway"/>
            </a:endParaRPr>
          </a:p>
        </p:txBody>
      </p:sp>
      <p:cxnSp>
        <p:nvCxnSpPr>
          <p:cNvPr id="429" name="Google Shape;429;p34"/>
          <p:cNvCxnSpPr>
            <a:stCxn id="428" idx="3"/>
            <a:endCxn id="403" idx="1"/>
          </p:cNvCxnSpPr>
          <p:nvPr/>
        </p:nvCxnSpPr>
        <p:spPr>
          <a:xfrm flipH="1" rot="10800000">
            <a:off x="6844878" y="3285361"/>
            <a:ext cx="703500" cy="5400"/>
          </a:xfrm>
          <a:prstGeom prst="straightConnector1">
            <a:avLst/>
          </a:prstGeom>
          <a:noFill/>
          <a:ln cap="flat" cmpd="sng" w="28575">
            <a:solidFill>
              <a:schemeClr val="dk2"/>
            </a:solidFill>
            <a:prstDash val="solid"/>
            <a:round/>
            <a:headEnd len="med" w="med" type="none"/>
            <a:tailEnd len="med" w="med" type="triangle"/>
          </a:ln>
        </p:spPr>
      </p:cxnSp>
      <p:cxnSp>
        <p:nvCxnSpPr>
          <p:cNvPr id="430" name="Google Shape;430;p34"/>
          <p:cNvCxnSpPr>
            <a:stCxn id="404" idx="3"/>
            <a:endCxn id="405" idx="1"/>
          </p:cNvCxnSpPr>
          <p:nvPr/>
        </p:nvCxnSpPr>
        <p:spPr>
          <a:xfrm flipH="1" rot="10800000">
            <a:off x="1502750" y="3280875"/>
            <a:ext cx="1791600" cy="4200"/>
          </a:xfrm>
          <a:prstGeom prst="straightConnector1">
            <a:avLst/>
          </a:prstGeom>
          <a:noFill/>
          <a:ln cap="flat" cmpd="sng" w="28575">
            <a:solidFill>
              <a:schemeClr val="dk2"/>
            </a:solidFill>
            <a:prstDash val="solid"/>
            <a:round/>
            <a:headEnd len="med" w="med" type="none"/>
            <a:tailEnd len="med" w="med" type="none"/>
          </a:ln>
        </p:spPr>
      </p:cxnSp>
      <p:sp>
        <p:nvSpPr>
          <p:cNvPr id="431" name="Google Shape;431;p34"/>
          <p:cNvSpPr txBox="1"/>
          <p:nvPr/>
        </p:nvSpPr>
        <p:spPr>
          <a:xfrm>
            <a:off x="4278000" y="1034828"/>
            <a:ext cx="13500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300">
                <a:latin typeface="Raleway"/>
                <a:ea typeface="Raleway"/>
                <a:cs typeface="Raleway"/>
                <a:sym typeface="Raleway"/>
              </a:rPr>
              <a:t>Exact match     </a:t>
            </a:r>
            <a:endParaRPr sz="1300">
              <a:latin typeface="Raleway"/>
              <a:ea typeface="Raleway"/>
              <a:cs typeface="Raleway"/>
              <a:sym typeface="Raleway"/>
            </a:endParaRPr>
          </a:p>
        </p:txBody>
      </p:sp>
      <p:sp>
        <p:nvSpPr>
          <p:cNvPr id="432" name="Google Shape;432;p34"/>
          <p:cNvSpPr txBox="1"/>
          <p:nvPr/>
        </p:nvSpPr>
        <p:spPr>
          <a:xfrm>
            <a:off x="3477625" y="1336439"/>
            <a:ext cx="2916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300">
                <a:solidFill>
                  <a:schemeClr val="dk1"/>
                </a:solidFill>
              </a:rPr>
              <a:t>(hubo, pick, beeper) → pick_beeper()</a:t>
            </a:r>
            <a:endParaRPr/>
          </a:p>
        </p:txBody>
      </p:sp>
      <p:sp>
        <p:nvSpPr>
          <p:cNvPr id="433" name="Google Shape;433;p34"/>
          <p:cNvSpPr txBox="1"/>
          <p:nvPr/>
        </p:nvSpPr>
        <p:spPr>
          <a:xfrm>
            <a:off x="7385250" y="3812100"/>
            <a:ext cx="1635900" cy="6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4"/>
          <p:cNvSpPr txBox="1"/>
          <p:nvPr/>
        </p:nvSpPr>
        <p:spPr>
          <a:xfrm>
            <a:off x="7331325" y="3458775"/>
            <a:ext cx="1725900" cy="8223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ko" sz="1000">
                <a:solidFill>
                  <a:schemeClr val="dk1"/>
                </a:solidFill>
                <a:latin typeface="Raleway"/>
                <a:ea typeface="Raleway"/>
                <a:cs typeface="Raleway"/>
                <a:sym typeface="Raleway"/>
              </a:rPr>
              <a:t>Code Example</a:t>
            </a:r>
            <a:endParaRPr sz="1000">
              <a:solidFill>
                <a:schemeClr val="dk1"/>
              </a:solidFill>
              <a:latin typeface="Raleway"/>
              <a:ea typeface="Raleway"/>
              <a:cs typeface="Raleway"/>
              <a:sym typeface="Raleway"/>
            </a:endParaRPr>
          </a:p>
          <a:p>
            <a:pPr indent="0" lvl="0" marL="0" rtl="0" algn="l">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ko" sz="1000">
                <a:solidFill>
                  <a:schemeClr val="dk1"/>
                </a:solidFill>
                <a:latin typeface="Consolas"/>
                <a:ea typeface="Consolas"/>
                <a:cs typeface="Consolas"/>
                <a:sym typeface="Consolas"/>
              </a:rPr>
              <a:t>if hubo.on_beeper():</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ko" sz="1000">
                <a:solidFill>
                  <a:schemeClr val="dk1"/>
                </a:solidFill>
                <a:latin typeface="Consolas"/>
                <a:ea typeface="Consolas"/>
                <a:cs typeface="Consolas"/>
                <a:sym typeface="Consolas"/>
              </a:rPr>
              <a:t>    hubo.pick_beeper()</a:t>
            </a:r>
            <a:endParaRPr sz="1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38" name="Shape 438"/>
        <p:cNvGrpSpPr/>
        <p:nvPr/>
      </p:nvGrpSpPr>
      <p:grpSpPr>
        <a:xfrm>
          <a:off x="0" y="0"/>
          <a:ext cx="0" cy="0"/>
          <a:chOff x="0" y="0"/>
          <a:chExt cx="0" cy="0"/>
        </a:xfrm>
      </p:grpSpPr>
      <p:sp>
        <p:nvSpPr>
          <p:cNvPr id="439" name="Google Shape;43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Scenario</a:t>
            </a:r>
            <a:endParaRPr/>
          </a:p>
        </p:txBody>
      </p:sp>
      <p:sp>
        <p:nvSpPr>
          <p:cNvPr id="440" name="Google Shape;44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task dependent answers</a:t>
            </a:r>
            <a:endParaRPr/>
          </a:p>
          <a:p>
            <a:pPr indent="0" lvl="0" marL="0" rtl="0" algn="l">
              <a:spcBef>
                <a:spcPts val="1600"/>
              </a:spcBef>
              <a:spcAft>
                <a:spcPts val="0"/>
              </a:spcAft>
              <a:buNone/>
            </a:pPr>
            <a:r>
              <a:rPr lang="ko"/>
              <a:t>user code dependent answer</a:t>
            </a:r>
            <a:endParaRPr/>
          </a:p>
          <a:p>
            <a:pPr indent="0" lvl="0" marL="0" rtl="0" algn="l">
              <a:spcBef>
                <a:spcPts val="1600"/>
              </a:spcBef>
              <a:spcAft>
                <a:spcPts val="0"/>
              </a:spcAft>
              <a:buNone/>
            </a:pPr>
            <a:r>
              <a:rPr lang="ko"/>
              <a:t>coverage of the context function graph</a:t>
            </a:r>
            <a:endParaRPr/>
          </a:p>
          <a:p>
            <a:pPr indent="0" lvl="0" marL="0" rtl="0" algn="l">
              <a:spcBef>
                <a:spcPts val="1600"/>
              </a:spcBef>
              <a:spcAft>
                <a:spcPts val="1600"/>
              </a:spcAft>
              <a:buNone/>
            </a:pPr>
            <a:r>
              <a:t/>
            </a:r>
            <a:endParaRPr/>
          </a:p>
        </p:txBody>
      </p:sp>
      <p:sp>
        <p:nvSpPr>
          <p:cNvPr id="441" name="Google Shape;441;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ko"/>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45" name="Shape 445"/>
        <p:cNvGrpSpPr/>
        <p:nvPr/>
      </p:nvGrpSpPr>
      <p:grpSpPr>
        <a:xfrm>
          <a:off x="0" y="0"/>
          <a:ext cx="0" cy="0"/>
          <a:chOff x="0" y="0"/>
          <a:chExt cx="0" cy="0"/>
        </a:xfrm>
      </p:grpSpPr>
      <p:sp>
        <p:nvSpPr>
          <p:cNvPr id="446" name="Google Shape;44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We cover all the functions used in CS101 </a:t>
            </a:r>
            <a:r>
              <a:rPr lang="ko"/>
              <a:t>to the best of our knowledge</a:t>
            </a:r>
            <a:r>
              <a:rPr lang="ko"/>
              <a:t>.</a:t>
            </a:r>
            <a:endParaRPr/>
          </a:p>
          <a:p>
            <a:pPr indent="0" lvl="0" marL="0" rtl="0" algn="l">
              <a:spcBef>
                <a:spcPts val="1600"/>
              </a:spcBef>
              <a:spcAft>
                <a:spcPts val="0"/>
              </a:spcAft>
              <a:buNone/>
            </a:pPr>
            <a:r>
              <a:rPr lang="ko"/>
              <a:t>Relevance : Let’s see..</a:t>
            </a:r>
            <a:endParaRPr/>
          </a:p>
          <a:p>
            <a:pPr indent="0" lvl="0" marL="0" rtl="0" algn="l">
              <a:spcBef>
                <a:spcPts val="1600"/>
              </a:spcBef>
              <a:spcAft>
                <a:spcPts val="1600"/>
              </a:spcAft>
              <a:buNone/>
            </a:pPr>
            <a:r>
              <a:rPr lang="ko"/>
              <a:t>Speed : Sorry, we weren’t able to prove it due to limit of resources.</a:t>
            </a:r>
            <a:endParaRPr/>
          </a:p>
        </p:txBody>
      </p:sp>
      <p:sp>
        <p:nvSpPr>
          <p:cNvPr id="448" name="Google Shape;448;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ko"/>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idx="12" type="sldNum"/>
          </p:nvPr>
        </p:nvSpPr>
        <p:spPr>
          <a:xfrm>
            <a:off x="8469008" y="467487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onsolas"/>
                <a:ea typeface="Consolas"/>
                <a:cs typeface="Consolas"/>
                <a:sym typeface="Consolas"/>
              </a:rPr>
              <a:t>Formative User Study</a:t>
            </a:r>
            <a:endParaRPr>
              <a:latin typeface="Consolas"/>
              <a:ea typeface="Consolas"/>
              <a:cs typeface="Consolas"/>
              <a:sym typeface="Consolas"/>
            </a:endParaRPr>
          </a:p>
        </p:txBody>
      </p:sp>
      <p:sp>
        <p:nvSpPr>
          <p:cNvPr id="71" name="Google Shape;71;p15"/>
          <p:cNvSpPr txBox="1"/>
          <p:nvPr>
            <p:ph type="title"/>
          </p:nvPr>
        </p:nvSpPr>
        <p:spPr>
          <a:xfrm>
            <a:off x="3449925" y="1017725"/>
            <a:ext cx="2244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ko" sz="1800">
                <a:latin typeface="Raleway"/>
                <a:ea typeface="Raleway"/>
                <a:cs typeface="Raleway"/>
                <a:sym typeface="Raleway"/>
              </a:rPr>
              <a:t>CS101 Goals</a:t>
            </a:r>
            <a:endParaRPr sz="1800">
              <a:latin typeface="Raleway"/>
              <a:ea typeface="Raleway"/>
              <a:cs typeface="Raleway"/>
              <a:sym typeface="Raleway"/>
            </a:endParaRPr>
          </a:p>
        </p:txBody>
      </p:sp>
      <p:cxnSp>
        <p:nvCxnSpPr>
          <p:cNvPr id="72" name="Google Shape;72;p15"/>
          <p:cNvCxnSpPr>
            <a:stCxn id="73" idx="0"/>
            <a:endCxn id="74" idx="0"/>
          </p:cNvCxnSpPr>
          <p:nvPr/>
        </p:nvCxnSpPr>
        <p:spPr>
          <a:xfrm rot="-5400000">
            <a:off x="4546425" y="11888"/>
            <a:ext cx="51300" cy="3513300"/>
          </a:xfrm>
          <a:prstGeom prst="bentConnector3">
            <a:avLst>
              <a:gd fmla="val 564327" name="adj1"/>
            </a:avLst>
          </a:prstGeom>
          <a:noFill/>
          <a:ln cap="flat" cmpd="sng" w="19050">
            <a:solidFill>
              <a:srgbClr val="434343"/>
            </a:solidFill>
            <a:prstDash val="solid"/>
            <a:round/>
            <a:headEnd len="med" w="med" type="none"/>
            <a:tailEnd len="med" w="med" type="none"/>
          </a:ln>
        </p:spPr>
      </p:cxnSp>
      <p:sp>
        <p:nvSpPr>
          <p:cNvPr id="73" name="Google Shape;73;p15"/>
          <p:cNvSpPr txBox="1"/>
          <p:nvPr/>
        </p:nvSpPr>
        <p:spPr>
          <a:xfrm>
            <a:off x="1491675" y="1794188"/>
            <a:ext cx="26475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200">
                <a:latin typeface="Raleway"/>
                <a:ea typeface="Raleway"/>
                <a:cs typeface="Raleway"/>
                <a:sym typeface="Raleway"/>
              </a:rPr>
              <a:t>Computational Thinking</a:t>
            </a:r>
            <a:endParaRPr sz="1200">
              <a:latin typeface="Raleway"/>
              <a:ea typeface="Raleway"/>
              <a:cs typeface="Raleway"/>
              <a:sym typeface="Raleway"/>
            </a:endParaRPr>
          </a:p>
        </p:txBody>
      </p:sp>
      <p:sp>
        <p:nvSpPr>
          <p:cNvPr id="74" name="Google Shape;74;p15"/>
          <p:cNvSpPr txBox="1"/>
          <p:nvPr/>
        </p:nvSpPr>
        <p:spPr>
          <a:xfrm>
            <a:off x="5004825" y="1742813"/>
            <a:ext cx="2647500" cy="40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ko" sz="1800">
                <a:latin typeface="Raleway"/>
                <a:ea typeface="Raleway"/>
                <a:cs typeface="Raleway"/>
                <a:sym typeface="Raleway"/>
              </a:rPr>
              <a:t>Programming Skills</a:t>
            </a:r>
            <a:endParaRPr b="1" sz="1800">
              <a:latin typeface="Raleway"/>
              <a:ea typeface="Raleway"/>
              <a:cs typeface="Raleway"/>
              <a:sym typeface="Raleway"/>
            </a:endParaRPr>
          </a:p>
        </p:txBody>
      </p:sp>
      <p:sp>
        <p:nvSpPr>
          <p:cNvPr id="75" name="Google Shape;75;p15"/>
          <p:cNvSpPr txBox="1"/>
          <p:nvPr/>
        </p:nvSpPr>
        <p:spPr>
          <a:xfrm>
            <a:off x="6145025" y="2769362"/>
            <a:ext cx="2647500" cy="42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100">
                <a:latin typeface="Raleway"/>
                <a:ea typeface="Raleway"/>
                <a:cs typeface="Raleway"/>
                <a:sym typeface="Raleway"/>
              </a:rPr>
              <a:t>Debug</a:t>
            </a:r>
            <a:endParaRPr i="1" sz="1100">
              <a:latin typeface="Raleway"/>
              <a:ea typeface="Raleway"/>
              <a:cs typeface="Raleway"/>
              <a:sym typeface="Raleway"/>
            </a:endParaRPr>
          </a:p>
        </p:txBody>
      </p:sp>
      <p:sp>
        <p:nvSpPr>
          <p:cNvPr id="76" name="Google Shape;76;p15"/>
          <p:cNvSpPr txBox="1"/>
          <p:nvPr/>
        </p:nvSpPr>
        <p:spPr>
          <a:xfrm>
            <a:off x="673400" y="2765312"/>
            <a:ext cx="2647500" cy="42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ko" sz="1800">
                <a:latin typeface="Calibri"/>
                <a:ea typeface="Calibri"/>
                <a:cs typeface="Calibri"/>
                <a:sym typeface="Calibri"/>
              </a:rPr>
              <a:t>Code</a:t>
            </a:r>
            <a:endParaRPr b="1" i="1">
              <a:latin typeface="Calibri"/>
              <a:ea typeface="Calibri"/>
              <a:cs typeface="Calibri"/>
              <a:sym typeface="Calibri"/>
            </a:endParaRPr>
          </a:p>
        </p:txBody>
      </p:sp>
      <p:cxnSp>
        <p:nvCxnSpPr>
          <p:cNvPr id="77" name="Google Shape;77;p15"/>
          <p:cNvCxnSpPr>
            <a:endCxn id="75" idx="0"/>
          </p:cNvCxnSpPr>
          <p:nvPr/>
        </p:nvCxnSpPr>
        <p:spPr>
          <a:xfrm>
            <a:off x="6343775" y="2366762"/>
            <a:ext cx="1125000" cy="402600"/>
          </a:xfrm>
          <a:prstGeom prst="bentConnector2">
            <a:avLst/>
          </a:prstGeom>
          <a:noFill/>
          <a:ln cap="flat" cmpd="sng" w="19050">
            <a:solidFill>
              <a:schemeClr val="dk2"/>
            </a:solidFill>
            <a:prstDash val="solid"/>
            <a:round/>
            <a:headEnd len="med" w="med" type="none"/>
            <a:tailEnd len="med" w="med" type="triangle"/>
          </a:ln>
        </p:spPr>
      </p:cxnSp>
      <p:sp>
        <p:nvSpPr>
          <p:cNvPr id="78" name="Google Shape;78;p15"/>
          <p:cNvSpPr txBox="1"/>
          <p:nvPr/>
        </p:nvSpPr>
        <p:spPr>
          <a:xfrm>
            <a:off x="1301187" y="3927212"/>
            <a:ext cx="14178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ko">
                <a:solidFill>
                  <a:schemeClr val="dk1"/>
                </a:solidFill>
                <a:latin typeface="Raleway"/>
                <a:ea typeface="Raleway"/>
                <a:cs typeface="Raleway"/>
                <a:sym typeface="Raleway"/>
              </a:rPr>
              <a:t>Function Identification</a:t>
            </a:r>
            <a:endParaRPr b="1">
              <a:latin typeface="Raleway"/>
              <a:ea typeface="Raleway"/>
              <a:cs typeface="Raleway"/>
              <a:sym typeface="Raleway"/>
            </a:endParaRPr>
          </a:p>
        </p:txBody>
      </p:sp>
      <p:sp>
        <p:nvSpPr>
          <p:cNvPr id="79" name="Google Shape;79;p15"/>
          <p:cNvSpPr txBox="1"/>
          <p:nvPr/>
        </p:nvSpPr>
        <p:spPr>
          <a:xfrm>
            <a:off x="-15787" y="3927219"/>
            <a:ext cx="999300" cy="52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100">
                <a:solidFill>
                  <a:schemeClr val="dk1"/>
                </a:solidFill>
                <a:latin typeface="Raleway"/>
                <a:ea typeface="Raleway"/>
                <a:cs typeface="Raleway"/>
                <a:sym typeface="Raleway"/>
              </a:rPr>
              <a:t>Syntax</a:t>
            </a:r>
            <a:endParaRPr sz="1100">
              <a:latin typeface="Raleway"/>
              <a:ea typeface="Raleway"/>
              <a:cs typeface="Raleway"/>
              <a:sym typeface="Raleway"/>
            </a:endParaRPr>
          </a:p>
        </p:txBody>
      </p:sp>
      <p:sp>
        <p:nvSpPr>
          <p:cNvPr id="80" name="Google Shape;80;p15"/>
          <p:cNvSpPr txBox="1"/>
          <p:nvPr/>
        </p:nvSpPr>
        <p:spPr>
          <a:xfrm>
            <a:off x="3015957" y="3929838"/>
            <a:ext cx="999300" cy="52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ko">
                <a:solidFill>
                  <a:schemeClr val="dk1"/>
                </a:solidFill>
                <a:latin typeface="Raleway"/>
                <a:ea typeface="Raleway"/>
                <a:cs typeface="Raleway"/>
                <a:sym typeface="Raleway"/>
              </a:rPr>
              <a:t>Function usage</a:t>
            </a:r>
            <a:endParaRPr b="1">
              <a:latin typeface="Raleway"/>
              <a:ea typeface="Raleway"/>
              <a:cs typeface="Raleway"/>
              <a:sym typeface="Raleway"/>
            </a:endParaRPr>
          </a:p>
        </p:txBody>
      </p:sp>
      <p:sp>
        <p:nvSpPr>
          <p:cNvPr id="81" name="Google Shape;81;p15"/>
          <p:cNvSpPr txBox="1"/>
          <p:nvPr/>
        </p:nvSpPr>
        <p:spPr>
          <a:xfrm>
            <a:off x="4529374" y="3927212"/>
            <a:ext cx="1225800" cy="52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100">
                <a:solidFill>
                  <a:schemeClr val="dk1"/>
                </a:solidFill>
                <a:latin typeface="Raleway"/>
                <a:ea typeface="Raleway"/>
                <a:cs typeface="Raleway"/>
                <a:sym typeface="Raleway"/>
              </a:rPr>
              <a:t>Program mechanism</a:t>
            </a:r>
            <a:endParaRPr sz="1100">
              <a:latin typeface="Raleway"/>
              <a:ea typeface="Raleway"/>
              <a:cs typeface="Raleway"/>
              <a:sym typeface="Raleway"/>
            </a:endParaRPr>
          </a:p>
        </p:txBody>
      </p:sp>
      <p:cxnSp>
        <p:nvCxnSpPr>
          <p:cNvPr id="82" name="Google Shape;82;p15"/>
          <p:cNvCxnSpPr>
            <a:stCxn id="76" idx="2"/>
            <a:endCxn id="79" idx="0"/>
          </p:cNvCxnSpPr>
          <p:nvPr/>
        </p:nvCxnSpPr>
        <p:spPr>
          <a:xfrm rot="5400000">
            <a:off x="873050" y="2803112"/>
            <a:ext cx="735000" cy="1513200"/>
          </a:xfrm>
          <a:prstGeom prst="bentConnector3">
            <a:avLst>
              <a:gd fmla="val 50000" name="adj1"/>
            </a:avLst>
          </a:prstGeom>
          <a:noFill/>
          <a:ln cap="flat" cmpd="sng" w="19050">
            <a:solidFill>
              <a:schemeClr val="dk2"/>
            </a:solidFill>
            <a:prstDash val="solid"/>
            <a:round/>
            <a:headEnd len="med" w="med" type="none"/>
            <a:tailEnd len="med" w="med" type="triangle"/>
          </a:ln>
        </p:spPr>
      </p:cxnSp>
      <p:cxnSp>
        <p:nvCxnSpPr>
          <p:cNvPr id="83" name="Google Shape;83;p15"/>
          <p:cNvCxnSpPr>
            <a:stCxn id="76" idx="2"/>
            <a:endCxn id="81" idx="0"/>
          </p:cNvCxnSpPr>
          <p:nvPr/>
        </p:nvCxnSpPr>
        <p:spPr>
          <a:xfrm flipH="1" rot="-5400000">
            <a:off x="3202250" y="1987112"/>
            <a:ext cx="735000" cy="3145200"/>
          </a:xfrm>
          <a:prstGeom prst="bentConnector3">
            <a:avLst>
              <a:gd fmla="val 50000" name="adj1"/>
            </a:avLst>
          </a:prstGeom>
          <a:noFill/>
          <a:ln cap="flat" cmpd="sng" w="19050">
            <a:solidFill>
              <a:schemeClr val="dk2"/>
            </a:solidFill>
            <a:prstDash val="solid"/>
            <a:round/>
            <a:headEnd len="med" w="med" type="none"/>
            <a:tailEnd len="med" w="med" type="triangle"/>
          </a:ln>
        </p:spPr>
      </p:cxnSp>
      <p:sp>
        <p:nvSpPr>
          <p:cNvPr id="84" name="Google Shape;84;p15"/>
          <p:cNvSpPr txBox="1"/>
          <p:nvPr/>
        </p:nvSpPr>
        <p:spPr>
          <a:xfrm>
            <a:off x="6037628" y="3929850"/>
            <a:ext cx="999300" cy="52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100">
                <a:solidFill>
                  <a:schemeClr val="dk1"/>
                </a:solidFill>
                <a:latin typeface="Raleway"/>
                <a:ea typeface="Raleway"/>
                <a:cs typeface="Raleway"/>
                <a:sym typeface="Raleway"/>
              </a:rPr>
              <a:t>Error message</a:t>
            </a:r>
            <a:endParaRPr sz="1100">
              <a:latin typeface="Raleway"/>
              <a:ea typeface="Raleway"/>
              <a:cs typeface="Raleway"/>
              <a:sym typeface="Raleway"/>
            </a:endParaRPr>
          </a:p>
        </p:txBody>
      </p:sp>
      <p:sp>
        <p:nvSpPr>
          <p:cNvPr id="85" name="Google Shape;85;p15"/>
          <p:cNvSpPr txBox="1"/>
          <p:nvPr/>
        </p:nvSpPr>
        <p:spPr>
          <a:xfrm>
            <a:off x="7834150" y="3927245"/>
            <a:ext cx="999300" cy="53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100">
                <a:solidFill>
                  <a:schemeClr val="dk1"/>
                </a:solidFill>
                <a:latin typeface="Raleway"/>
                <a:ea typeface="Raleway"/>
                <a:cs typeface="Raleway"/>
                <a:sym typeface="Raleway"/>
              </a:rPr>
              <a:t>Semantic error</a:t>
            </a:r>
            <a:endParaRPr sz="1100">
              <a:solidFill>
                <a:schemeClr val="dk1"/>
              </a:solidFill>
              <a:latin typeface="Raleway"/>
              <a:ea typeface="Raleway"/>
              <a:cs typeface="Raleway"/>
              <a:sym typeface="Raleway"/>
            </a:endParaRPr>
          </a:p>
        </p:txBody>
      </p:sp>
      <p:cxnSp>
        <p:nvCxnSpPr>
          <p:cNvPr id="86" name="Google Shape;86;p15"/>
          <p:cNvCxnSpPr>
            <a:stCxn id="75" idx="2"/>
            <a:endCxn id="84" idx="0"/>
          </p:cNvCxnSpPr>
          <p:nvPr/>
        </p:nvCxnSpPr>
        <p:spPr>
          <a:xfrm rot="5400000">
            <a:off x="6636275" y="3097262"/>
            <a:ext cx="733500" cy="931500"/>
          </a:xfrm>
          <a:prstGeom prst="bentConnector3">
            <a:avLst>
              <a:gd fmla="val 50004" name="adj1"/>
            </a:avLst>
          </a:prstGeom>
          <a:noFill/>
          <a:ln cap="flat" cmpd="sng" w="19050">
            <a:solidFill>
              <a:schemeClr val="dk2"/>
            </a:solidFill>
            <a:prstDash val="solid"/>
            <a:round/>
            <a:headEnd len="med" w="med" type="none"/>
            <a:tailEnd len="med" w="med" type="triangle"/>
          </a:ln>
        </p:spPr>
      </p:cxnSp>
      <p:cxnSp>
        <p:nvCxnSpPr>
          <p:cNvPr id="87" name="Google Shape;87;p15"/>
          <p:cNvCxnSpPr>
            <a:stCxn id="75" idx="2"/>
            <a:endCxn id="85" idx="0"/>
          </p:cNvCxnSpPr>
          <p:nvPr/>
        </p:nvCxnSpPr>
        <p:spPr>
          <a:xfrm flipH="1" rot="-5400000">
            <a:off x="7535675" y="3129362"/>
            <a:ext cx="731100" cy="864900"/>
          </a:xfrm>
          <a:prstGeom prst="bentConnector3">
            <a:avLst>
              <a:gd fmla="val 49993" name="adj1"/>
            </a:avLst>
          </a:prstGeom>
          <a:noFill/>
          <a:ln cap="flat" cmpd="sng" w="19050">
            <a:solidFill>
              <a:schemeClr val="dk2"/>
            </a:solidFill>
            <a:prstDash val="solid"/>
            <a:round/>
            <a:headEnd len="med" w="med" type="none"/>
            <a:tailEnd len="med" w="med" type="triangle"/>
          </a:ln>
        </p:spPr>
      </p:cxnSp>
      <p:cxnSp>
        <p:nvCxnSpPr>
          <p:cNvPr id="88" name="Google Shape;88;p15"/>
          <p:cNvCxnSpPr>
            <a:stCxn id="74" idx="2"/>
          </p:cNvCxnSpPr>
          <p:nvPr/>
        </p:nvCxnSpPr>
        <p:spPr>
          <a:xfrm>
            <a:off x="6328575" y="2146613"/>
            <a:ext cx="0" cy="210900"/>
          </a:xfrm>
          <a:prstGeom prst="straightConnector1">
            <a:avLst/>
          </a:prstGeom>
          <a:noFill/>
          <a:ln cap="flat" cmpd="sng" w="28575">
            <a:solidFill>
              <a:srgbClr val="3D85C6"/>
            </a:solidFill>
            <a:prstDash val="solid"/>
            <a:round/>
            <a:headEnd len="med" w="med" type="none"/>
            <a:tailEnd len="med" w="med" type="none"/>
          </a:ln>
        </p:spPr>
      </p:cxnSp>
      <p:cxnSp>
        <p:nvCxnSpPr>
          <p:cNvPr id="89" name="Google Shape;89;p15"/>
          <p:cNvCxnSpPr>
            <a:endCxn id="76" idx="0"/>
          </p:cNvCxnSpPr>
          <p:nvPr/>
        </p:nvCxnSpPr>
        <p:spPr>
          <a:xfrm flipH="1">
            <a:off x="1997150" y="2366312"/>
            <a:ext cx="4352700" cy="399000"/>
          </a:xfrm>
          <a:prstGeom prst="bentConnector2">
            <a:avLst/>
          </a:prstGeom>
          <a:noFill/>
          <a:ln cap="flat" cmpd="sng" w="28575">
            <a:solidFill>
              <a:srgbClr val="3D85C6"/>
            </a:solidFill>
            <a:prstDash val="solid"/>
            <a:round/>
            <a:headEnd len="med" w="med" type="none"/>
            <a:tailEnd len="med" w="med" type="triangle"/>
          </a:ln>
        </p:spPr>
      </p:cxnSp>
      <p:cxnSp>
        <p:nvCxnSpPr>
          <p:cNvPr id="90" name="Google Shape;90;p15"/>
          <p:cNvCxnSpPr>
            <a:stCxn id="76" idx="2"/>
            <a:endCxn id="80" idx="0"/>
          </p:cNvCxnSpPr>
          <p:nvPr/>
        </p:nvCxnSpPr>
        <p:spPr>
          <a:xfrm flipH="1" rot="-5400000">
            <a:off x="2387600" y="2801762"/>
            <a:ext cx="737700" cy="1518600"/>
          </a:xfrm>
          <a:prstGeom prst="bentConnector3">
            <a:avLst>
              <a:gd fmla="val 49995" name="adj1"/>
            </a:avLst>
          </a:prstGeom>
          <a:noFill/>
          <a:ln cap="flat" cmpd="sng" w="28575">
            <a:solidFill>
              <a:srgbClr val="3D85C6"/>
            </a:solidFill>
            <a:prstDash val="solid"/>
            <a:round/>
            <a:headEnd len="med" w="med" type="none"/>
            <a:tailEnd len="med" w="med" type="triangle"/>
          </a:ln>
        </p:spPr>
      </p:cxnSp>
      <p:cxnSp>
        <p:nvCxnSpPr>
          <p:cNvPr id="91" name="Google Shape;91;p15"/>
          <p:cNvCxnSpPr>
            <a:stCxn id="76" idx="2"/>
            <a:endCxn id="78" idx="0"/>
          </p:cNvCxnSpPr>
          <p:nvPr/>
        </p:nvCxnSpPr>
        <p:spPr>
          <a:xfrm>
            <a:off x="1997150" y="3192212"/>
            <a:ext cx="12900" cy="735000"/>
          </a:xfrm>
          <a:prstGeom prst="straightConnector1">
            <a:avLst/>
          </a:prstGeom>
          <a:noFill/>
          <a:ln cap="flat" cmpd="sng" w="28575">
            <a:solidFill>
              <a:srgbClr val="3D85C6"/>
            </a:solidFill>
            <a:prstDash val="solid"/>
            <a:round/>
            <a:headEnd len="med" w="med" type="none"/>
            <a:tailEnd len="med" w="med" type="triangle"/>
          </a:ln>
        </p:spPr>
      </p:cxnSp>
      <p:sp>
        <p:nvSpPr>
          <p:cNvPr id="92" name="Google Shape;92;p15"/>
          <p:cNvSpPr txBox="1"/>
          <p:nvPr/>
        </p:nvSpPr>
        <p:spPr>
          <a:xfrm>
            <a:off x="1243138" y="4452700"/>
            <a:ext cx="1513200" cy="69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000"/>
              </a:spcAft>
              <a:buClr>
                <a:srgbClr val="000000"/>
              </a:buClr>
              <a:buSzPts val="1100"/>
              <a:buFont typeface="Arial"/>
              <a:buNone/>
            </a:pPr>
            <a:r>
              <a:rPr i="1" lang="ko" sz="1200">
                <a:solidFill>
                  <a:srgbClr val="666666"/>
                </a:solidFill>
                <a:latin typeface="Calibri"/>
                <a:ea typeface="Calibri"/>
                <a:cs typeface="Calibri"/>
                <a:sym typeface="Calibri"/>
              </a:rPr>
              <a:t>What function do I use to </a:t>
            </a:r>
            <a:r>
              <a:rPr i="1" lang="ko" sz="1200">
                <a:solidFill>
                  <a:srgbClr val="666666"/>
                </a:solidFill>
                <a:latin typeface="Calibri"/>
                <a:ea typeface="Calibri"/>
                <a:cs typeface="Calibri"/>
                <a:sym typeface="Calibri"/>
              </a:rPr>
              <a:t>open a file?</a:t>
            </a:r>
            <a:endParaRPr>
              <a:solidFill>
                <a:srgbClr val="666666"/>
              </a:solidFill>
            </a:endParaRPr>
          </a:p>
        </p:txBody>
      </p:sp>
      <p:sp>
        <p:nvSpPr>
          <p:cNvPr id="93" name="Google Shape;93;p15"/>
          <p:cNvSpPr txBox="1"/>
          <p:nvPr/>
        </p:nvSpPr>
        <p:spPr>
          <a:xfrm>
            <a:off x="2756300" y="4452700"/>
            <a:ext cx="1518600" cy="69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000"/>
              </a:spcAft>
              <a:buClr>
                <a:srgbClr val="000000"/>
              </a:buClr>
              <a:buSzPts val="1100"/>
              <a:buFont typeface="Arial"/>
              <a:buNone/>
            </a:pPr>
            <a:r>
              <a:rPr i="1" lang="ko" sz="1200">
                <a:solidFill>
                  <a:srgbClr val="666666"/>
                </a:solidFill>
                <a:latin typeface="Calibri"/>
                <a:ea typeface="Calibri"/>
                <a:cs typeface="Calibri"/>
                <a:sym typeface="Calibri"/>
              </a:rPr>
              <a:t>What is the return value of readline()?</a:t>
            </a:r>
            <a:endParaRPr>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latin typeface="Consolas"/>
                <a:ea typeface="Consolas"/>
                <a:cs typeface="Consolas"/>
                <a:sym typeface="Consolas"/>
              </a:rPr>
              <a:t>Existing Solutions</a:t>
            </a:r>
            <a:endParaRPr>
              <a:latin typeface="Consolas"/>
              <a:ea typeface="Consolas"/>
              <a:cs typeface="Consolas"/>
              <a:sym typeface="Consolas"/>
            </a:endParaRPr>
          </a:p>
          <a:p>
            <a:pPr indent="0" lvl="0" marL="0" rtl="0" algn="l">
              <a:spcBef>
                <a:spcPts val="0"/>
              </a:spcBef>
              <a:spcAft>
                <a:spcPts val="0"/>
              </a:spcAft>
              <a:buNone/>
            </a:pPr>
            <a:r>
              <a:t/>
            </a:r>
            <a:endParaRPr/>
          </a:p>
        </p:txBody>
      </p:sp>
      <p:sp>
        <p:nvSpPr>
          <p:cNvPr id="99" name="Google Shape;9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ko"/>
              <a:t>‹#›</a:t>
            </a:fld>
            <a:endParaRPr/>
          </a:p>
        </p:txBody>
      </p:sp>
      <p:pic>
        <p:nvPicPr>
          <p:cNvPr id="100" name="Google Shape;100;p16"/>
          <p:cNvPicPr preferRelativeResize="0"/>
          <p:nvPr/>
        </p:nvPicPr>
        <p:blipFill>
          <a:blip r:embed="rId3">
            <a:alphaModFix/>
          </a:blip>
          <a:stretch>
            <a:fillRect/>
          </a:stretch>
        </p:blipFill>
        <p:spPr>
          <a:xfrm>
            <a:off x="1913323" y="1547523"/>
            <a:ext cx="1651183" cy="605400"/>
          </a:xfrm>
          <a:prstGeom prst="rect">
            <a:avLst/>
          </a:prstGeom>
          <a:noFill/>
          <a:ln>
            <a:noFill/>
          </a:ln>
        </p:spPr>
      </p:pic>
      <p:pic>
        <p:nvPicPr>
          <p:cNvPr id="101" name="Google Shape;101;p16"/>
          <p:cNvPicPr preferRelativeResize="0"/>
          <p:nvPr/>
        </p:nvPicPr>
        <p:blipFill>
          <a:blip r:embed="rId4">
            <a:alphaModFix/>
          </a:blip>
          <a:stretch>
            <a:fillRect/>
          </a:stretch>
        </p:blipFill>
        <p:spPr>
          <a:xfrm>
            <a:off x="3712477" y="2436013"/>
            <a:ext cx="1937548" cy="472275"/>
          </a:xfrm>
          <a:prstGeom prst="rect">
            <a:avLst/>
          </a:prstGeom>
          <a:noFill/>
          <a:ln>
            <a:noFill/>
          </a:ln>
        </p:spPr>
      </p:pic>
      <p:sp>
        <p:nvSpPr>
          <p:cNvPr id="102" name="Google Shape;102;p16"/>
          <p:cNvSpPr txBox="1"/>
          <p:nvPr/>
        </p:nvSpPr>
        <p:spPr>
          <a:xfrm>
            <a:off x="5342325" y="3358550"/>
            <a:ext cx="2508300" cy="52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ko" sz="2000">
                <a:solidFill>
                  <a:schemeClr val="dk1"/>
                </a:solidFill>
                <a:latin typeface="Raleway"/>
                <a:ea typeface="Raleway"/>
                <a:cs typeface="Raleway"/>
                <a:sym typeface="Raleway"/>
              </a:rPr>
              <a:t>T</a:t>
            </a:r>
            <a:r>
              <a:rPr lang="ko" sz="2000">
                <a:solidFill>
                  <a:schemeClr val="dk1"/>
                </a:solidFill>
                <a:latin typeface="Raleway"/>
                <a:ea typeface="Raleway"/>
                <a:cs typeface="Raleway"/>
                <a:sym typeface="Raleway"/>
              </a:rPr>
              <a:t>eaching </a:t>
            </a:r>
            <a:r>
              <a:rPr b="1" lang="ko" sz="2000">
                <a:solidFill>
                  <a:schemeClr val="dk1"/>
                </a:solidFill>
                <a:latin typeface="Raleway"/>
                <a:ea typeface="Raleway"/>
                <a:cs typeface="Raleway"/>
                <a:sym typeface="Raleway"/>
              </a:rPr>
              <a:t>A</a:t>
            </a:r>
            <a:r>
              <a:rPr lang="ko" sz="2000">
                <a:solidFill>
                  <a:schemeClr val="dk1"/>
                </a:solidFill>
                <a:latin typeface="Raleway"/>
                <a:ea typeface="Raleway"/>
                <a:cs typeface="Raleway"/>
                <a:sym typeface="Raleway"/>
              </a:rPr>
              <a:t>ssistant</a:t>
            </a:r>
            <a:endParaRPr sz="2000">
              <a:latin typeface="Raleway"/>
              <a:ea typeface="Raleway"/>
              <a:cs typeface="Raleway"/>
              <a:sym typeface="Raleway"/>
            </a:endParaRPr>
          </a:p>
        </p:txBody>
      </p:sp>
      <p:cxnSp>
        <p:nvCxnSpPr>
          <p:cNvPr id="103" name="Google Shape;103;p16"/>
          <p:cNvCxnSpPr/>
          <p:nvPr/>
        </p:nvCxnSpPr>
        <p:spPr>
          <a:xfrm rot="10800000">
            <a:off x="1649063" y="1289150"/>
            <a:ext cx="10500" cy="3069300"/>
          </a:xfrm>
          <a:prstGeom prst="straightConnector1">
            <a:avLst/>
          </a:prstGeom>
          <a:noFill/>
          <a:ln cap="flat" cmpd="sng" w="28575">
            <a:solidFill>
              <a:schemeClr val="dk2"/>
            </a:solidFill>
            <a:prstDash val="solid"/>
            <a:round/>
            <a:headEnd len="med" w="med" type="none"/>
            <a:tailEnd len="med" w="med" type="triangle"/>
          </a:ln>
        </p:spPr>
      </p:cxnSp>
      <p:cxnSp>
        <p:nvCxnSpPr>
          <p:cNvPr id="104" name="Google Shape;104;p16"/>
          <p:cNvCxnSpPr/>
          <p:nvPr/>
        </p:nvCxnSpPr>
        <p:spPr>
          <a:xfrm flipH="1" rot="10800000">
            <a:off x="1663813" y="4326575"/>
            <a:ext cx="5858700" cy="21300"/>
          </a:xfrm>
          <a:prstGeom prst="straightConnector1">
            <a:avLst/>
          </a:prstGeom>
          <a:noFill/>
          <a:ln cap="flat" cmpd="sng" w="28575">
            <a:solidFill>
              <a:schemeClr val="dk2"/>
            </a:solidFill>
            <a:prstDash val="solid"/>
            <a:round/>
            <a:headEnd len="med" w="med" type="none"/>
            <a:tailEnd len="med" w="med" type="triangle"/>
          </a:ln>
        </p:spPr>
      </p:cxnSp>
      <p:sp>
        <p:nvSpPr>
          <p:cNvPr id="105" name="Google Shape;105;p16"/>
          <p:cNvSpPr txBox="1"/>
          <p:nvPr/>
        </p:nvSpPr>
        <p:spPr>
          <a:xfrm>
            <a:off x="311700" y="1517750"/>
            <a:ext cx="1274100" cy="66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800">
                <a:latin typeface="Raleway"/>
                <a:ea typeface="Raleway"/>
                <a:cs typeface="Raleway"/>
                <a:sym typeface="Raleway"/>
              </a:rPr>
              <a:t>Response Speed</a:t>
            </a:r>
            <a:endParaRPr sz="1800">
              <a:latin typeface="Raleway"/>
              <a:ea typeface="Raleway"/>
              <a:cs typeface="Raleway"/>
              <a:sym typeface="Raleway"/>
            </a:endParaRPr>
          </a:p>
        </p:txBody>
      </p:sp>
      <p:sp>
        <p:nvSpPr>
          <p:cNvPr id="106" name="Google Shape;106;p16"/>
          <p:cNvSpPr txBox="1"/>
          <p:nvPr/>
        </p:nvSpPr>
        <p:spPr>
          <a:xfrm>
            <a:off x="4983275" y="4333225"/>
            <a:ext cx="2389500" cy="3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800">
                <a:latin typeface="Raleway"/>
                <a:ea typeface="Raleway"/>
                <a:cs typeface="Raleway"/>
                <a:sym typeface="Raleway"/>
              </a:rPr>
              <a:t>Answer </a:t>
            </a:r>
            <a:r>
              <a:rPr lang="ko" sz="1800">
                <a:latin typeface="Raleway"/>
                <a:ea typeface="Raleway"/>
                <a:cs typeface="Raleway"/>
                <a:sym typeface="Raleway"/>
              </a:rPr>
              <a:t>Relevance</a:t>
            </a:r>
            <a:endParaRPr sz="1800">
              <a:latin typeface="Raleway"/>
              <a:ea typeface="Raleway"/>
              <a:cs typeface="Raleway"/>
              <a:sym typeface="Raleway"/>
            </a:endParaRPr>
          </a:p>
        </p:txBody>
      </p:sp>
      <p:sp>
        <p:nvSpPr>
          <p:cNvPr id="107" name="Google Shape;107;p16"/>
          <p:cNvSpPr txBox="1"/>
          <p:nvPr/>
        </p:nvSpPr>
        <p:spPr>
          <a:xfrm>
            <a:off x="5511663" y="1547525"/>
            <a:ext cx="2169600" cy="60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ko" sz="2400">
                <a:solidFill>
                  <a:schemeClr val="dk1"/>
                </a:solidFill>
                <a:latin typeface="Calibri"/>
                <a:ea typeface="Calibri"/>
                <a:cs typeface="Calibri"/>
                <a:sym typeface="Calibri"/>
              </a:rPr>
              <a:t>a</a:t>
            </a:r>
            <a:r>
              <a:rPr b="1" lang="ko" sz="2400">
                <a:solidFill>
                  <a:schemeClr val="dk1"/>
                </a:solidFill>
                <a:latin typeface="Calibri"/>
                <a:ea typeface="Calibri"/>
                <a:cs typeface="Calibri"/>
                <a:sym typeface="Calibri"/>
              </a:rPr>
              <a:t>utoma</a:t>
            </a:r>
            <a:r>
              <a:rPr b="1" lang="ko" sz="2400">
                <a:solidFill>
                  <a:srgbClr val="FF9900"/>
                </a:solidFill>
                <a:latin typeface="Calibri"/>
                <a:ea typeface="Calibri"/>
                <a:cs typeface="Calibri"/>
                <a:sym typeface="Calibri"/>
              </a:rPr>
              <a:t>TA</a:t>
            </a:r>
            <a:endParaRPr sz="2400"/>
          </a:p>
        </p:txBody>
      </p:sp>
      <p:pic>
        <p:nvPicPr>
          <p:cNvPr id="108" name="Google Shape;108;p16"/>
          <p:cNvPicPr preferRelativeResize="0"/>
          <p:nvPr/>
        </p:nvPicPr>
        <p:blipFill>
          <a:blip r:embed="rId5">
            <a:alphaModFix/>
          </a:blip>
          <a:stretch>
            <a:fillRect/>
          </a:stretch>
        </p:blipFill>
        <p:spPr>
          <a:xfrm>
            <a:off x="7468780" y="1567874"/>
            <a:ext cx="548700" cy="56471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onsolas"/>
                <a:ea typeface="Consolas"/>
                <a:cs typeface="Consolas"/>
                <a:sym typeface="Consolas"/>
              </a:rPr>
              <a:t>Solution</a:t>
            </a:r>
            <a:endParaRPr>
              <a:latin typeface="Consolas"/>
              <a:ea typeface="Consolas"/>
              <a:cs typeface="Consolas"/>
              <a:sym typeface="Consolas"/>
            </a:endParaRPr>
          </a:p>
        </p:txBody>
      </p:sp>
      <p:sp>
        <p:nvSpPr>
          <p:cNvPr id="114" name="Google Shape;11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15" name="Google Shape;115;p17"/>
          <p:cNvSpPr txBox="1"/>
          <p:nvPr>
            <p:ph idx="1" type="body"/>
          </p:nvPr>
        </p:nvSpPr>
        <p:spPr>
          <a:xfrm>
            <a:off x="135369" y="1935450"/>
            <a:ext cx="8907300" cy="12726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ko" sz="2400">
                <a:solidFill>
                  <a:schemeClr val="dk1"/>
                </a:solidFill>
                <a:latin typeface="Raleway"/>
                <a:ea typeface="Raleway"/>
                <a:cs typeface="Raleway"/>
                <a:sym typeface="Raleway"/>
              </a:rPr>
              <a:t>To build a </a:t>
            </a:r>
            <a:r>
              <a:rPr lang="ko" sz="2400">
                <a:solidFill>
                  <a:srgbClr val="000000"/>
                </a:solidFill>
                <a:latin typeface="Raleway"/>
                <a:ea typeface="Raleway"/>
                <a:cs typeface="Raleway"/>
                <a:sym typeface="Raleway"/>
              </a:rPr>
              <a:t>system</a:t>
            </a:r>
            <a:r>
              <a:rPr lang="ko" sz="2400">
                <a:solidFill>
                  <a:schemeClr val="dk1"/>
                </a:solidFill>
                <a:latin typeface="Raleway"/>
                <a:ea typeface="Raleway"/>
                <a:cs typeface="Raleway"/>
                <a:sym typeface="Raleway"/>
              </a:rPr>
              <a:t> which can suggest </a:t>
            </a:r>
            <a:r>
              <a:rPr b="1" lang="ko" sz="2400">
                <a:solidFill>
                  <a:srgbClr val="0000FF"/>
                </a:solidFill>
                <a:latin typeface="Raleway"/>
                <a:ea typeface="Raleway"/>
                <a:cs typeface="Raleway"/>
                <a:sym typeface="Raleway"/>
              </a:rPr>
              <a:t>relevant</a:t>
            </a:r>
            <a:r>
              <a:rPr lang="ko" sz="2400">
                <a:solidFill>
                  <a:schemeClr val="dk1"/>
                </a:solidFill>
                <a:latin typeface="Raleway"/>
                <a:ea typeface="Raleway"/>
                <a:cs typeface="Raleway"/>
                <a:sym typeface="Raleway"/>
              </a:rPr>
              <a:t> functions </a:t>
            </a:r>
            <a:r>
              <a:rPr b="1" lang="ko" sz="2400">
                <a:solidFill>
                  <a:srgbClr val="0000FF"/>
                </a:solidFill>
                <a:latin typeface="Raleway"/>
                <a:ea typeface="Raleway"/>
                <a:cs typeface="Raleway"/>
                <a:sym typeface="Raleway"/>
              </a:rPr>
              <a:t>immediately</a:t>
            </a:r>
            <a:r>
              <a:rPr lang="ko" sz="2400">
                <a:solidFill>
                  <a:schemeClr val="dk1"/>
                </a:solidFill>
                <a:latin typeface="Raleway"/>
                <a:ea typeface="Raleway"/>
                <a:cs typeface="Raleway"/>
                <a:sym typeface="Raleway"/>
              </a:rPr>
              <a:t> by interpreting the students’ </a:t>
            </a:r>
            <a:r>
              <a:rPr b="1" lang="ko" sz="2400">
                <a:solidFill>
                  <a:srgbClr val="0000FF"/>
                </a:solidFill>
                <a:latin typeface="Raleway"/>
                <a:ea typeface="Raleway"/>
                <a:cs typeface="Raleway"/>
                <a:sym typeface="Raleway"/>
              </a:rPr>
              <a:t>query </a:t>
            </a:r>
            <a:r>
              <a:rPr lang="ko" sz="2400">
                <a:solidFill>
                  <a:srgbClr val="434343"/>
                </a:solidFill>
                <a:latin typeface="Raleway"/>
                <a:ea typeface="Raleway"/>
                <a:cs typeface="Raleway"/>
                <a:sym typeface="Raleway"/>
              </a:rPr>
              <a:t>and</a:t>
            </a:r>
            <a:r>
              <a:rPr b="1" lang="ko" sz="2400">
                <a:solidFill>
                  <a:srgbClr val="0000FF"/>
                </a:solidFill>
                <a:latin typeface="Raleway"/>
                <a:ea typeface="Raleway"/>
                <a:cs typeface="Raleway"/>
                <a:sym typeface="Raleway"/>
              </a:rPr>
              <a:t> code</a:t>
            </a:r>
            <a:r>
              <a:rPr lang="ko" sz="2400">
                <a:solidFill>
                  <a:schemeClr val="dk1"/>
                </a:solidFill>
                <a:latin typeface="Raleway"/>
                <a:ea typeface="Raleway"/>
                <a:cs typeface="Raleway"/>
                <a:sym typeface="Raleway"/>
              </a:rPr>
              <a:t>.</a:t>
            </a:r>
            <a:endParaRPr sz="2400">
              <a:solidFill>
                <a:schemeClr val="dk1"/>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onsolas"/>
                <a:ea typeface="Consolas"/>
                <a:cs typeface="Consolas"/>
                <a:sym typeface="Consolas"/>
              </a:rPr>
              <a:t>Design Goals</a:t>
            </a:r>
            <a:endParaRPr>
              <a:latin typeface="Consolas"/>
              <a:ea typeface="Consolas"/>
              <a:cs typeface="Consolas"/>
              <a:sym typeface="Consolas"/>
            </a:endParaRPr>
          </a:p>
        </p:txBody>
      </p:sp>
      <p:sp>
        <p:nvSpPr>
          <p:cNvPr id="121" name="Google Shape;121;p18"/>
          <p:cNvSpPr txBox="1"/>
          <p:nvPr>
            <p:ph idx="1" type="body"/>
          </p:nvPr>
        </p:nvSpPr>
        <p:spPr>
          <a:xfrm>
            <a:off x="311700" y="3409825"/>
            <a:ext cx="2549700" cy="106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ko">
                <a:latin typeface="Raleway"/>
                <a:ea typeface="Raleway"/>
                <a:cs typeface="Raleway"/>
                <a:sym typeface="Raleway"/>
              </a:rPr>
              <a:t>1. </a:t>
            </a:r>
            <a:r>
              <a:rPr lang="ko">
                <a:latin typeface="Raleway"/>
                <a:ea typeface="Raleway"/>
                <a:cs typeface="Raleway"/>
                <a:sym typeface="Raleway"/>
              </a:rPr>
              <a:t>Reduce </a:t>
            </a:r>
            <a:endParaRPr>
              <a:latin typeface="Raleway"/>
              <a:ea typeface="Raleway"/>
              <a:cs typeface="Raleway"/>
              <a:sym typeface="Raleway"/>
            </a:endParaRPr>
          </a:p>
          <a:p>
            <a:pPr indent="0" lvl="0" marL="0" rtl="0" algn="ctr">
              <a:spcBef>
                <a:spcPts val="0"/>
              </a:spcBef>
              <a:spcAft>
                <a:spcPts val="0"/>
              </a:spcAft>
              <a:buNone/>
            </a:pPr>
            <a:r>
              <a:rPr lang="ko">
                <a:latin typeface="Raleway"/>
                <a:ea typeface="Raleway"/>
                <a:cs typeface="Raleway"/>
                <a:sym typeface="Raleway"/>
              </a:rPr>
              <a:t>response latency by </a:t>
            </a:r>
            <a:endParaRPr>
              <a:latin typeface="Raleway"/>
              <a:ea typeface="Raleway"/>
              <a:cs typeface="Raleway"/>
              <a:sym typeface="Raleway"/>
            </a:endParaRPr>
          </a:p>
          <a:p>
            <a:pPr indent="0" lvl="0" marL="0" rtl="0" algn="ctr">
              <a:spcBef>
                <a:spcPts val="0"/>
              </a:spcBef>
              <a:spcAft>
                <a:spcPts val="0"/>
              </a:spcAft>
              <a:buNone/>
            </a:pPr>
            <a:r>
              <a:rPr b="1" lang="ko">
                <a:latin typeface="Raleway"/>
                <a:ea typeface="Raleway"/>
                <a:cs typeface="Raleway"/>
                <a:sym typeface="Raleway"/>
              </a:rPr>
              <a:t>learning from data</a:t>
            </a:r>
            <a:endParaRPr b="1">
              <a:latin typeface="Raleway"/>
              <a:ea typeface="Raleway"/>
              <a:cs typeface="Raleway"/>
              <a:sym typeface="Raleway"/>
            </a:endParaRPr>
          </a:p>
        </p:txBody>
      </p:sp>
      <p:sp>
        <p:nvSpPr>
          <p:cNvPr id="122" name="Google Shape;12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ko"/>
              <a:t>‹#›</a:t>
            </a:fld>
            <a:endParaRPr/>
          </a:p>
        </p:txBody>
      </p:sp>
      <p:pic>
        <p:nvPicPr>
          <p:cNvPr id="123" name="Google Shape;123;p18"/>
          <p:cNvPicPr preferRelativeResize="0"/>
          <p:nvPr/>
        </p:nvPicPr>
        <p:blipFill>
          <a:blip r:embed="rId3">
            <a:alphaModFix/>
          </a:blip>
          <a:stretch>
            <a:fillRect/>
          </a:stretch>
        </p:blipFill>
        <p:spPr>
          <a:xfrm>
            <a:off x="897863" y="1318437"/>
            <a:ext cx="1451619" cy="1790700"/>
          </a:xfrm>
          <a:prstGeom prst="rect">
            <a:avLst/>
          </a:prstGeom>
          <a:noFill/>
          <a:ln>
            <a:noFill/>
          </a:ln>
        </p:spPr>
      </p:pic>
      <p:pic>
        <p:nvPicPr>
          <p:cNvPr id="124" name="Google Shape;124;p18"/>
          <p:cNvPicPr preferRelativeResize="0"/>
          <p:nvPr/>
        </p:nvPicPr>
        <p:blipFill>
          <a:blip r:embed="rId4">
            <a:alphaModFix/>
          </a:blip>
          <a:stretch>
            <a:fillRect/>
          </a:stretch>
        </p:blipFill>
        <p:spPr>
          <a:xfrm>
            <a:off x="3660929" y="1318413"/>
            <a:ext cx="1771650" cy="1790700"/>
          </a:xfrm>
          <a:prstGeom prst="rect">
            <a:avLst/>
          </a:prstGeom>
          <a:noFill/>
          <a:ln>
            <a:noFill/>
          </a:ln>
        </p:spPr>
      </p:pic>
      <p:pic>
        <p:nvPicPr>
          <p:cNvPr id="125" name="Google Shape;125;p18"/>
          <p:cNvPicPr preferRelativeResize="0"/>
          <p:nvPr/>
        </p:nvPicPr>
        <p:blipFill>
          <a:blip r:embed="rId5">
            <a:alphaModFix/>
          </a:blip>
          <a:stretch>
            <a:fillRect/>
          </a:stretch>
        </p:blipFill>
        <p:spPr>
          <a:xfrm>
            <a:off x="6591616" y="1217312"/>
            <a:ext cx="1741509" cy="1992924"/>
          </a:xfrm>
          <a:prstGeom prst="rect">
            <a:avLst/>
          </a:prstGeom>
          <a:noFill/>
          <a:ln>
            <a:noFill/>
          </a:ln>
        </p:spPr>
      </p:pic>
      <p:sp>
        <p:nvSpPr>
          <p:cNvPr id="126" name="Google Shape;126;p18"/>
          <p:cNvSpPr txBox="1"/>
          <p:nvPr>
            <p:ph idx="1" type="body"/>
          </p:nvPr>
        </p:nvSpPr>
        <p:spPr>
          <a:xfrm>
            <a:off x="2915350" y="3409825"/>
            <a:ext cx="3262800" cy="125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ko">
                <a:latin typeface="Raleway"/>
                <a:ea typeface="Raleway"/>
                <a:cs typeface="Raleway"/>
                <a:sym typeface="Raleway"/>
              </a:rPr>
              <a:t>2. </a:t>
            </a:r>
            <a:r>
              <a:rPr lang="ko">
                <a:latin typeface="Raleway"/>
                <a:ea typeface="Raleway"/>
                <a:cs typeface="Raleway"/>
                <a:sym typeface="Raleway"/>
              </a:rPr>
              <a:t>Provide </a:t>
            </a:r>
            <a:endParaRPr>
              <a:latin typeface="Raleway"/>
              <a:ea typeface="Raleway"/>
              <a:cs typeface="Raleway"/>
              <a:sym typeface="Raleway"/>
            </a:endParaRPr>
          </a:p>
          <a:p>
            <a:pPr indent="0" lvl="0" marL="0" rtl="0" algn="ctr">
              <a:spcBef>
                <a:spcPts val="0"/>
              </a:spcBef>
              <a:spcAft>
                <a:spcPts val="0"/>
              </a:spcAft>
              <a:buNone/>
            </a:pPr>
            <a:r>
              <a:rPr lang="ko">
                <a:latin typeface="Raleway"/>
                <a:ea typeface="Raleway"/>
                <a:cs typeface="Raleway"/>
                <a:sym typeface="Raleway"/>
              </a:rPr>
              <a:t>task-relevant answers with </a:t>
            </a:r>
            <a:endParaRPr>
              <a:latin typeface="Raleway"/>
              <a:ea typeface="Raleway"/>
              <a:cs typeface="Raleway"/>
              <a:sym typeface="Raleway"/>
            </a:endParaRPr>
          </a:p>
          <a:p>
            <a:pPr indent="0" lvl="0" marL="0" rtl="0" algn="ctr">
              <a:spcBef>
                <a:spcPts val="0"/>
              </a:spcBef>
              <a:spcAft>
                <a:spcPts val="0"/>
              </a:spcAft>
              <a:buNone/>
            </a:pPr>
            <a:r>
              <a:rPr b="1" lang="ko">
                <a:latin typeface="Raleway"/>
                <a:ea typeface="Raleway"/>
                <a:cs typeface="Raleway"/>
                <a:sym typeface="Raleway"/>
              </a:rPr>
              <a:t>p</a:t>
            </a:r>
            <a:r>
              <a:rPr b="1" lang="ko">
                <a:latin typeface="Raleway"/>
                <a:ea typeface="Raleway"/>
                <a:cs typeface="Raleway"/>
                <a:sym typeface="Raleway"/>
              </a:rPr>
              <a:t>eer code examples</a:t>
            </a:r>
            <a:endParaRPr b="1">
              <a:latin typeface="Raleway"/>
              <a:ea typeface="Raleway"/>
              <a:cs typeface="Raleway"/>
              <a:sym typeface="Raleway"/>
            </a:endParaRPr>
          </a:p>
        </p:txBody>
      </p:sp>
      <p:sp>
        <p:nvSpPr>
          <p:cNvPr id="127" name="Google Shape;127;p18"/>
          <p:cNvSpPr txBox="1"/>
          <p:nvPr>
            <p:ph idx="1" type="body"/>
          </p:nvPr>
        </p:nvSpPr>
        <p:spPr>
          <a:xfrm>
            <a:off x="5984575" y="3409825"/>
            <a:ext cx="2781600" cy="102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ko">
                <a:latin typeface="Raleway"/>
                <a:ea typeface="Raleway"/>
                <a:cs typeface="Raleway"/>
                <a:sym typeface="Raleway"/>
              </a:rPr>
              <a:t>3. Handle </a:t>
            </a:r>
            <a:endParaRPr>
              <a:latin typeface="Raleway"/>
              <a:ea typeface="Raleway"/>
              <a:cs typeface="Raleway"/>
              <a:sym typeface="Raleway"/>
            </a:endParaRPr>
          </a:p>
          <a:p>
            <a:pPr indent="0" lvl="0" marL="0" rtl="0" algn="ctr">
              <a:spcBef>
                <a:spcPts val="0"/>
              </a:spcBef>
              <a:spcAft>
                <a:spcPts val="0"/>
              </a:spcAft>
              <a:buNone/>
            </a:pPr>
            <a:r>
              <a:rPr lang="ko">
                <a:latin typeface="Raleway"/>
                <a:ea typeface="Raleway"/>
                <a:cs typeface="Raleway"/>
                <a:sym typeface="Raleway"/>
              </a:rPr>
              <a:t>sloppy questions using</a:t>
            </a:r>
            <a:r>
              <a:rPr lang="ko">
                <a:latin typeface="Raleway"/>
                <a:ea typeface="Raleway"/>
                <a:cs typeface="Raleway"/>
                <a:sym typeface="Raleway"/>
              </a:rPr>
              <a:t> </a:t>
            </a:r>
            <a:endParaRPr>
              <a:latin typeface="Raleway"/>
              <a:ea typeface="Raleway"/>
              <a:cs typeface="Raleway"/>
              <a:sym typeface="Raleway"/>
            </a:endParaRPr>
          </a:p>
          <a:p>
            <a:pPr indent="0" lvl="0" marL="0" rtl="0" algn="ctr">
              <a:spcBef>
                <a:spcPts val="0"/>
              </a:spcBef>
              <a:spcAft>
                <a:spcPts val="0"/>
              </a:spcAft>
              <a:buNone/>
            </a:pPr>
            <a:r>
              <a:rPr b="1" lang="ko">
                <a:latin typeface="Raleway"/>
                <a:ea typeface="Raleway"/>
                <a:cs typeface="Raleway"/>
                <a:sym typeface="Raleway"/>
              </a:rPr>
              <a:t>students’ context</a:t>
            </a:r>
            <a:endParaRPr b="1">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txBox="1"/>
          <p:nvPr/>
        </p:nvSpPr>
        <p:spPr>
          <a:xfrm>
            <a:off x="4107629" y="3894650"/>
            <a:ext cx="1398600" cy="646800"/>
          </a:xfrm>
          <a:prstGeom prst="rect">
            <a:avLst/>
          </a:prstGeom>
          <a:solidFill>
            <a:srgbClr val="FF9900">
              <a:alpha val="461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latin typeface="Raleway"/>
                <a:ea typeface="Raleway"/>
                <a:cs typeface="Raleway"/>
                <a:sym typeface="Raleway"/>
              </a:rPr>
              <a:t>Human TA</a:t>
            </a:r>
            <a:endParaRPr sz="1200">
              <a:latin typeface="Raleway"/>
              <a:ea typeface="Raleway"/>
              <a:cs typeface="Raleway"/>
              <a:sym typeface="Raleway"/>
            </a:endParaRPr>
          </a:p>
        </p:txBody>
      </p:sp>
      <p:sp>
        <p:nvSpPr>
          <p:cNvPr id="133" name="Google Shape;133;p19"/>
          <p:cNvSpPr/>
          <p:nvPr/>
        </p:nvSpPr>
        <p:spPr>
          <a:xfrm>
            <a:off x="3950125" y="1842673"/>
            <a:ext cx="1710600" cy="1140900"/>
          </a:xfrm>
          <a:prstGeom prst="rect">
            <a:avLst/>
          </a:prstGeom>
          <a:solidFill>
            <a:srgbClr val="FF9900">
              <a:alpha val="461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300">
                <a:latin typeface="Raleway"/>
                <a:ea typeface="Raleway"/>
                <a:cs typeface="Raleway"/>
                <a:sym typeface="Raleway"/>
              </a:rPr>
              <a:t>Context Dependent Query-Function</a:t>
            </a:r>
            <a:endParaRPr sz="1300">
              <a:latin typeface="Raleway"/>
              <a:ea typeface="Raleway"/>
              <a:cs typeface="Raleway"/>
              <a:sym typeface="Raleway"/>
            </a:endParaRPr>
          </a:p>
          <a:p>
            <a:pPr indent="0" lvl="0" marL="0" rtl="0" algn="ctr">
              <a:spcBef>
                <a:spcPts val="0"/>
              </a:spcBef>
              <a:spcAft>
                <a:spcPts val="0"/>
              </a:spcAft>
              <a:buNone/>
            </a:pPr>
            <a:r>
              <a:rPr lang="ko" sz="1200">
                <a:latin typeface="Raleway"/>
                <a:ea typeface="Raleway"/>
                <a:cs typeface="Raleway"/>
                <a:sym typeface="Raleway"/>
              </a:rPr>
              <a:t>Graph</a:t>
            </a:r>
            <a:endParaRPr sz="1200">
              <a:latin typeface="Raleway"/>
              <a:ea typeface="Raleway"/>
              <a:cs typeface="Raleway"/>
              <a:sym typeface="Raleway"/>
            </a:endParaRPr>
          </a:p>
          <a:p>
            <a:pPr indent="0" lvl="0" marL="0" rtl="0" algn="ctr">
              <a:spcBef>
                <a:spcPts val="0"/>
              </a:spcBef>
              <a:spcAft>
                <a:spcPts val="0"/>
              </a:spcAft>
              <a:buNone/>
            </a:pPr>
            <a:r>
              <a:t/>
            </a:r>
            <a:endParaRPr sz="1000">
              <a:solidFill>
                <a:schemeClr val="dk1"/>
              </a:solidFill>
              <a:latin typeface="Raleway"/>
              <a:ea typeface="Raleway"/>
              <a:cs typeface="Raleway"/>
              <a:sym typeface="Raleway"/>
            </a:endParaRPr>
          </a:p>
          <a:p>
            <a:pPr indent="0" lvl="0" marL="0" rtl="0" algn="ctr">
              <a:spcBef>
                <a:spcPts val="0"/>
              </a:spcBef>
              <a:spcAft>
                <a:spcPts val="0"/>
              </a:spcAft>
              <a:buClr>
                <a:schemeClr val="dk1"/>
              </a:buClr>
              <a:buSzPts val="1100"/>
              <a:buFont typeface="Arial"/>
              <a:buNone/>
            </a:pPr>
            <a:r>
              <a:rPr lang="ko" sz="1000">
                <a:solidFill>
                  <a:schemeClr val="dk1"/>
                </a:solidFill>
                <a:latin typeface="Raleway"/>
                <a:ea typeface="Raleway"/>
                <a:cs typeface="Raleway"/>
                <a:sym typeface="Raleway"/>
              </a:rPr>
              <a:t>(CDQF graph)</a:t>
            </a:r>
            <a:endParaRPr sz="1000">
              <a:latin typeface="Raleway"/>
              <a:ea typeface="Raleway"/>
              <a:cs typeface="Raleway"/>
              <a:sym typeface="Raleway"/>
            </a:endParaRPr>
          </a:p>
        </p:txBody>
      </p:sp>
      <p:cxnSp>
        <p:nvCxnSpPr>
          <p:cNvPr id="134" name="Google Shape;134;p19"/>
          <p:cNvCxnSpPr/>
          <p:nvPr/>
        </p:nvCxnSpPr>
        <p:spPr>
          <a:xfrm>
            <a:off x="2318825" y="2184516"/>
            <a:ext cx="1631400" cy="0"/>
          </a:xfrm>
          <a:prstGeom prst="straightConnector1">
            <a:avLst/>
          </a:prstGeom>
          <a:noFill/>
          <a:ln cap="flat" cmpd="sng" w="19050">
            <a:solidFill>
              <a:srgbClr val="4A86E8"/>
            </a:solidFill>
            <a:prstDash val="solid"/>
            <a:round/>
            <a:headEnd len="med" w="med" type="none"/>
            <a:tailEnd len="med" w="med" type="triangle"/>
          </a:ln>
        </p:spPr>
      </p:cxnSp>
      <p:sp>
        <p:nvSpPr>
          <p:cNvPr id="135" name="Google Shape;135;p19"/>
          <p:cNvSpPr txBox="1"/>
          <p:nvPr/>
        </p:nvSpPr>
        <p:spPr>
          <a:xfrm>
            <a:off x="608225" y="1720716"/>
            <a:ext cx="1710600" cy="92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latin typeface="Raleway"/>
                <a:ea typeface="Raleway"/>
                <a:cs typeface="Raleway"/>
                <a:sym typeface="Raleway"/>
              </a:rPr>
              <a:t>Function-related Question</a:t>
            </a:r>
            <a:endParaRPr>
              <a:latin typeface="Raleway"/>
              <a:ea typeface="Raleway"/>
              <a:cs typeface="Raleway"/>
              <a:sym typeface="Raleway"/>
            </a:endParaRPr>
          </a:p>
        </p:txBody>
      </p:sp>
      <p:sp>
        <p:nvSpPr>
          <p:cNvPr id="136" name="Google Shape;13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cxnSp>
        <p:nvCxnSpPr>
          <p:cNvPr id="137" name="Google Shape;137;p19"/>
          <p:cNvCxnSpPr>
            <a:stCxn id="132" idx="0"/>
            <a:endCxn id="133" idx="2"/>
          </p:cNvCxnSpPr>
          <p:nvPr/>
        </p:nvCxnSpPr>
        <p:spPr>
          <a:xfrm flipH="1" rot="5400000">
            <a:off x="4350629" y="3438350"/>
            <a:ext cx="911100" cy="1500"/>
          </a:xfrm>
          <a:prstGeom prst="bentConnector3">
            <a:avLst>
              <a:gd fmla="val 49999" name="adj1"/>
            </a:avLst>
          </a:prstGeom>
          <a:noFill/>
          <a:ln cap="flat" cmpd="sng" w="19050">
            <a:solidFill>
              <a:srgbClr val="FF0000"/>
            </a:solidFill>
            <a:prstDash val="solid"/>
            <a:round/>
            <a:headEnd len="med" w="med" type="none"/>
            <a:tailEnd len="med" w="med" type="triangle"/>
          </a:ln>
        </p:spPr>
      </p:cxnSp>
      <p:cxnSp>
        <p:nvCxnSpPr>
          <p:cNvPr id="138" name="Google Shape;138;p19"/>
          <p:cNvCxnSpPr/>
          <p:nvPr/>
        </p:nvCxnSpPr>
        <p:spPr>
          <a:xfrm flipH="1" rot="10800000">
            <a:off x="5660725" y="2182423"/>
            <a:ext cx="1326600" cy="2100"/>
          </a:xfrm>
          <a:prstGeom prst="straightConnector1">
            <a:avLst/>
          </a:prstGeom>
          <a:noFill/>
          <a:ln cap="flat" cmpd="sng" w="19050">
            <a:solidFill>
              <a:srgbClr val="4A86E8"/>
            </a:solidFill>
            <a:prstDash val="solid"/>
            <a:round/>
            <a:headEnd len="med" w="med" type="none"/>
            <a:tailEnd len="med" w="med" type="triangle"/>
          </a:ln>
        </p:spPr>
      </p:cxnSp>
      <p:sp>
        <p:nvSpPr>
          <p:cNvPr id="139" name="Google Shape;139;p19"/>
          <p:cNvSpPr txBox="1"/>
          <p:nvPr/>
        </p:nvSpPr>
        <p:spPr>
          <a:xfrm>
            <a:off x="3406625" y="3227875"/>
            <a:ext cx="1398600" cy="53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ko" sz="1200">
                <a:latin typeface="Raleway"/>
                <a:ea typeface="Raleway"/>
                <a:cs typeface="Raleway"/>
                <a:sym typeface="Raleway"/>
              </a:rPr>
              <a:t>Update</a:t>
            </a:r>
            <a:endParaRPr sz="1200">
              <a:latin typeface="Raleway"/>
              <a:ea typeface="Raleway"/>
              <a:cs typeface="Raleway"/>
              <a:sym typeface="Raleway"/>
            </a:endParaRPr>
          </a:p>
          <a:p>
            <a:pPr indent="0" lvl="0" marL="0" rtl="0" algn="ctr">
              <a:lnSpc>
                <a:spcPct val="115000"/>
              </a:lnSpc>
              <a:spcBef>
                <a:spcPts val="0"/>
              </a:spcBef>
              <a:spcAft>
                <a:spcPts val="0"/>
              </a:spcAft>
              <a:buNone/>
            </a:pPr>
            <a:r>
              <a:rPr lang="ko" sz="1200">
                <a:latin typeface="Raleway"/>
                <a:ea typeface="Raleway"/>
                <a:cs typeface="Raleway"/>
                <a:sym typeface="Raleway"/>
              </a:rPr>
              <a:t>Query &amp; Answer</a:t>
            </a:r>
            <a:endParaRPr sz="1200">
              <a:latin typeface="Raleway"/>
              <a:ea typeface="Raleway"/>
              <a:cs typeface="Raleway"/>
              <a:sym typeface="Raleway"/>
            </a:endParaRPr>
          </a:p>
        </p:txBody>
      </p:sp>
      <p:sp>
        <p:nvSpPr>
          <p:cNvPr id="140" name="Google Shape;140;p19"/>
          <p:cNvSpPr txBox="1"/>
          <p:nvPr/>
        </p:nvSpPr>
        <p:spPr>
          <a:xfrm>
            <a:off x="2583525" y="1614075"/>
            <a:ext cx="1101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200">
                <a:latin typeface="Raleway"/>
                <a:ea typeface="Raleway"/>
                <a:cs typeface="Raleway"/>
                <a:sym typeface="Raleway"/>
              </a:rPr>
              <a:t>User </a:t>
            </a:r>
            <a:r>
              <a:rPr lang="ko" sz="1200">
                <a:latin typeface="Raleway"/>
                <a:ea typeface="Raleway"/>
                <a:cs typeface="Raleway"/>
                <a:sym typeface="Raleway"/>
              </a:rPr>
              <a:t>Query, User Code</a:t>
            </a:r>
            <a:endParaRPr sz="1200">
              <a:latin typeface="Raleway"/>
              <a:ea typeface="Raleway"/>
              <a:cs typeface="Raleway"/>
              <a:sym typeface="Raleway"/>
            </a:endParaRPr>
          </a:p>
        </p:txBody>
      </p:sp>
      <p:sp>
        <p:nvSpPr>
          <p:cNvPr id="141" name="Google Shape;14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onsolas"/>
                <a:ea typeface="Consolas"/>
                <a:cs typeface="Consolas"/>
                <a:sym typeface="Consolas"/>
              </a:rPr>
              <a:t>System Workflow</a:t>
            </a:r>
            <a:endParaRPr>
              <a:latin typeface="Consolas"/>
              <a:ea typeface="Consolas"/>
              <a:cs typeface="Consolas"/>
              <a:sym typeface="Consolas"/>
            </a:endParaRPr>
          </a:p>
        </p:txBody>
      </p:sp>
      <p:sp>
        <p:nvSpPr>
          <p:cNvPr id="142" name="Google Shape;142;p19"/>
          <p:cNvSpPr txBox="1"/>
          <p:nvPr/>
        </p:nvSpPr>
        <p:spPr>
          <a:xfrm>
            <a:off x="6987320" y="1720719"/>
            <a:ext cx="1710600" cy="925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a:latin typeface="Raleway"/>
                <a:ea typeface="Raleway"/>
                <a:cs typeface="Raleway"/>
                <a:sym typeface="Raleway"/>
              </a:rPr>
              <a:t>User gets a useful answer! :D</a:t>
            </a:r>
            <a:endParaRPr b="1">
              <a:latin typeface="Raleway"/>
              <a:ea typeface="Raleway"/>
              <a:cs typeface="Raleway"/>
              <a:sym typeface="Raleway"/>
            </a:endParaRPr>
          </a:p>
        </p:txBody>
      </p:sp>
      <p:cxnSp>
        <p:nvCxnSpPr>
          <p:cNvPr id="143" name="Google Shape;143;p19"/>
          <p:cNvCxnSpPr>
            <a:stCxn id="133" idx="3"/>
            <a:endCxn id="132" idx="3"/>
          </p:cNvCxnSpPr>
          <p:nvPr/>
        </p:nvCxnSpPr>
        <p:spPr>
          <a:xfrm flipH="1">
            <a:off x="5506225" y="2413123"/>
            <a:ext cx="154500" cy="1804800"/>
          </a:xfrm>
          <a:prstGeom prst="bentConnector3">
            <a:avLst>
              <a:gd fmla="val -533430" name="adj1"/>
            </a:avLst>
          </a:prstGeom>
          <a:noFill/>
          <a:ln cap="flat" cmpd="sng" w="19050">
            <a:solidFill>
              <a:srgbClr val="FF0000"/>
            </a:solidFill>
            <a:prstDash val="solid"/>
            <a:round/>
            <a:headEnd len="med" w="med" type="none"/>
            <a:tailEnd len="med" w="med" type="triangle"/>
          </a:ln>
        </p:spPr>
      </p:cxnSp>
      <p:sp>
        <p:nvSpPr>
          <p:cNvPr id="144" name="Google Shape;144;p19"/>
          <p:cNvSpPr txBox="1"/>
          <p:nvPr/>
        </p:nvSpPr>
        <p:spPr>
          <a:xfrm>
            <a:off x="6498925" y="3389525"/>
            <a:ext cx="1007400" cy="347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ko" sz="1200">
                <a:latin typeface="Raleway"/>
                <a:ea typeface="Raleway"/>
                <a:cs typeface="Raleway"/>
                <a:sym typeface="Raleway"/>
              </a:rPr>
              <a:t>Unsatisfied</a:t>
            </a:r>
            <a:endParaRPr sz="1200">
              <a:latin typeface="Raleway"/>
              <a:ea typeface="Raleway"/>
              <a:cs typeface="Raleway"/>
              <a:sym typeface="Raleway"/>
            </a:endParaRPr>
          </a:p>
        </p:txBody>
      </p:sp>
      <p:sp>
        <p:nvSpPr>
          <p:cNvPr id="145" name="Google Shape;145;p19"/>
          <p:cNvSpPr txBox="1"/>
          <p:nvPr/>
        </p:nvSpPr>
        <p:spPr>
          <a:xfrm>
            <a:off x="4699700" y="570875"/>
            <a:ext cx="1631400" cy="393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ko" sz="1200">
                <a:latin typeface="Raleway"/>
                <a:ea typeface="Raleway"/>
                <a:cs typeface="Raleway"/>
                <a:sym typeface="Raleway"/>
              </a:rPr>
              <a:t>Update Frequency</a:t>
            </a:r>
            <a:endParaRPr sz="1200">
              <a:latin typeface="Raleway"/>
              <a:ea typeface="Raleway"/>
              <a:cs typeface="Raleway"/>
              <a:sym typeface="Raleway"/>
            </a:endParaRPr>
          </a:p>
        </p:txBody>
      </p:sp>
      <p:sp>
        <p:nvSpPr>
          <p:cNvPr id="146" name="Google Shape;146;p19"/>
          <p:cNvSpPr txBox="1"/>
          <p:nvPr/>
        </p:nvSpPr>
        <p:spPr>
          <a:xfrm>
            <a:off x="5736925" y="1808475"/>
            <a:ext cx="1007400" cy="3471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ko" sz="1200">
                <a:latin typeface="Raleway"/>
                <a:ea typeface="Raleway"/>
                <a:cs typeface="Raleway"/>
                <a:sym typeface="Raleway"/>
              </a:rPr>
              <a:t>Satisfied</a:t>
            </a:r>
            <a:endParaRPr sz="1200">
              <a:latin typeface="Raleway"/>
              <a:ea typeface="Raleway"/>
              <a:cs typeface="Raleway"/>
              <a:sym typeface="Raleway"/>
            </a:endParaRPr>
          </a:p>
        </p:txBody>
      </p:sp>
      <p:cxnSp>
        <p:nvCxnSpPr>
          <p:cNvPr id="147" name="Google Shape;147;p19"/>
          <p:cNvCxnSpPr>
            <a:stCxn id="146" idx="0"/>
            <a:endCxn id="133" idx="0"/>
          </p:cNvCxnSpPr>
          <p:nvPr/>
        </p:nvCxnSpPr>
        <p:spPr>
          <a:xfrm rot="5400000">
            <a:off x="5505925" y="1107975"/>
            <a:ext cx="34200" cy="1435200"/>
          </a:xfrm>
          <a:prstGeom prst="bentConnector3">
            <a:avLst>
              <a:gd fmla="val -2457602" name="adj1"/>
            </a:avLst>
          </a:prstGeom>
          <a:noFill/>
          <a:ln cap="flat" cmpd="sng" w="19050">
            <a:solidFill>
              <a:srgbClr val="4A86E8"/>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0"/>
          <p:cNvSpPr/>
          <p:nvPr/>
        </p:nvSpPr>
        <p:spPr>
          <a:xfrm>
            <a:off x="2725402" y="2190325"/>
            <a:ext cx="4308900" cy="1727400"/>
          </a:xfrm>
          <a:prstGeom prst="rect">
            <a:avLst/>
          </a:prstGeom>
          <a:solidFill>
            <a:srgbClr val="FF9900">
              <a:alpha val="4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onsolas"/>
                <a:ea typeface="Consolas"/>
                <a:cs typeface="Consolas"/>
                <a:sym typeface="Consolas"/>
              </a:rPr>
              <a:t>Context Dependent Query Function Graph</a:t>
            </a:r>
            <a:endParaRPr>
              <a:latin typeface="Consolas"/>
              <a:ea typeface="Consolas"/>
              <a:cs typeface="Consolas"/>
              <a:sym typeface="Consolas"/>
            </a:endParaRPr>
          </a:p>
        </p:txBody>
      </p:sp>
      <p:sp>
        <p:nvSpPr>
          <p:cNvPr id="154" name="Google Shape;154;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55" name="Google Shape;155;p20"/>
          <p:cNvSpPr txBox="1"/>
          <p:nvPr/>
        </p:nvSpPr>
        <p:spPr>
          <a:xfrm>
            <a:off x="126102" y="2730387"/>
            <a:ext cx="1350000" cy="6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200">
                <a:latin typeface="Raleway"/>
                <a:ea typeface="Raleway"/>
                <a:cs typeface="Raleway"/>
                <a:sym typeface="Raleway"/>
              </a:rPr>
              <a:t>“How do I </a:t>
            </a:r>
            <a:r>
              <a:rPr lang="ko" sz="1200">
                <a:highlight>
                  <a:srgbClr val="FF9900"/>
                </a:highlight>
                <a:latin typeface="Raleway"/>
                <a:ea typeface="Raleway"/>
                <a:cs typeface="Raleway"/>
                <a:sym typeface="Raleway"/>
              </a:rPr>
              <a:t>make</a:t>
            </a:r>
            <a:endParaRPr sz="1200">
              <a:highlight>
                <a:srgbClr val="FF9900"/>
              </a:highlight>
              <a:latin typeface="Raleway"/>
              <a:ea typeface="Raleway"/>
              <a:cs typeface="Raleway"/>
              <a:sym typeface="Raleway"/>
            </a:endParaRPr>
          </a:p>
          <a:p>
            <a:pPr indent="0" lvl="0" marL="0" rtl="0" algn="ctr">
              <a:spcBef>
                <a:spcPts val="1000"/>
              </a:spcBef>
              <a:spcAft>
                <a:spcPts val="1000"/>
              </a:spcAft>
              <a:buNone/>
            </a:pPr>
            <a:r>
              <a:rPr lang="ko" sz="1200">
                <a:latin typeface="Raleway"/>
                <a:ea typeface="Raleway"/>
                <a:cs typeface="Raleway"/>
                <a:sym typeface="Raleway"/>
              </a:rPr>
              <a:t> </a:t>
            </a:r>
            <a:r>
              <a:rPr lang="ko" sz="1200">
                <a:highlight>
                  <a:srgbClr val="FF9900"/>
                </a:highlight>
                <a:latin typeface="Raleway"/>
                <a:ea typeface="Raleway"/>
                <a:cs typeface="Raleway"/>
                <a:sym typeface="Raleway"/>
              </a:rPr>
              <a:t>hubo</a:t>
            </a:r>
            <a:r>
              <a:rPr lang="ko" sz="1200">
                <a:latin typeface="Raleway"/>
                <a:ea typeface="Raleway"/>
                <a:cs typeface="Raleway"/>
                <a:sym typeface="Raleway"/>
              </a:rPr>
              <a:t> </a:t>
            </a:r>
            <a:r>
              <a:rPr lang="ko" sz="1200">
                <a:highlight>
                  <a:srgbClr val="FF9900"/>
                </a:highlight>
                <a:latin typeface="Raleway"/>
                <a:ea typeface="Raleway"/>
                <a:cs typeface="Raleway"/>
                <a:sym typeface="Raleway"/>
              </a:rPr>
              <a:t>turn</a:t>
            </a:r>
            <a:r>
              <a:rPr lang="ko" sz="1200">
                <a:latin typeface="Raleway"/>
                <a:ea typeface="Raleway"/>
                <a:cs typeface="Raleway"/>
                <a:sym typeface="Raleway"/>
              </a:rPr>
              <a:t> </a:t>
            </a:r>
            <a:r>
              <a:rPr lang="ko" sz="1200">
                <a:highlight>
                  <a:srgbClr val="FF9900"/>
                </a:highlight>
                <a:latin typeface="Raleway"/>
                <a:ea typeface="Raleway"/>
                <a:cs typeface="Raleway"/>
                <a:sym typeface="Raleway"/>
              </a:rPr>
              <a:t>left</a:t>
            </a:r>
            <a:r>
              <a:rPr lang="ko" sz="1200">
                <a:latin typeface="Raleway"/>
                <a:ea typeface="Raleway"/>
                <a:cs typeface="Raleway"/>
                <a:sym typeface="Raleway"/>
              </a:rPr>
              <a:t>?”</a:t>
            </a:r>
            <a:endParaRPr sz="1200">
              <a:latin typeface="Raleway"/>
              <a:ea typeface="Raleway"/>
              <a:cs typeface="Raleway"/>
              <a:sym typeface="Raleway"/>
            </a:endParaRPr>
          </a:p>
        </p:txBody>
      </p:sp>
      <p:sp>
        <p:nvSpPr>
          <p:cNvPr id="156" name="Google Shape;156;p20"/>
          <p:cNvSpPr txBox="1"/>
          <p:nvPr/>
        </p:nvSpPr>
        <p:spPr>
          <a:xfrm>
            <a:off x="3267727" y="2265266"/>
            <a:ext cx="918300" cy="157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a:latin typeface="Raleway"/>
                <a:ea typeface="Raleway"/>
                <a:cs typeface="Raleway"/>
                <a:sym typeface="Raleway"/>
              </a:rPr>
              <a:t>hubo</a:t>
            </a:r>
            <a:endParaRPr>
              <a:latin typeface="Raleway"/>
              <a:ea typeface="Raleway"/>
              <a:cs typeface="Raleway"/>
              <a:sym typeface="Raleway"/>
            </a:endParaRPr>
          </a:p>
          <a:p>
            <a:pPr indent="0" lvl="0" marL="0" rtl="0" algn="ctr">
              <a:spcBef>
                <a:spcPts val="1000"/>
              </a:spcBef>
              <a:spcAft>
                <a:spcPts val="0"/>
              </a:spcAft>
              <a:buNone/>
            </a:pPr>
            <a:r>
              <a:rPr lang="ko">
                <a:latin typeface="Raleway"/>
                <a:ea typeface="Raleway"/>
                <a:cs typeface="Raleway"/>
                <a:sym typeface="Raleway"/>
              </a:rPr>
              <a:t>left</a:t>
            </a:r>
            <a:endParaRPr>
              <a:latin typeface="Raleway"/>
              <a:ea typeface="Raleway"/>
              <a:cs typeface="Raleway"/>
              <a:sym typeface="Raleway"/>
            </a:endParaRPr>
          </a:p>
          <a:p>
            <a:pPr indent="0" lvl="0" marL="0" rtl="0" algn="ctr">
              <a:spcBef>
                <a:spcPts val="1000"/>
              </a:spcBef>
              <a:spcAft>
                <a:spcPts val="0"/>
              </a:spcAft>
              <a:buNone/>
            </a:pPr>
            <a:r>
              <a:rPr lang="ko">
                <a:latin typeface="Raleway"/>
                <a:ea typeface="Raleway"/>
                <a:cs typeface="Raleway"/>
                <a:sym typeface="Raleway"/>
              </a:rPr>
              <a:t>find</a:t>
            </a:r>
            <a:endParaRPr>
              <a:latin typeface="Raleway"/>
              <a:ea typeface="Raleway"/>
              <a:cs typeface="Raleway"/>
              <a:sym typeface="Raleway"/>
            </a:endParaRPr>
          </a:p>
          <a:p>
            <a:pPr indent="0" lvl="0" marL="0" rtl="0" algn="ctr">
              <a:spcBef>
                <a:spcPts val="1000"/>
              </a:spcBef>
              <a:spcAft>
                <a:spcPts val="0"/>
              </a:spcAft>
              <a:buNone/>
            </a:pPr>
            <a:r>
              <a:rPr lang="ko">
                <a:latin typeface="Raleway"/>
                <a:ea typeface="Raleway"/>
                <a:cs typeface="Raleway"/>
                <a:sym typeface="Raleway"/>
              </a:rPr>
              <a:t>location</a:t>
            </a:r>
            <a:endParaRPr>
              <a:latin typeface="Raleway"/>
              <a:ea typeface="Raleway"/>
              <a:cs typeface="Raleway"/>
              <a:sym typeface="Raleway"/>
            </a:endParaRPr>
          </a:p>
          <a:p>
            <a:pPr indent="0" lvl="0" marL="0" rtl="0" algn="ctr">
              <a:spcBef>
                <a:spcPts val="0"/>
              </a:spcBef>
              <a:spcAft>
                <a:spcPts val="1000"/>
              </a:spcAft>
              <a:buNone/>
            </a:pPr>
            <a:r>
              <a:rPr lang="ko">
                <a:latin typeface="Raleway"/>
                <a:ea typeface="Raleway"/>
                <a:cs typeface="Raleway"/>
                <a:sym typeface="Raleway"/>
              </a:rPr>
              <a:t>...</a:t>
            </a:r>
            <a:endParaRPr>
              <a:latin typeface="Raleway"/>
              <a:ea typeface="Raleway"/>
              <a:cs typeface="Raleway"/>
              <a:sym typeface="Raleway"/>
            </a:endParaRPr>
          </a:p>
        </p:txBody>
      </p:sp>
      <p:sp>
        <p:nvSpPr>
          <p:cNvPr id="157" name="Google Shape;157;p20"/>
          <p:cNvSpPr/>
          <p:nvPr/>
        </p:nvSpPr>
        <p:spPr>
          <a:xfrm>
            <a:off x="4136602" y="2427021"/>
            <a:ext cx="181800" cy="181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p:nvPr/>
        </p:nvSpPr>
        <p:spPr>
          <a:xfrm>
            <a:off x="4136602" y="2785312"/>
            <a:ext cx="181800" cy="181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p:nvPr/>
        </p:nvSpPr>
        <p:spPr>
          <a:xfrm>
            <a:off x="4136602" y="3112821"/>
            <a:ext cx="181800" cy="181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p:nvPr/>
        </p:nvSpPr>
        <p:spPr>
          <a:xfrm>
            <a:off x="4136602" y="3440329"/>
            <a:ext cx="181800" cy="181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a:off x="5127202" y="2655621"/>
            <a:ext cx="181800" cy="181800"/>
          </a:xfrm>
          <a:prstGeom prst="ellipse">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a:off x="5127202" y="2960421"/>
            <a:ext cx="181800" cy="181800"/>
          </a:xfrm>
          <a:prstGeom prst="ellipse">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
          <p:cNvSpPr/>
          <p:nvPr/>
        </p:nvSpPr>
        <p:spPr>
          <a:xfrm>
            <a:off x="5127202" y="3265221"/>
            <a:ext cx="181800" cy="181800"/>
          </a:xfrm>
          <a:prstGeom prst="ellipse">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txBox="1"/>
          <p:nvPr/>
        </p:nvSpPr>
        <p:spPr>
          <a:xfrm>
            <a:off x="5382860" y="2558075"/>
            <a:ext cx="1099200" cy="9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100">
                <a:latin typeface="Raleway"/>
                <a:ea typeface="Raleway"/>
                <a:cs typeface="Raleway"/>
                <a:sym typeface="Raleway"/>
              </a:rPr>
              <a:t>turn_left()</a:t>
            </a:r>
            <a:endParaRPr sz="1100">
              <a:latin typeface="Raleway"/>
              <a:ea typeface="Raleway"/>
              <a:cs typeface="Raleway"/>
              <a:sym typeface="Raleway"/>
            </a:endParaRPr>
          </a:p>
          <a:p>
            <a:pPr indent="0" lvl="0" marL="0" rtl="0" algn="ctr">
              <a:spcBef>
                <a:spcPts val="1000"/>
              </a:spcBef>
              <a:spcAft>
                <a:spcPts val="0"/>
              </a:spcAft>
              <a:buNone/>
            </a:pPr>
            <a:r>
              <a:rPr lang="ko" sz="1100">
                <a:latin typeface="Raleway"/>
                <a:ea typeface="Raleway"/>
                <a:cs typeface="Raleway"/>
                <a:sym typeface="Raleway"/>
              </a:rPr>
              <a:t>pick_beeper()</a:t>
            </a:r>
            <a:endParaRPr sz="1100">
              <a:latin typeface="Raleway"/>
              <a:ea typeface="Raleway"/>
              <a:cs typeface="Raleway"/>
              <a:sym typeface="Raleway"/>
            </a:endParaRPr>
          </a:p>
          <a:p>
            <a:pPr indent="0" lvl="0" marL="0" rtl="0" algn="ctr">
              <a:spcBef>
                <a:spcPts val="1000"/>
              </a:spcBef>
              <a:spcAft>
                <a:spcPts val="1000"/>
              </a:spcAft>
              <a:buNone/>
            </a:pPr>
            <a:r>
              <a:rPr lang="ko" sz="1100">
                <a:latin typeface="Raleway"/>
                <a:ea typeface="Raleway"/>
                <a:cs typeface="Raleway"/>
                <a:sym typeface="Raleway"/>
              </a:rPr>
              <a:t>map()</a:t>
            </a:r>
            <a:endParaRPr sz="1100">
              <a:latin typeface="Raleway"/>
              <a:ea typeface="Raleway"/>
              <a:cs typeface="Raleway"/>
              <a:sym typeface="Raleway"/>
            </a:endParaRPr>
          </a:p>
        </p:txBody>
      </p:sp>
      <p:cxnSp>
        <p:nvCxnSpPr>
          <p:cNvPr id="165" name="Google Shape;165;p20"/>
          <p:cNvCxnSpPr>
            <a:stCxn id="157" idx="6"/>
            <a:endCxn id="161" idx="2"/>
          </p:cNvCxnSpPr>
          <p:nvPr/>
        </p:nvCxnSpPr>
        <p:spPr>
          <a:xfrm>
            <a:off x="4318402" y="2517921"/>
            <a:ext cx="808800" cy="228600"/>
          </a:xfrm>
          <a:prstGeom prst="straightConnector1">
            <a:avLst/>
          </a:prstGeom>
          <a:noFill/>
          <a:ln cap="flat" cmpd="sng" w="28575">
            <a:solidFill>
              <a:schemeClr val="dk2"/>
            </a:solidFill>
            <a:prstDash val="solid"/>
            <a:round/>
            <a:headEnd len="med" w="med" type="none"/>
            <a:tailEnd len="med" w="med" type="none"/>
          </a:ln>
        </p:spPr>
      </p:cxnSp>
      <p:cxnSp>
        <p:nvCxnSpPr>
          <p:cNvPr id="166" name="Google Shape;166;p20"/>
          <p:cNvCxnSpPr>
            <a:endCxn id="162" idx="2"/>
          </p:cNvCxnSpPr>
          <p:nvPr/>
        </p:nvCxnSpPr>
        <p:spPr>
          <a:xfrm>
            <a:off x="4318402" y="2876121"/>
            <a:ext cx="808800" cy="175200"/>
          </a:xfrm>
          <a:prstGeom prst="straightConnector1">
            <a:avLst/>
          </a:prstGeom>
          <a:noFill/>
          <a:ln cap="flat" cmpd="sng" w="28575">
            <a:solidFill>
              <a:schemeClr val="dk2"/>
            </a:solidFill>
            <a:prstDash val="solid"/>
            <a:round/>
            <a:headEnd len="med" w="med" type="none"/>
            <a:tailEnd len="med" w="med" type="none"/>
          </a:ln>
        </p:spPr>
      </p:cxnSp>
      <p:cxnSp>
        <p:nvCxnSpPr>
          <p:cNvPr id="167" name="Google Shape;167;p20"/>
          <p:cNvCxnSpPr>
            <a:stCxn id="159" idx="6"/>
            <a:endCxn id="163" idx="2"/>
          </p:cNvCxnSpPr>
          <p:nvPr/>
        </p:nvCxnSpPr>
        <p:spPr>
          <a:xfrm>
            <a:off x="4318402" y="3203721"/>
            <a:ext cx="808800" cy="152400"/>
          </a:xfrm>
          <a:prstGeom prst="straightConnector1">
            <a:avLst/>
          </a:prstGeom>
          <a:noFill/>
          <a:ln cap="flat" cmpd="sng" w="28575">
            <a:solidFill>
              <a:schemeClr val="dk2"/>
            </a:solidFill>
            <a:prstDash val="solid"/>
            <a:round/>
            <a:headEnd len="med" w="med" type="none"/>
            <a:tailEnd len="med" w="med" type="none"/>
          </a:ln>
        </p:spPr>
      </p:cxnSp>
      <p:cxnSp>
        <p:nvCxnSpPr>
          <p:cNvPr id="168" name="Google Shape;168;p20"/>
          <p:cNvCxnSpPr>
            <a:stCxn id="158" idx="6"/>
            <a:endCxn id="161" idx="2"/>
          </p:cNvCxnSpPr>
          <p:nvPr/>
        </p:nvCxnSpPr>
        <p:spPr>
          <a:xfrm flipH="1" rot="10800000">
            <a:off x="4318402" y="2746612"/>
            <a:ext cx="808800" cy="129600"/>
          </a:xfrm>
          <a:prstGeom prst="straightConnector1">
            <a:avLst/>
          </a:prstGeom>
          <a:noFill/>
          <a:ln cap="flat" cmpd="sng" w="28575">
            <a:solidFill>
              <a:schemeClr val="dk2"/>
            </a:solidFill>
            <a:prstDash val="solid"/>
            <a:round/>
            <a:headEnd len="med" w="med" type="none"/>
            <a:tailEnd len="med" w="med" type="none"/>
          </a:ln>
        </p:spPr>
      </p:cxnSp>
      <p:cxnSp>
        <p:nvCxnSpPr>
          <p:cNvPr id="169" name="Google Shape;169;p20"/>
          <p:cNvCxnSpPr>
            <a:stCxn id="160" idx="6"/>
            <a:endCxn id="162" idx="3"/>
          </p:cNvCxnSpPr>
          <p:nvPr/>
        </p:nvCxnSpPr>
        <p:spPr>
          <a:xfrm flipH="1" rot="10800000">
            <a:off x="4318402" y="3115729"/>
            <a:ext cx="835500" cy="415500"/>
          </a:xfrm>
          <a:prstGeom prst="straightConnector1">
            <a:avLst/>
          </a:prstGeom>
          <a:noFill/>
          <a:ln cap="flat" cmpd="sng" w="28575">
            <a:solidFill>
              <a:schemeClr val="dk2"/>
            </a:solidFill>
            <a:prstDash val="solid"/>
            <a:round/>
            <a:headEnd len="med" w="med" type="none"/>
            <a:tailEnd len="med" w="med" type="none"/>
          </a:ln>
        </p:spPr>
      </p:cxnSp>
      <p:cxnSp>
        <p:nvCxnSpPr>
          <p:cNvPr id="170" name="Google Shape;170;p20"/>
          <p:cNvCxnSpPr>
            <a:stCxn id="160" idx="6"/>
            <a:endCxn id="163" idx="2"/>
          </p:cNvCxnSpPr>
          <p:nvPr/>
        </p:nvCxnSpPr>
        <p:spPr>
          <a:xfrm flipH="1" rot="10800000">
            <a:off x="4318402" y="3356029"/>
            <a:ext cx="808800" cy="175200"/>
          </a:xfrm>
          <a:prstGeom prst="straightConnector1">
            <a:avLst/>
          </a:prstGeom>
          <a:noFill/>
          <a:ln cap="flat" cmpd="sng" w="28575">
            <a:solidFill>
              <a:schemeClr val="dk2"/>
            </a:solidFill>
            <a:prstDash val="solid"/>
            <a:round/>
            <a:headEnd len="med" w="med" type="none"/>
            <a:tailEnd len="med" w="med" type="none"/>
          </a:ln>
        </p:spPr>
      </p:cxnSp>
      <p:sp>
        <p:nvSpPr>
          <p:cNvPr id="171" name="Google Shape;171;p20"/>
          <p:cNvSpPr txBox="1"/>
          <p:nvPr/>
        </p:nvSpPr>
        <p:spPr>
          <a:xfrm>
            <a:off x="4576902" y="2396246"/>
            <a:ext cx="376200" cy="1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800"/>
              <a:t>1</a:t>
            </a:r>
            <a:endParaRPr sz="800"/>
          </a:p>
        </p:txBody>
      </p:sp>
      <p:sp>
        <p:nvSpPr>
          <p:cNvPr id="172" name="Google Shape;172;p20"/>
          <p:cNvSpPr txBox="1"/>
          <p:nvPr/>
        </p:nvSpPr>
        <p:spPr>
          <a:xfrm>
            <a:off x="4576902" y="2582731"/>
            <a:ext cx="376200" cy="2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800"/>
              <a:t>8</a:t>
            </a:r>
            <a:endParaRPr sz="800"/>
          </a:p>
        </p:txBody>
      </p:sp>
      <p:sp>
        <p:nvSpPr>
          <p:cNvPr id="173" name="Google Shape;173;p20"/>
          <p:cNvSpPr txBox="1"/>
          <p:nvPr/>
        </p:nvSpPr>
        <p:spPr>
          <a:xfrm>
            <a:off x="4576902" y="3367440"/>
            <a:ext cx="376200" cy="2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800"/>
              <a:t>5</a:t>
            </a:r>
            <a:endParaRPr sz="800"/>
          </a:p>
        </p:txBody>
      </p:sp>
      <p:sp>
        <p:nvSpPr>
          <p:cNvPr id="174" name="Google Shape;174;p20"/>
          <p:cNvSpPr txBox="1"/>
          <p:nvPr/>
        </p:nvSpPr>
        <p:spPr>
          <a:xfrm>
            <a:off x="4576902" y="3039931"/>
            <a:ext cx="376200" cy="2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800"/>
              <a:t>3</a:t>
            </a:r>
            <a:endParaRPr sz="800"/>
          </a:p>
        </p:txBody>
      </p:sp>
      <p:sp>
        <p:nvSpPr>
          <p:cNvPr id="175" name="Google Shape;175;p20"/>
          <p:cNvSpPr txBox="1"/>
          <p:nvPr/>
        </p:nvSpPr>
        <p:spPr>
          <a:xfrm>
            <a:off x="6442031" y="2478361"/>
            <a:ext cx="376200" cy="1167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ko">
                <a:latin typeface="Raleway"/>
                <a:ea typeface="Raleway"/>
                <a:cs typeface="Raleway"/>
                <a:sym typeface="Raleway"/>
              </a:rPr>
              <a:t>9</a:t>
            </a:r>
            <a:endParaRPr b="1">
              <a:latin typeface="Raleway"/>
              <a:ea typeface="Raleway"/>
              <a:cs typeface="Raleway"/>
              <a:sym typeface="Raleway"/>
            </a:endParaRPr>
          </a:p>
          <a:p>
            <a:pPr indent="0" lvl="0" marL="0" rtl="0" algn="ctr">
              <a:lnSpc>
                <a:spcPct val="100000"/>
              </a:lnSpc>
              <a:spcBef>
                <a:spcPts val="1000"/>
              </a:spcBef>
              <a:spcAft>
                <a:spcPts val="0"/>
              </a:spcAft>
              <a:buNone/>
            </a:pPr>
            <a:r>
              <a:rPr lang="ko">
                <a:latin typeface="Raleway"/>
                <a:ea typeface="Raleway"/>
                <a:cs typeface="Raleway"/>
                <a:sym typeface="Raleway"/>
              </a:rPr>
              <a:t>2</a:t>
            </a:r>
            <a:endParaRPr>
              <a:latin typeface="Raleway"/>
              <a:ea typeface="Raleway"/>
              <a:cs typeface="Raleway"/>
              <a:sym typeface="Raleway"/>
            </a:endParaRPr>
          </a:p>
          <a:p>
            <a:pPr indent="0" lvl="0" marL="0" rtl="0" algn="ctr">
              <a:lnSpc>
                <a:spcPct val="100000"/>
              </a:lnSpc>
              <a:spcBef>
                <a:spcPts val="1000"/>
              </a:spcBef>
              <a:spcAft>
                <a:spcPts val="1000"/>
              </a:spcAft>
              <a:buNone/>
            </a:pPr>
            <a:r>
              <a:rPr lang="ko">
                <a:latin typeface="Raleway"/>
                <a:ea typeface="Raleway"/>
                <a:cs typeface="Raleway"/>
                <a:sym typeface="Raleway"/>
              </a:rPr>
              <a:t>1</a:t>
            </a:r>
            <a:endParaRPr>
              <a:latin typeface="Raleway"/>
              <a:ea typeface="Raleway"/>
              <a:cs typeface="Raleway"/>
              <a:sym typeface="Raleway"/>
            </a:endParaRPr>
          </a:p>
        </p:txBody>
      </p:sp>
      <p:cxnSp>
        <p:nvCxnSpPr>
          <p:cNvPr id="176" name="Google Shape;176;p20"/>
          <p:cNvCxnSpPr>
            <a:stCxn id="175" idx="3"/>
            <a:endCxn id="177" idx="1"/>
          </p:cNvCxnSpPr>
          <p:nvPr/>
        </p:nvCxnSpPr>
        <p:spPr>
          <a:xfrm flipH="1" rot="10800000">
            <a:off x="6818230" y="3056761"/>
            <a:ext cx="703500" cy="5400"/>
          </a:xfrm>
          <a:prstGeom prst="straightConnector1">
            <a:avLst/>
          </a:prstGeom>
          <a:noFill/>
          <a:ln cap="flat" cmpd="sng" w="28575">
            <a:solidFill>
              <a:schemeClr val="dk2"/>
            </a:solidFill>
            <a:prstDash val="solid"/>
            <a:round/>
            <a:headEnd len="med" w="med" type="none"/>
            <a:tailEnd len="med" w="med" type="triangle"/>
          </a:ln>
        </p:spPr>
      </p:cxnSp>
      <p:cxnSp>
        <p:nvCxnSpPr>
          <p:cNvPr id="178" name="Google Shape;178;p20"/>
          <p:cNvCxnSpPr>
            <a:stCxn id="155" idx="3"/>
            <a:endCxn id="156" idx="1"/>
          </p:cNvCxnSpPr>
          <p:nvPr/>
        </p:nvCxnSpPr>
        <p:spPr>
          <a:xfrm flipH="1" rot="10800000">
            <a:off x="1476102" y="3052287"/>
            <a:ext cx="1791600" cy="4200"/>
          </a:xfrm>
          <a:prstGeom prst="straightConnector1">
            <a:avLst/>
          </a:prstGeom>
          <a:noFill/>
          <a:ln cap="flat" cmpd="sng" w="28575">
            <a:solidFill>
              <a:schemeClr val="dk2"/>
            </a:solidFill>
            <a:prstDash val="solid"/>
            <a:round/>
            <a:headEnd len="med" w="med" type="none"/>
            <a:tailEnd len="med" w="med" type="none"/>
          </a:ln>
        </p:spPr>
      </p:cxnSp>
      <p:sp>
        <p:nvSpPr>
          <p:cNvPr id="179" name="Google Shape;179;p20"/>
          <p:cNvSpPr txBox="1"/>
          <p:nvPr/>
        </p:nvSpPr>
        <p:spPr>
          <a:xfrm>
            <a:off x="7304677" y="3230175"/>
            <a:ext cx="1725900" cy="8223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ko" sz="1000">
                <a:solidFill>
                  <a:schemeClr val="dk1"/>
                </a:solidFill>
                <a:latin typeface="Raleway"/>
                <a:ea typeface="Raleway"/>
                <a:cs typeface="Raleway"/>
                <a:sym typeface="Raleway"/>
              </a:rPr>
              <a:t>Code Example</a:t>
            </a:r>
            <a:endParaRPr sz="1000">
              <a:solidFill>
                <a:schemeClr val="dk1"/>
              </a:solidFill>
              <a:latin typeface="Raleway"/>
              <a:ea typeface="Raleway"/>
              <a:cs typeface="Raleway"/>
              <a:sym typeface="Raleway"/>
            </a:endParaRPr>
          </a:p>
          <a:p>
            <a:pPr indent="0" lvl="0" marL="0" rtl="0" algn="l">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ko" sz="1000">
                <a:solidFill>
                  <a:schemeClr val="dk1"/>
                </a:solidFill>
                <a:latin typeface="Consolas"/>
                <a:ea typeface="Consolas"/>
                <a:cs typeface="Consolas"/>
                <a:sym typeface="Consolas"/>
              </a:rPr>
              <a:t>hubo.turn_left()</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ko" sz="1000">
                <a:solidFill>
                  <a:schemeClr val="dk1"/>
                </a:solidFill>
                <a:latin typeface="Consolas"/>
                <a:ea typeface="Consolas"/>
                <a:cs typeface="Consolas"/>
                <a:sym typeface="Consolas"/>
              </a:rPr>
              <a:t>hubo.move()</a:t>
            </a:r>
            <a:endParaRPr sz="1000">
              <a:solidFill>
                <a:schemeClr val="dk1"/>
              </a:solidFill>
              <a:latin typeface="Consolas"/>
              <a:ea typeface="Consolas"/>
              <a:cs typeface="Consolas"/>
              <a:sym typeface="Consolas"/>
            </a:endParaRPr>
          </a:p>
        </p:txBody>
      </p:sp>
      <p:sp>
        <p:nvSpPr>
          <p:cNvPr id="177" name="Google Shape;177;p20"/>
          <p:cNvSpPr txBox="1"/>
          <p:nvPr/>
        </p:nvSpPr>
        <p:spPr>
          <a:xfrm>
            <a:off x="7521852" y="2848910"/>
            <a:ext cx="1442700" cy="41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300">
                <a:latin typeface="Raleway"/>
                <a:ea typeface="Raleway"/>
                <a:cs typeface="Raleway"/>
                <a:sym typeface="Raleway"/>
              </a:rPr>
              <a:t>turn_left()</a:t>
            </a:r>
            <a:endParaRPr sz="1300">
              <a:latin typeface="Raleway"/>
              <a:ea typeface="Raleway"/>
              <a:cs typeface="Raleway"/>
              <a:sym typeface="Raleway"/>
            </a:endParaRPr>
          </a:p>
          <a:p>
            <a:pPr indent="0" lvl="0" marL="0" rtl="0" algn="l">
              <a:spcBef>
                <a:spcPts val="0"/>
              </a:spcBef>
              <a:spcAft>
                <a:spcPts val="0"/>
              </a:spcAft>
              <a:buNone/>
            </a:pPr>
            <a:r>
              <a:t/>
            </a:r>
            <a:endParaRPr sz="1100">
              <a:latin typeface="Consolas"/>
              <a:ea typeface="Consolas"/>
              <a:cs typeface="Consolas"/>
              <a:sym typeface="Consolas"/>
            </a:endParaRPr>
          </a:p>
        </p:txBody>
      </p:sp>
      <p:sp>
        <p:nvSpPr>
          <p:cNvPr id="180" name="Google Shape;180;p20"/>
          <p:cNvSpPr txBox="1"/>
          <p:nvPr/>
        </p:nvSpPr>
        <p:spPr>
          <a:xfrm>
            <a:off x="3152752" y="1799575"/>
            <a:ext cx="34542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300">
                <a:highlight>
                  <a:srgbClr val="FFFFFF"/>
                </a:highlight>
                <a:latin typeface="Raleway"/>
                <a:ea typeface="Raleway"/>
                <a:cs typeface="Raleway"/>
                <a:sym typeface="Raleway"/>
              </a:rPr>
              <a:t>Context Dependent Query Function Graph</a:t>
            </a:r>
            <a:endParaRPr sz="1300">
              <a:highlight>
                <a:srgbClr val="FFFFFF"/>
              </a:highlight>
              <a:latin typeface="Raleway"/>
              <a:ea typeface="Raleway"/>
              <a:cs typeface="Raleway"/>
              <a:sym typeface="Raleway"/>
            </a:endParaRPr>
          </a:p>
        </p:txBody>
      </p:sp>
      <p:sp>
        <p:nvSpPr>
          <p:cNvPr id="181" name="Google Shape;181;p20"/>
          <p:cNvSpPr txBox="1"/>
          <p:nvPr/>
        </p:nvSpPr>
        <p:spPr>
          <a:xfrm>
            <a:off x="1460902" y="2626350"/>
            <a:ext cx="1350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100">
                <a:latin typeface="Raleway"/>
                <a:ea typeface="Raleway"/>
                <a:cs typeface="Raleway"/>
                <a:sym typeface="Raleway"/>
              </a:rPr>
              <a:t>Query keywords</a:t>
            </a:r>
            <a:endParaRPr sz="1100">
              <a:latin typeface="Raleway"/>
              <a:ea typeface="Raleway"/>
              <a:cs typeface="Raleway"/>
              <a:sym typeface="Raleway"/>
            </a:endParaRPr>
          </a:p>
        </p:txBody>
      </p:sp>
      <p:sp>
        <p:nvSpPr>
          <p:cNvPr id="182" name="Google Shape;182;p20"/>
          <p:cNvSpPr txBox="1"/>
          <p:nvPr/>
        </p:nvSpPr>
        <p:spPr>
          <a:xfrm>
            <a:off x="1467502" y="3114625"/>
            <a:ext cx="1263000" cy="87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100">
                <a:latin typeface="Raleway"/>
                <a:ea typeface="Raleway"/>
                <a:cs typeface="Raleway"/>
                <a:sym typeface="Raleway"/>
              </a:rPr>
              <a:t>User code,</a:t>
            </a:r>
            <a:endParaRPr sz="1100">
              <a:latin typeface="Raleway"/>
              <a:ea typeface="Raleway"/>
              <a:cs typeface="Raleway"/>
              <a:sym typeface="Raleway"/>
            </a:endParaRPr>
          </a:p>
          <a:p>
            <a:pPr indent="0" lvl="0" marL="0" rtl="0" algn="ctr">
              <a:spcBef>
                <a:spcPts val="0"/>
              </a:spcBef>
              <a:spcAft>
                <a:spcPts val="0"/>
              </a:spcAft>
              <a:buNone/>
            </a:pPr>
            <a:r>
              <a:rPr lang="ko" sz="1100">
                <a:latin typeface="Raleway"/>
                <a:ea typeface="Raleway"/>
                <a:cs typeface="Raleway"/>
                <a:sym typeface="Raleway"/>
              </a:rPr>
              <a:t>Peer code</a:t>
            </a:r>
            <a:endParaRPr sz="1100">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id="187" name="Google Shape;187;p21"/>
          <p:cNvPicPr preferRelativeResize="0"/>
          <p:nvPr/>
        </p:nvPicPr>
        <p:blipFill rotWithShape="1">
          <a:blip r:embed="rId3">
            <a:alphaModFix/>
          </a:blip>
          <a:srcRect b="0" l="1039" r="0" t="0"/>
          <a:stretch/>
        </p:blipFill>
        <p:spPr>
          <a:xfrm>
            <a:off x="1179587" y="1017725"/>
            <a:ext cx="6784825" cy="4125777"/>
          </a:xfrm>
          <a:prstGeom prst="rect">
            <a:avLst/>
          </a:prstGeom>
          <a:noFill/>
          <a:ln cap="flat" cmpd="sng" w="9525">
            <a:solidFill>
              <a:srgbClr val="EFEFEF"/>
            </a:solidFill>
            <a:prstDash val="solid"/>
            <a:round/>
            <a:headEnd len="sm" w="sm" type="none"/>
            <a:tailEnd len="sm" w="sm" type="none"/>
          </a:ln>
        </p:spPr>
      </p:pic>
      <p:sp>
        <p:nvSpPr>
          <p:cNvPr id="188" name="Google Shape;18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ko"/>
              <a:t>‹#›</a:t>
            </a:fld>
            <a:endParaRPr/>
          </a:p>
        </p:txBody>
      </p:sp>
      <p:sp>
        <p:nvSpPr>
          <p:cNvPr id="189" name="Google Shape;18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onsolas"/>
                <a:ea typeface="Consolas"/>
                <a:cs typeface="Consolas"/>
                <a:sym typeface="Consolas"/>
              </a:rPr>
              <a:t>System Description</a:t>
            </a:r>
            <a:endParaRPr>
              <a:latin typeface="Consolas"/>
              <a:ea typeface="Consolas"/>
              <a:cs typeface="Consolas"/>
              <a:sym typeface="Consolas"/>
            </a:endParaRPr>
          </a:p>
        </p:txBody>
      </p:sp>
      <p:sp>
        <p:nvSpPr>
          <p:cNvPr id="190" name="Google Shape;190;p21"/>
          <p:cNvSpPr/>
          <p:nvPr/>
        </p:nvSpPr>
        <p:spPr>
          <a:xfrm>
            <a:off x="4999076" y="1017725"/>
            <a:ext cx="2587500" cy="12129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