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524" r:id="rId2"/>
    <p:sldId id="537" r:id="rId3"/>
    <p:sldId id="525" r:id="rId4"/>
    <p:sldId id="526" r:id="rId5"/>
    <p:sldId id="533" r:id="rId6"/>
    <p:sldId id="534" r:id="rId7"/>
    <p:sldId id="535" r:id="rId8"/>
    <p:sldId id="538" r:id="rId9"/>
  </p:sldIdLst>
  <p:sldSz cx="9144000" cy="6858000" type="screen4x3"/>
  <p:notesSz cx="7099300" cy="10234613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명조" panose="02020603020101020101" pitchFamily="18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ranklin Gothic Book" panose="020B0503020102020204" pitchFamily="34" charset="0"/>
      <p:regular r:id="rId20"/>
      <p: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372"/>
    <a:srgbClr val="767EB2"/>
    <a:srgbClr val="161D4B"/>
    <a:srgbClr val="BBC00D"/>
    <a:srgbClr val="F99993"/>
    <a:srgbClr val="F79891"/>
    <a:srgbClr val="0000CC"/>
    <a:srgbClr val="FF7F00"/>
    <a:srgbClr val="FF9933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21085" autoAdjust="0"/>
    <p:restoredTop sz="92549" autoAdjust="0"/>
  </p:normalViewPr>
  <p:slideViewPr>
    <p:cSldViewPr snapToGrid="0">
      <p:cViewPr>
        <p:scale>
          <a:sx n="100" d="100"/>
          <a:sy n="100" d="100"/>
        </p:scale>
        <p:origin x="912" y="558"/>
      </p:cViewPr>
      <p:guideLst/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334B849-49B2-49E1-8141-316A9527568B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89AA986-6A68-4B3B-8D8C-5DA4C7BDA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313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1074"/>
            <a:ext cx="3756454" cy="405937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b="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638" y="622300"/>
            <a:ext cx="4670425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668335" y="4209433"/>
            <a:ext cx="4721035" cy="52907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08DD7972-F798-4AFB-A3C5-4236F534B8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82519"/>
            <a:ext cx="7099300" cy="561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1547384" y="4201578"/>
            <a:ext cx="0" cy="52985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머리글 개체 틀 1"/>
          <p:cNvSpPr txBox="1">
            <a:spLocks/>
          </p:cNvSpPr>
          <p:nvPr/>
        </p:nvSpPr>
        <p:spPr>
          <a:xfrm>
            <a:off x="4021294" y="71074"/>
            <a:ext cx="3076363" cy="405937"/>
          </a:xfrm>
          <a:prstGeom prst="rect">
            <a:avLst/>
          </a:prstGeom>
        </p:spPr>
        <p:txBody>
          <a:bodyPr vert="horz" lIns="99048" tIns="49524" rIns="99048" bIns="49524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ROS – </a:t>
            </a:r>
            <a:r>
              <a:rPr lang="en-US" altLang="ko-KR" sz="1400" dirty="0" err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cmd_sub</a:t>
            </a:r>
            <a:endParaRPr lang="ko-KR" altLang="en-US" sz="13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8325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indent="0" algn="just" defTabSz="914400" rtl="0" eaLnBrk="1" latinLnBrk="1" hangingPunct="1">
      <a:buFont typeface="Arial" panose="020B0604020202020204" pitchFamily="34" charset="0"/>
      <a:buNone/>
      <a:defRPr sz="1200" b="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457200" indent="0" algn="just" defTabSz="914400" rtl="0" eaLnBrk="1" latinLnBrk="1" hangingPunct="1">
      <a:buFont typeface="Arial" panose="020B0604020202020204" pitchFamily="34" charset="0"/>
      <a:buNone/>
      <a:defRPr sz="1200" b="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2pPr>
    <a:lvl3pPr marL="914400" indent="0" algn="just" defTabSz="914400" rtl="0" eaLnBrk="1" latinLnBrk="1" hangingPunct="1">
      <a:buFont typeface="Arial" panose="020B0604020202020204" pitchFamily="34" charset="0"/>
      <a:buNone/>
      <a:defRPr sz="1200" b="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3pPr>
    <a:lvl4pPr marL="1371600" indent="0" algn="just" defTabSz="914400" rtl="0" eaLnBrk="1" latinLnBrk="1" hangingPunct="1">
      <a:buFont typeface="Arial" panose="020B0604020202020204" pitchFamily="34" charset="0"/>
      <a:buNone/>
      <a:defRPr sz="1200" b="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4pPr>
    <a:lvl5pPr marL="1828800" indent="0" algn="just" defTabSz="914400" rtl="0" eaLnBrk="1" latinLnBrk="1" hangingPunct="1">
      <a:buFont typeface="Arial" panose="020B0604020202020204" pitchFamily="34" charset="0"/>
      <a:buNone/>
      <a:defRPr sz="1200" b="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638" y="622300"/>
            <a:ext cx="4668837" cy="35036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개요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ROS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cmd_sub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패키지는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cmd_sub_node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노드를 포함하고 있으며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이는 다른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노드로부터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토픽을 받아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myRIO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모터 구동 신호를 보내는 기능을 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수신하는 토픽은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/action/int8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이며 각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Path Planning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강화학습의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결과이다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이후에는 간략한 코드 리뷰가 이어지며 마지막에는 패키지에 포함된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ROS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런치 파일에 대한 설명이 있다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8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코드에 사용될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header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포함시키고 변수를 선언한다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header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와 변수들의 간략한 설명은 위와 같다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위 변수 중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ip_address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port,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max_linear_vel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max_angular_vel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ROS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파라미터로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지정되어 사용된다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따라서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Default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값을 갖지만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node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실행 시 설정할 수도 있다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(main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 참고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5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" name="슬라이드 노트 개체 틀 2"/>
          <p:cNvSpPr txBox="1">
            <a:spLocks/>
          </p:cNvSpPr>
          <p:nvPr/>
        </p:nvSpPr>
        <p:spPr>
          <a:xfrm>
            <a:off x="1668335" y="5087587"/>
            <a:ext cx="4721035" cy="441258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marL="0" indent="0" algn="just" defTabSz="914400" rtl="0" eaLnBrk="1" latinLnBrk="1" hangingPunct="1"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1pPr>
            <a:lvl2pPr marL="457200" indent="0" algn="just" defTabSz="914400" rtl="0" eaLnBrk="1" latinLnBrk="1" hangingPunct="1"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2pPr>
            <a:lvl3pPr marL="914400" indent="0" algn="just" defTabSz="914400" rtl="0" eaLnBrk="1" latinLnBrk="1" hangingPunct="1"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3pPr>
            <a:lvl4pPr marL="1371600" indent="0" algn="just" defTabSz="914400" rtl="0" eaLnBrk="1" latinLnBrk="1" hangingPunct="1"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4pPr>
            <a:lvl5pPr marL="1828800" indent="0" algn="just" defTabSz="914400" rtl="0" eaLnBrk="1" latinLnBrk="1" hangingPunct="1"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dataInit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TCP/IP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보내게 될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24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개의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float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data[24]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모든 성분을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으로 만드는 함수이다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각 성분은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xbox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컨트롤러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입력을 의미하며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-1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이상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이하의 값을 갖는다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패키지에서 사용하게 될 성분은 토픽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경우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[0,1,5,8,9], /action/int8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경우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[14,15,16,17]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이를 간략히 설명하면 아래 그림과 같고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자세한 부분은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msgCallback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dqnCallback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함수를 참고 바란다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968646" y="7429592"/>
            <a:ext cx="4105296" cy="2070580"/>
            <a:chOff x="3257230" y="7540060"/>
            <a:chExt cx="4105296" cy="2070580"/>
          </a:xfrm>
        </p:grpSpPr>
        <p:grpSp>
          <p:nvGrpSpPr>
            <p:cNvPr id="47" name="그룹 46"/>
            <p:cNvGrpSpPr/>
            <p:nvPr/>
          </p:nvGrpSpPr>
          <p:grpSpPr>
            <a:xfrm>
              <a:off x="3257230" y="7540060"/>
              <a:ext cx="2898778" cy="2070580"/>
              <a:chOff x="2830510" y="7479493"/>
              <a:chExt cx="2898778" cy="207058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830510" y="7479493"/>
                <a:ext cx="2898778" cy="2070580"/>
                <a:chOff x="2830510" y="7479493"/>
                <a:chExt cx="2898778" cy="2070580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2830510" y="7479493"/>
                  <a:ext cx="2898778" cy="2070580"/>
                  <a:chOff x="4738687" y="2222019"/>
                  <a:chExt cx="2268694" cy="1620515"/>
                </a:xfrm>
              </p:grpSpPr>
              <p:pic>
                <p:nvPicPr>
                  <p:cNvPr id="10" name="그림 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799168" y="2222019"/>
                    <a:ext cx="2208213" cy="1620515"/>
                  </a:xfrm>
                  <a:prstGeom prst="rect">
                    <a:avLst/>
                  </a:prstGeom>
                </p:spPr>
              </p:pic>
              <p:sp>
                <p:nvSpPr>
                  <p:cNvPr id="11" name="타원 10"/>
                  <p:cNvSpPr/>
                  <p:nvPr/>
                </p:nvSpPr>
                <p:spPr>
                  <a:xfrm>
                    <a:off x="4738687" y="2547933"/>
                    <a:ext cx="430369" cy="242888"/>
                  </a:xfrm>
                  <a:prstGeom prst="ellipse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63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2" name="타원 11"/>
                  <p:cNvSpPr/>
                  <p:nvPr/>
                </p:nvSpPr>
                <p:spPr>
                  <a:xfrm>
                    <a:off x="4878698" y="2833688"/>
                    <a:ext cx="430369" cy="242888"/>
                  </a:xfrm>
                  <a:prstGeom prst="ellipse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63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0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3" name="타원 12"/>
                  <p:cNvSpPr/>
                  <p:nvPr/>
                </p:nvSpPr>
                <p:spPr>
                  <a:xfrm>
                    <a:off x="5003239" y="2263556"/>
                    <a:ext cx="165817" cy="161745"/>
                  </a:xfrm>
                  <a:prstGeom prst="ellipse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63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8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타원 13"/>
                  <p:cNvSpPr/>
                  <p:nvPr/>
                </p:nvSpPr>
                <p:spPr>
                  <a:xfrm>
                    <a:off x="6612965" y="2265848"/>
                    <a:ext cx="165817" cy="161745"/>
                  </a:xfrm>
                  <a:prstGeom prst="ellipse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 w="63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9</a:t>
                    </a:r>
                    <a:endParaRPr lang="ko-KR" altLang="en-US" sz="1400" b="1" dirty="0"/>
                  </a:p>
                </p:txBody>
              </p:sp>
              <p:sp>
                <p:nvSpPr>
                  <p:cNvPr id="15" name="타원 14"/>
                  <p:cNvSpPr/>
                  <p:nvPr/>
                </p:nvSpPr>
                <p:spPr>
                  <a:xfrm>
                    <a:off x="6406676" y="2425301"/>
                    <a:ext cx="206289" cy="201223"/>
                  </a:xfrm>
                  <a:prstGeom prst="ellipse">
                    <a:avLst/>
                  </a:prstGeom>
                  <a:solidFill>
                    <a:srgbClr val="7030A0">
                      <a:alpha val="50000"/>
                    </a:srgbClr>
                  </a:solidFill>
                  <a:ln w="63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>
                    <a:off x="6572493" y="2600505"/>
                    <a:ext cx="206289" cy="201223"/>
                  </a:xfrm>
                  <a:prstGeom prst="ellipse">
                    <a:avLst/>
                  </a:prstGeom>
                  <a:solidFill>
                    <a:srgbClr val="7030A0">
                      <a:alpha val="50000"/>
                    </a:srgbClr>
                  </a:solidFill>
                  <a:ln w="63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타원 49"/>
                  <p:cNvSpPr/>
                  <p:nvPr/>
                </p:nvSpPr>
                <p:spPr>
                  <a:xfrm>
                    <a:off x="6240859" y="2595065"/>
                    <a:ext cx="206289" cy="201223"/>
                  </a:xfrm>
                  <a:prstGeom prst="ellipse">
                    <a:avLst/>
                  </a:prstGeom>
                  <a:solidFill>
                    <a:srgbClr val="7030A0">
                      <a:alpha val="50000"/>
                    </a:srgbClr>
                  </a:solidFill>
                  <a:ln w="63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타원 51"/>
                  <p:cNvSpPr/>
                  <p:nvPr/>
                </p:nvSpPr>
                <p:spPr>
                  <a:xfrm>
                    <a:off x="6409256" y="2756406"/>
                    <a:ext cx="206289" cy="201223"/>
                  </a:xfrm>
                  <a:prstGeom prst="ellipse">
                    <a:avLst/>
                  </a:prstGeom>
                  <a:solidFill>
                    <a:srgbClr val="7030A0">
                      <a:alpha val="50000"/>
                    </a:srgbClr>
                  </a:solidFill>
                  <a:ln w="63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5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3" name="타원 42"/>
                <p:cNvSpPr/>
                <p:nvPr/>
              </p:nvSpPr>
              <p:spPr>
                <a:xfrm>
                  <a:off x="4912656" y="8392416"/>
                  <a:ext cx="549895" cy="310345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 w="63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5</a:t>
                  </a:r>
                  <a:endParaRPr lang="ko-KR" altLang="en-US" sz="1400" b="1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4925632" y="7761529"/>
                <a:ext cx="335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17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137501" y="7985393"/>
                <a:ext cx="335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15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713762" y="7978442"/>
                <a:ext cx="335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16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28928" y="8184592"/>
                <a:ext cx="3358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</a:rPr>
                  <a:t>14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6257626" y="7622290"/>
              <a:ext cx="1104900" cy="3077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/</a:t>
              </a:r>
              <a:r>
                <a:rPr lang="en-US" altLang="ko-KR" sz="1400" b="1" dirty="0" err="1"/>
                <a:t>cmd_vel</a:t>
              </a:r>
              <a:endParaRPr lang="ko-KR" altLang="en-US" sz="140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57626" y="8020018"/>
              <a:ext cx="1104900" cy="307777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action/int8</a:t>
              </a:r>
              <a:endParaRPr lang="ko-KR" altLang="en-US" sz="14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msgCallback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은 노드가 토픽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(Path planning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결과로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수신하였을 때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data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에 저장하여 송신할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선속력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cmd_vel.linear.x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각속력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cmd_vel.angular.z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저장한다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때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속력이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max_linear_vel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max_angular_vel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보다 클 경우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data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에는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저장된다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선속력에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해당하는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data[5]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max_linear_vel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나누어진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-1~1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사이의 값을 갖는다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또한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각속력에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해당하는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data[8]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data[9] (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부호 고려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max_angular_vel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나어진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0~1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사이의 값을 갖게 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따라서 의도한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선속력과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각속력으로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로봇을 구동하기 위해선 노드와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myRIO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최대 속력 설정이 일치되어야 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6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dqnCallback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은 노드가 토픽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/action/int8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강화학습의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결과로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수신하였을 때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data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에 저장하여 송신할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이동 방향을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저장한다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Case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문을 사용하여 이동 방향은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방향으로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xbox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컨트롤러의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A,B,X,Y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에 해당하는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 14~17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성분에 저장되는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0/1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구분된다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아래 예시는 각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Case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마다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xbox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컨트롤러의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키조합을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보여주고 있다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388667" y="7293879"/>
            <a:ext cx="3770832" cy="2008229"/>
            <a:chOff x="2420417" y="6822073"/>
            <a:chExt cx="3770832" cy="2008229"/>
          </a:xfrm>
        </p:grpSpPr>
        <p:grpSp>
          <p:nvGrpSpPr>
            <p:cNvPr id="11" name="그룹 10"/>
            <p:cNvGrpSpPr/>
            <p:nvPr/>
          </p:nvGrpSpPr>
          <p:grpSpPr>
            <a:xfrm>
              <a:off x="3430744" y="7315420"/>
              <a:ext cx="1181099" cy="1156243"/>
              <a:chOff x="3795713" y="7293879"/>
              <a:chExt cx="1181099" cy="115624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214813" y="7293879"/>
                <a:ext cx="357187" cy="357187"/>
              </a:xfrm>
              <a:prstGeom prst="ellipse">
                <a:avLst/>
              </a:prstGeom>
              <a:solidFill>
                <a:srgbClr val="BBC00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Y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619625" y="7693405"/>
                <a:ext cx="357187" cy="357187"/>
              </a:xfrm>
              <a:prstGeom prst="ellipse">
                <a:avLst/>
              </a:prstGeom>
              <a:solidFill>
                <a:srgbClr val="F999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214812" y="8092935"/>
                <a:ext cx="357187" cy="357187"/>
              </a:xfrm>
              <a:prstGeom prst="ellipse">
                <a:avLst/>
              </a:prstGeom>
              <a:solidFill>
                <a:srgbClr val="6A937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A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795713" y="7693406"/>
                <a:ext cx="357187" cy="357187"/>
              </a:xfrm>
              <a:prstGeom prst="ellipse">
                <a:avLst/>
              </a:prstGeom>
              <a:solidFill>
                <a:srgbClr val="767E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520898" y="6822073"/>
              <a:ext cx="549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/>
                  </a:solidFill>
                  <a:latin typeface="+mn-ea"/>
                </a:rPr>
                <a:t>ex)</a:t>
              </a:r>
              <a:endParaRPr lang="ko-KR" altLang="en-US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49841" y="7315420"/>
              <a:ext cx="357190" cy="357186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4028436" y="7116127"/>
              <a:ext cx="0" cy="17727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95872" y="6840683"/>
              <a:ext cx="16682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00B0F0"/>
                  </a:solidFill>
                  <a:latin typeface="+mn-ea"/>
                </a:rPr>
                <a:t>Case 1, Forward</a:t>
              </a:r>
              <a:endParaRPr lang="ko-KR" altLang="en-US" sz="1400" b="1" dirty="0">
                <a:solidFill>
                  <a:srgbClr val="00B0F0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254656" y="7714947"/>
              <a:ext cx="357190" cy="35718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 flipV="1">
              <a:off x="4728980" y="7804900"/>
              <a:ext cx="0" cy="17727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40340" y="7714946"/>
              <a:ext cx="155090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2"/>
                  </a:solidFill>
                  <a:latin typeface="+mn-ea"/>
                </a:rPr>
                <a:t>Case 3, Right</a:t>
              </a:r>
              <a:endParaRPr lang="ko-KR" altLang="en-US" sz="1400" b="1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 rot="2700000">
              <a:off x="3354275" y="7916793"/>
              <a:ext cx="928101" cy="3571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-8100000" flipV="1">
              <a:off x="3573418" y="8204429"/>
              <a:ext cx="0" cy="17727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20417" y="8307082"/>
              <a:ext cx="155090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</a:rPr>
                <a:t>Case 6</a:t>
              </a:r>
            </a:p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  <a:latin typeface="+mn-ea"/>
                </a:rPr>
                <a:t>Backward + Left</a:t>
              </a:r>
              <a:endParaRPr lang="ko-KR" altLang="en-US" sz="1400" b="1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5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main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ROS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node, parameter,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subscriber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정의한다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parameter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default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값이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명시되어 있으며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두개의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subscriber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 토픽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/action/int8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수신하게 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뒤로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TCP/IP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통신을 위해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socket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을 생성하는 기능을 하는데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자세한 내용은 아래 링크를 참고 바란다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Socket Programming in C/C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++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https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://www.geeksforgeeks.org/socket-programming-cc/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58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위는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main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함수의 마지막으로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 전에 통신 연결을 시도하여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실패 시 노드를 중단한다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 안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write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함수는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TCP/IP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송신한다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송신하는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data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spinOnce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함수에 의해 토픽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(/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cmd_vel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or /action/int8)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이 수신되면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콜백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함수를 거쳐 수정된다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정지 명령의 토픽이 없으면 토픽 수신이 중단되어도 이전의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모터를 구동하게 된다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따라서 강화학습으로 모터가 구동될 때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if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문을 통해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 이상 토픽이 수신되지 않으면 정지 초기화된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data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배열을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myRIO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에 송신하게 된다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606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50" y="622300"/>
            <a:ext cx="5759450" cy="4319588"/>
          </a:xfrm>
        </p:spPr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>
          <a:xfrm>
            <a:off x="0" y="71074"/>
            <a:ext cx="4021294" cy="405937"/>
          </a:xfrm>
        </p:spPr>
        <p:txBody>
          <a:bodyPr/>
          <a:lstStyle/>
          <a:p>
            <a:r>
              <a:rPr lang="en-US" altLang="ko-KR" dirty="0" smtClean="0"/>
              <a:t>NAVER LABS-KAIST Capstone Design Project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D7972-F798-4AFB-A3C5-4236F534B8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슬라이드 노트 개체 틀 2"/>
          <p:cNvSpPr>
            <a:spLocks noGrp="1"/>
          </p:cNvSpPr>
          <p:nvPr>
            <p:ph type="body" idx="3"/>
          </p:nvPr>
        </p:nvSpPr>
        <p:spPr>
          <a:xfrm>
            <a:off x="1668335" y="5087587"/>
            <a:ext cx="4721035" cy="4412585"/>
          </a:xfrm>
        </p:spPr>
        <p:txBody>
          <a:bodyPr/>
          <a:lstStyle/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launch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폴더의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cmd_sub_run.launch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내용은 위와 같다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launch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cmd_sub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실행하게 되면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아래와 같이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parameter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들을 실행과 설정할 수 있다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또한 다른 패키지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자율 주행 등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launch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파일에서도 </a:t>
            </a:r>
            <a:r>
              <a:rPr lang="en-US" altLang="ko-KR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cmd_sub_run.launch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를 아래와 같이 실행할 수 있다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69299" y="6220438"/>
            <a:ext cx="4519105" cy="279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$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roslaunch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cmd_sub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cmd_sub_run.launch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ip_address</a:t>
            </a:r>
            <a:r>
              <a:rPr lang="en-US" altLang="ko-KR" sz="1200" dirty="0" smtClean="0">
                <a:solidFill>
                  <a:schemeClr val="tx1"/>
                </a:solidFill>
              </a:rPr>
              <a:t>:=127.0.0.1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99" y="7513031"/>
            <a:ext cx="4519105" cy="416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2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7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</a:lstStyle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850379-4613-47A5-BD64-9F2326FDD27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17011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3888" y="6594764"/>
            <a:ext cx="2057400" cy="263236"/>
          </a:xfrm>
          <a:prstGeom prst="rect">
            <a:avLst/>
          </a:prstGeo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624EAF3B-D4FA-450F-8A95-0B85258E80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88" y="6594764"/>
            <a:ext cx="3086100" cy="263236"/>
          </a:xfrm>
          <a:prstGeom prst="rect">
            <a:avLst/>
          </a:prstGeo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9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855" y="1006764"/>
            <a:ext cx="4246995" cy="5170199"/>
          </a:xfr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518" y="1006764"/>
            <a:ext cx="4246995" cy="5170199"/>
          </a:xfr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594474"/>
            <a:ext cx="2057400" cy="2635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fld id="{08EE9DE4-62DE-4C62-A8F1-ED04C639AA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594474"/>
            <a:ext cx="3086100" cy="2635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7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2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5025122" cy="5403851"/>
          </a:xfrm>
        </p:spPr>
        <p:txBody>
          <a:bodyPr>
            <a:normAutofit/>
          </a:bodyPr>
          <a:lstStyle>
            <a:lvl1pPr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2pPr>
            <a:lvl3pPr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3pPr>
            <a:lvl4pPr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4pPr>
            <a:lvl5pPr>
              <a:defRPr sz="2000">
                <a:latin typeface="나눔명조" panose="02020603020101020101" pitchFamily="18" charset="-127"/>
                <a:ea typeface="나눔명조" panose="020206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6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855" y="1"/>
            <a:ext cx="8654472" cy="822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55" y="923636"/>
            <a:ext cx="8654472" cy="5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5113" y="6594474"/>
            <a:ext cx="2057400" cy="2635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421"/>
            <a:ext cx="184726" cy="8224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2" r:id="rId5"/>
    <p:sldLayoutId id="2147483703" r:id="rId6"/>
    <p:sldLayoutId id="214748370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000066"/>
          </a:solidFill>
          <a:latin typeface="나눔명조" panose="02020603020101020101" pitchFamily="18" charset="-127"/>
          <a:ea typeface="나눔명조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명조" panose="02020603020101020101" pitchFamily="18" charset="-127"/>
          <a:ea typeface="나눔명조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7113" y="2543696"/>
            <a:ext cx="8229022" cy="82203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ROS – </a:t>
            </a:r>
            <a:r>
              <a:rPr lang="en-US" altLang="ko-KR" dirty="0" err="1" smtClean="0"/>
              <a:t>cmd_sub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228975" y="3807128"/>
            <a:ext cx="6905297" cy="1716437"/>
            <a:chOff x="819071" y="3925369"/>
            <a:chExt cx="6905297" cy="1716437"/>
          </a:xfrm>
        </p:grpSpPr>
        <p:grpSp>
          <p:nvGrpSpPr>
            <p:cNvPr id="18" name="그룹 17"/>
            <p:cNvGrpSpPr/>
            <p:nvPr/>
          </p:nvGrpSpPr>
          <p:grpSpPr>
            <a:xfrm>
              <a:off x="1638879" y="3925369"/>
              <a:ext cx="6085489" cy="1716437"/>
              <a:chOff x="638503" y="4114556"/>
              <a:chExt cx="6085489" cy="1716437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292569" y="4385915"/>
                <a:ext cx="2431423" cy="12157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err="1" smtClean="0">
                    <a:solidFill>
                      <a:schemeClr val="tx1"/>
                    </a:solidFill>
                  </a:rPr>
                  <a:t>cmd_sub</a:t>
                </a:r>
                <a:endParaRPr lang="ko-KR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8311" y="4114556"/>
                <a:ext cx="1971134" cy="5232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/>
                  <a:t>/</a:t>
                </a:r>
                <a:r>
                  <a:rPr lang="en-US" altLang="ko-KR" sz="2800" b="1" dirty="0" err="1" smtClean="0"/>
                  <a:t>cmd_vel</a:t>
                </a:r>
                <a:endParaRPr lang="ko-KR" altLang="en-US" sz="2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cxnSp>
            <p:nvCxnSpPr>
              <p:cNvPr id="8" name="직선 화살표 연결선 7"/>
              <p:cNvCxnSpPr>
                <a:stCxn id="6" idx="3"/>
              </p:cNvCxnSpPr>
              <p:nvPr/>
            </p:nvCxnSpPr>
            <p:spPr>
              <a:xfrm>
                <a:off x="3429445" y="4376166"/>
                <a:ext cx="961251" cy="298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38503" y="5307773"/>
                <a:ext cx="3003776" cy="5232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/>
                  <a:t>/action/int8</a:t>
                </a:r>
                <a:endParaRPr lang="ko-KR" altLang="en-US" sz="2800" dirty="0">
                  <a:latin typeface="나눔명조" panose="02020603020101020101" pitchFamily="18" charset="-127"/>
                  <a:ea typeface="나눔명조" panose="02020603020101020101" pitchFamily="18" charset="-127"/>
                </a:endParaRPr>
              </a:p>
            </p:txBody>
          </p:sp>
          <p:cxnSp>
            <p:nvCxnSpPr>
              <p:cNvPr id="13" name="직선 화살표 연결선 12"/>
              <p:cNvCxnSpPr>
                <a:stCxn id="12" idx="3"/>
              </p:cNvCxnSpPr>
              <p:nvPr/>
            </p:nvCxnSpPr>
            <p:spPr>
              <a:xfrm flipV="1">
                <a:off x="3642279" y="5307773"/>
                <a:ext cx="748417" cy="2616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/>
            <p:cNvGrpSpPr/>
            <p:nvPr/>
          </p:nvGrpSpPr>
          <p:grpSpPr>
            <a:xfrm>
              <a:off x="1638879" y="4186979"/>
              <a:ext cx="819808" cy="2625"/>
              <a:chOff x="1638879" y="4186979"/>
              <a:chExt cx="819808" cy="2625"/>
            </a:xfrm>
          </p:grpSpPr>
          <p:cxnSp>
            <p:nvCxnSpPr>
              <p:cNvPr id="24" name="직선 연결선 23"/>
              <p:cNvCxnSpPr>
                <a:stCxn id="6" idx="1"/>
              </p:cNvCxnSpPr>
              <p:nvPr/>
            </p:nvCxnSpPr>
            <p:spPr>
              <a:xfrm flipH="1">
                <a:off x="1994338" y="4186979"/>
                <a:ext cx="46434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1638879" y="4189604"/>
                <a:ext cx="46434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그룹 31"/>
            <p:cNvGrpSpPr/>
            <p:nvPr/>
          </p:nvGrpSpPr>
          <p:grpSpPr>
            <a:xfrm>
              <a:off x="819071" y="5405033"/>
              <a:ext cx="819808" cy="2625"/>
              <a:chOff x="1638879" y="4186979"/>
              <a:chExt cx="819808" cy="2625"/>
            </a:xfrm>
          </p:grpSpPr>
          <p:cxnSp>
            <p:nvCxnSpPr>
              <p:cNvPr id="33" name="직선 연결선 32"/>
              <p:cNvCxnSpPr/>
              <p:nvPr/>
            </p:nvCxnSpPr>
            <p:spPr>
              <a:xfrm flipH="1">
                <a:off x="1994338" y="4186979"/>
                <a:ext cx="46434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1638879" y="4189604"/>
                <a:ext cx="46434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14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cmd_sub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/cmd_sub.cpp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944511"/>
            <a:ext cx="7200900" cy="52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5" y="1005704"/>
            <a:ext cx="5551920" cy="54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67855" y="1768695"/>
            <a:ext cx="8698923" cy="3639161"/>
            <a:chOff x="267855" y="1768695"/>
            <a:chExt cx="8698923" cy="363916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897"/>
            <a:stretch/>
          </p:blipFill>
          <p:spPr>
            <a:xfrm>
              <a:off x="267855" y="1768695"/>
              <a:ext cx="8698923" cy="32859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88531"/>
            <a:stretch/>
          </p:blipFill>
          <p:spPr>
            <a:xfrm>
              <a:off x="356755" y="5052059"/>
              <a:ext cx="6038582" cy="355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1" y="979546"/>
            <a:ext cx="4159319" cy="56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059536"/>
            <a:ext cx="8601075" cy="52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0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946663"/>
            <a:ext cx="7273545" cy="56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12BC-FA30-47E7-8F83-60B8876EFC0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cmd_sub</a:t>
            </a:r>
            <a:r>
              <a:rPr lang="en-US" altLang="ko-KR" dirty="0" smtClean="0"/>
              <a:t>/launch/</a:t>
            </a:r>
            <a:r>
              <a:rPr lang="en-US" altLang="ko-KR" dirty="0" err="1" smtClean="0"/>
              <a:t>cmd_sub_run.launch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" y="1200150"/>
            <a:ext cx="8722365" cy="46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0000C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>
            <a:latin typeface="나눔명조" panose="02020603020101020101" pitchFamily="18" charset="-127"/>
            <a:ea typeface="나눔명조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26402</TotalTime>
  <Words>643</Words>
  <Application>Microsoft Office PowerPoint</Application>
  <PresentationFormat>화면 슬라이드 쇼(4:3)</PresentationFormat>
  <Paragraphs>76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굴림체</vt:lpstr>
      <vt:lpstr>돋움</vt:lpstr>
      <vt:lpstr>맑은 고딕</vt:lpstr>
      <vt:lpstr>나눔명조</vt:lpstr>
      <vt:lpstr>Calibri</vt:lpstr>
      <vt:lpstr>Wingdings</vt:lpstr>
      <vt:lpstr>Arial</vt:lpstr>
      <vt:lpstr>Franklin Gothic Book</vt:lpstr>
      <vt:lpstr>2_Office Theme</vt:lpstr>
      <vt:lpstr>2. ROS – cmd_sub</vt:lpstr>
      <vt:lpstr>cmd_sub/src/cmd_sub.cpp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/cmd_sub/launch/cmd_sub_run.launch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</dc:creator>
  <cp:lastModifiedBy>jeong hyunho</cp:lastModifiedBy>
  <cp:revision>484</cp:revision>
  <cp:lastPrinted>2018-03-07T10:47:21Z</cp:lastPrinted>
  <dcterms:created xsi:type="dcterms:W3CDTF">2018-01-03T06:07:13Z</dcterms:created>
  <dcterms:modified xsi:type="dcterms:W3CDTF">2018-08-20T01:50:55Z</dcterms:modified>
</cp:coreProperties>
</file>