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3" d="100"/>
          <a:sy n="43" d="100"/>
        </p:scale>
        <p:origin x="32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DBA5AC-A1FD-4BBB-B42A-5BCC6C51C6F5}" type="datetimeFigureOut">
              <a:rPr kumimoji="1" lang="ja-JP" altLang="en-US" smtClean="0"/>
              <a:t>2022/1/20</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D04905-12DB-4F4F-860E-33E52BB08ABC}" type="slidenum">
              <a:rPr kumimoji="1" lang="ja-JP" altLang="en-US" smtClean="0"/>
              <a:t>‹#›</a:t>
            </a:fld>
            <a:endParaRPr kumimoji="1" lang="ja-JP" altLang="en-US"/>
          </a:p>
        </p:txBody>
      </p:sp>
    </p:spTree>
    <p:extLst>
      <p:ext uri="{BB962C8B-B14F-4D97-AF65-F5344CB8AC3E}">
        <p14:creationId xmlns:p14="http://schemas.microsoft.com/office/powerpoint/2010/main" val="106563025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深層学習モデルから抽出した特徴ベクトルの画像検索精度と計算時間に関する評価について発表します．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a:t>
            </a:fld>
            <a:endParaRPr kumimoji="1" lang="ja-JP" altLang="en-US"/>
          </a:p>
        </p:txBody>
      </p:sp>
    </p:spTree>
    <p:extLst>
      <p:ext uri="{BB962C8B-B14F-4D97-AF65-F5344CB8AC3E}">
        <p14:creationId xmlns:p14="http://schemas.microsoft.com/office/powerpoint/2010/main" val="25410100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モデルの構成はこのようになっています．</a:t>
            </a:r>
            <a:r>
              <a:rPr kumimoji="1" lang="en-US" altLang="ja-JP" dirty="0" smtClean="0"/>
              <a:t>13</a:t>
            </a:r>
            <a:r>
              <a:rPr kumimoji="1" lang="ja-JP" altLang="en-US" dirty="0" err="1" smtClean="0"/>
              <a:t>，</a:t>
            </a:r>
            <a:r>
              <a:rPr kumimoji="1" lang="en-US" altLang="ja-JP" dirty="0" smtClean="0"/>
              <a:t>15</a:t>
            </a:r>
            <a:r>
              <a:rPr kumimoji="1" lang="ja-JP" altLang="en-US" dirty="0" smtClean="0"/>
              <a:t>層目の次元数の値を変化させます．</a:t>
            </a:r>
            <a:endParaRPr kumimoji="1" lang="en-US" altLang="ja-JP" dirty="0" smtClean="0"/>
          </a:p>
          <a:p>
            <a:r>
              <a:rPr kumimoji="1" lang="ja-JP" altLang="en-US" dirty="0" smtClean="0"/>
              <a:t>特徴ベクトルの抽出は，</a:t>
            </a:r>
            <a:r>
              <a:rPr kumimoji="1" lang="en-US" altLang="ja-JP" dirty="0" smtClean="0"/>
              <a:t>15</a:t>
            </a:r>
            <a:r>
              <a:rPr kumimoji="1" lang="ja-JP" altLang="en-US" dirty="0" smtClean="0"/>
              <a:t>層目から行います．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10</a:t>
            </a:fld>
            <a:endParaRPr kumimoji="1" lang="ja-JP" altLang="en-US"/>
          </a:p>
        </p:txBody>
      </p:sp>
    </p:spTree>
    <p:extLst>
      <p:ext uri="{BB962C8B-B14F-4D97-AF65-F5344CB8AC3E}">
        <p14:creationId xmlns:p14="http://schemas.microsoft.com/office/powerpoint/2010/main" val="3419489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実験</a:t>
            </a:r>
            <a:r>
              <a:rPr kumimoji="1" lang="en-US" altLang="ja-JP" dirty="0" smtClean="0"/>
              <a:t>1</a:t>
            </a:r>
            <a:r>
              <a:rPr kumimoji="1" lang="ja-JP" altLang="en-US" dirty="0" smtClean="0"/>
              <a:t>では，各次元数の特徴ベクトルの検索精度と計算時間についての評価を行います．</a:t>
            </a:r>
            <a:endParaRPr kumimoji="1" lang="en-US" altLang="ja-JP" dirty="0" smtClean="0"/>
          </a:p>
          <a:p>
            <a:r>
              <a:rPr kumimoji="1" lang="ja-JP" altLang="en-US" dirty="0" smtClean="0"/>
              <a:t>実験</a:t>
            </a:r>
            <a:r>
              <a:rPr kumimoji="1" lang="en-US" altLang="ja-JP" dirty="0" smtClean="0"/>
              <a:t>2</a:t>
            </a:r>
            <a:r>
              <a:rPr kumimoji="1" lang="ja-JP" altLang="en-US" dirty="0" smtClean="0"/>
              <a:t>では，各ラベルの正答率，検索結果上位に表示された画像の共通点を評価します．</a:t>
            </a:r>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11</a:t>
            </a:fld>
            <a:endParaRPr kumimoji="1" lang="ja-JP" altLang="en-US"/>
          </a:p>
        </p:txBody>
      </p:sp>
    </p:spTree>
    <p:extLst>
      <p:ext uri="{BB962C8B-B14F-4D97-AF65-F5344CB8AC3E}">
        <p14:creationId xmlns:p14="http://schemas.microsoft.com/office/powerpoint/2010/main" val="2755205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実験</a:t>
            </a:r>
            <a:r>
              <a:rPr lang="en-US" altLang="ja-JP" dirty="0" smtClean="0"/>
              <a:t>1</a:t>
            </a:r>
            <a:r>
              <a:rPr lang="ja-JP" altLang="en-US" dirty="0" smtClean="0"/>
              <a:t>では</a:t>
            </a:r>
            <a:r>
              <a:rPr lang="ja-JP" altLang="en-US" dirty="0" smtClean="0"/>
              <a:t>，</a:t>
            </a:r>
            <a:r>
              <a:rPr kumimoji="1" lang="ja-JP" altLang="ja-JP" sz="1200" kern="1200" dirty="0" smtClean="0">
                <a:solidFill>
                  <a:schemeClr val="tx1"/>
                </a:solidFill>
                <a:effectLst/>
                <a:latin typeface="+mn-lt"/>
                <a:ea typeface="+mn-ea"/>
                <a:cs typeface="+mn-cs"/>
              </a:rPr>
              <a:t>画像検索精度と計算時間の両方の観点から最も良い結果だった次元数を明確にすることを</a:t>
            </a:r>
            <a:r>
              <a:rPr kumimoji="1" lang="ja-JP" altLang="ja-JP" sz="1200" kern="1200" smtClean="0">
                <a:solidFill>
                  <a:schemeClr val="tx1"/>
                </a:solidFill>
                <a:effectLst/>
                <a:latin typeface="+mn-lt"/>
                <a:ea typeface="+mn-ea"/>
                <a:cs typeface="+mn-cs"/>
              </a:rPr>
              <a:t>目的とする．</a:t>
            </a:r>
            <a:endParaRPr kumimoji="1" lang="ja-JP" altLang="ja-JP" sz="1200" kern="1200" dirty="0" smtClean="0">
              <a:solidFill>
                <a:schemeClr val="tx1"/>
              </a:solidFill>
              <a:effectLst/>
              <a:latin typeface="+mn-lt"/>
              <a:ea typeface="+mn-ea"/>
              <a:cs typeface="+mn-cs"/>
            </a:endParaRPr>
          </a:p>
          <a:p>
            <a:endParaRPr lang="en-US" altLang="ja-JP" dirty="0" smtClean="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12</a:t>
            </a:fld>
            <a:endParaRPr kumimoji="1" lang="ja-JP" altLang="en-US"/>
          </a:p>
        </p:txBody>
      </p:sp>
    </p:spTree>
    <p:extLst>
      <p:ext uri="{BB962C8B-B14F-4D97-AF65-F5344CB8AC3E}">
        <p14:creationId xmlns:p14="http://schemas.microsoft.com/office/powerpoint/2010/main" val="14841100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実験方法</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についてです</a:t>
            </a:r>
            <a:r>
              <a:rPr kumimoji="1" lang="ja-JP" altLang="ja-JP" sz="1200" kern="1200" dirty="0" smtClean="0">
                <a:solidFill>
                  <a:schemeClr val="tx1"/>
                </a:solidFill>
                <a:effectLst/>
                <a:latin typeface="+mn-lt"/>
                <a:ea typeface="+mn-ea"/>
                <a:cs typeface="+mn-cs"/>
              </a:rPr>
              <a:t>．</a:t>
            </a:r>
            <a:endParaRPr kumimoji="1" lang="en-US" altLang="ja-JP" sz="1200" kern="1200" dirty="0" smtClean="0">
              <a:solidFill>
                <a:schemeClr val="tx1"/>
              </a:solidFill>
              <a:effectLst/>
              <a:latin typeface="+mn-lt"/>
              <a:ea typeface="+mn-ea"/>
              <a:cs typeface="+mn-cs"/>
            </a:endParaRPr>
          </a:p>
          <a:p>
            <a:pPr marL="0" indent="0">
              <a:lnSpc>
                <a:spcPct val="100000"/>
              </a:lnSpc>
              <a:buFont typeface="+mj-lt"/>
              <a:buNone/>
            </a:pPr>
            <a:r>
              <a:rPr lang="ja-JP" altLang="en-US" dirty="0" smtClean="0"/>
              <a:t>画像検索精度を調査するため，基準となる画像と同じラベルを数え，最も正答率の良い特徴ベクトルを求めます．画像検索をする際の計算時間を計測します．</a:t>
            </a:r>
            <a:endParaRPr lang="en-US" altLang="ja-JP" dirty="0" smtClean="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13</a:t>
            </a:fld>
            <a:endParaRPr kumimoji="1" lang="ja-JP" altLang="en-US"/>
          </a:p>
        </p:txBody>
      </p:sp>
    </p:spTree>
    <p:extLst>
      <p:ext uri="{BB962C8B-B14F-4D97-AF65-F5344CB8AC3E}">
        <p14:creationId xmlns:p14="http://schemas.microsoft.com/office/powerpoint/2010/main" val="17770877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の結果です．</a:t>
            </a:r>
          </a:p>
          <a:p>
            <a:r>
              <a:rPr kumimoji="1" lang="ja-JP" altLang="ja-JP" sz="1200" kern="1200" dirty="0" smtClean="0">
                <a:solidFill>
                  <a:schemeClr val="tx1"/>
                </a:solidFill>
                <a:effectLst/>
                <a:latin typeface="+mn-lt"/>
                <a:ea typeface="+mn-ea"/>
                <a:cs typeface="+mn-cs"/>
              </a:rPr>
              <a:t>次元数</a:t>
            </a:r>
            <a:r>
              <a:rPr kumimoji="1" lang="en-US" altLang="ja-JP" sz="1200" kern="1200" dirty="0" smtClean="0">
                <a:solidFill>
                  <a:schemeClr val="tx1"/>
                </a:solidFill>
                <a:effectLst/>
                <a:latin typeface="+mn-lt"/>
                <a:ea typeface="+mn-ea"/>
                <a:cs typeface="+mn-cs"/>
              </a:rPr>
              <a:t>8192</a:t>
            </a:r>
            <a:r>
              <a:rPr kumimoji="1" lang="ja-JP" altLang="ja-JP" sz="1200" kern="1200" dirty="0" smtClean="0">
                <a:solidFill>
                  <a:schemeClr val="tx1"/>
                </a:solidFill>
                <a:effectLst/>
                <a:latin typeface="+mn-lt"/>
                <a:ea typeface="+mn-ea"/>
                <a:cs typeface="+mn-cs"/>
              </a:rPr>
              <a:t>の特徴ベクトルが最も良い検索精度となりました．</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計算時間は，次元数が増えるのと比例して時間がかかるようになりました．</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そのため次元数</a:t>
            </a:r>
            <a:r>
              <a:rPr kumimoji="1" lang="en-US" altLang="ja-JP" sz="1200" kern="1200" dirty="0" smtClean="0">
                <a:solidFill>
                  <a:schemeClr val="tx1"/>
                </a:solidFill>
                <a:effectLst/>
                <a:latin typeface="+mn-lt"/>
                <a:ea typeface="+mn-ea"/>
                <a:cs typeface="+mn-cs"/>
              </a:rPr>
              <a:t>8192</a:t>
            </a:r>
            <a:r>
              <a:rPr kumimoji="1" lang="ja-JP" altLang="ja-JP" sz="1200" kern="1200" dirty="0" smtClean="0">
                <a:solidFill>
                  <a:schemeClr val="tx1"/>
                </a:solidFill>
                <a:effectLst/>
                <a:latin typeface="+mn-lt"/>
                <a:ea typeface="+mn-ea"/>
                <a:cs typeface="+mn-cs"/>
              </a:rPr>
              <a:t>は，最も検索精度が良いが計算時間は，最もかかることが確認できました．</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ja-JP" sz="120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14</a:t>
            </a:fld>
            <a:endParaRPr kumimoji="1" lang="ja-JP" altLang="en-US"/>
          </a:p>
        </p:txBody>
      </p:sp>
    </p:spTree>
    <p:extLst>
      <p:ext uri="{BB962C8B-B14F-4D97-AF65-F5344CB8AC3E}">
        <p14:creationId xmlns:p14="http://schemas.microsoft.com/office/powerpoint/2010/main" val="1376965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2</a:t>
            </a:r>
            <a:r>
              <a:rPr kumimoji="1" lang="ja-JP" altLang="en-US" sz="1200" kern="1200" dirty="0" smtClean="0">
                <a:solidFill>
                  <a:schemeClr val="tx1"/>
                </a:solidFill>
                <a:effectLst/>
                <a:latin typeface="+mn-lt"/>
                <a:ea typeface="+mn-ea"/>
                <a:cs typeface="+mn-cs"/>
              </a:rPr>
              <a:t>では，実験</a:t>
            </a:r>
            <a:r>
              <a:rPr kumimoji="1" lang="en-US" altLang="ja-JP" sz="1200" kern="1200" dirty="0" smtClean="0">
                <a:solidFill>
                  <a:schemeClr val="tx1"/>
                </a:solidFill>
                <a:effectLst/>
                <a:latin typeface="+mn-lt"/>
                <a:ea typeface="+mn-ea"/>
                <a:cs typeface="+mn-cs"/>
              </a:rPr>
              <a:t>1</a:t>
            </a:r>
            <a:r>
              <a:rPr kumimoji="1" lang="ja-JP" altLang="en-US" sz="1200" kern="1200" dirty="0" smtClean="0">
                <a:solidFill>
                  <a:schemeClr val="tx1"/>
                </a:solidFill>
                <a:effectLst/>
                <a:latin typeface="+mn-lt"/>
                <a:ea typeface="+mn-ea"/>
                <a:cs typeface="+mn-cs"/>
              </a:rPr>
              <a:t>の結果を受けて検索精度が出ていないラベルがあると考えられたため，そのラベルを探すことを目的とします．</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また，検索結果上位に表示された画像について視覚的な共通点を評価する．</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結果</a:t>
            </a:r>
            <a:r>
              <a:rPr kumimoji="1" lang="en-US" altLang="ja-JP" sz="1200" kern="1200" dirty="0" smtClean="0">
                <a:solidFill>
                  <a:schemeClr val="tx1"/>
                </a:solidFill>
                <a:effectLst/>
                <a:latin typeface="+mn-lt"/>
                <a:ea typeface="+mn-ea"/>
                <a:cs typeface="+mn-cs"/>
              </a:rPr>
              <a:t>3</a:t>
            </a:r>
            <a:r>
              <a:rPr kumimoji="1" lang="ja-JP" altLang="en-US" sz="1200" kern="1200" dirty="0" smtClean="0">
                <a:solidFill>
                  <a:schemeClr val="tx1"/>
                </a:solidFill>
                <a:effectLst/>
                <a:latin typeface="+mn-lt"/>
                <a:ea typeface="+mn-ea"/>
                <a:cs typeface="+mn-cs"/>
              </a:rPr>
              <a:t>が出ていないから検索精度が下がっている．</a:t>
            </a:r>
            <a:endParaRPr kumimoji="1" lang="en-US" altLang="ja-JP" sz="1200" kern="1200" dirty="0" smtClean="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15</a:t>
            </a:fld>
            <a:endParaRPr kumimoji="1" lang="ja-JP" altLang="en-US"/>
          </a:p>
        </p:txBody>
      </p:sp>
    </p:spTree>
    <p:extLst>
      <p:ext uri="{BB962C8B-B14F-4D97-AF65-F5344CB8AC3E}">
        <p14:creationId xmlns:p14="http://schemas.microsoft.com/office/powerpoint/2010/main" val="31773845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Font typeface="+mj-lt"/>
              <a:buNone/>
            </a:pPr>
            <a:r>
              <a:rPr kumimoji="1" lang="ja-JP" altLang="ja-JP"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については</a:t>
            </a:r>
            <a:r>
              <a:rPr kumimoji="1" lang="ja-JP" altLang="ja-JP" sz="1200" kern="1200" dirty="0" smtClean="0">
                <a:solidFill>
                  <a:schemeClr val="tx1"/>
                </a:solidFill>
                <a:effectLst/>
                <a:latin typeface="+mn-lt"/>
                <a:ea typeface="+mn-ea"/>
                <a:cs typeface="+mn-cs"/>
              </a:rPr>
              <a:t>，</a:t>
            </a:r>
            <a:r>
              <a:rPr lang="ja-JP" altLang="en-US" dirty="0" smtClean="0"/>
              <a:t>それぞれの特徴ベクトルから各ラベルの正答率を出し，ラベルによる正答率の違いをグラフに表します．</a:t>
            </a:r>
            <a:endParaRPr lang="en-US" altLang="ja-JP"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ja-JP" altLang="en-US" dirty="0" smtClean="0"/>
              <a:t>検索上位に表示された画像の共通点について評価を行います．</a:t>
            </a:r>
            <a:endParaRPr kumimoji="1" lang="ja-JP" altLang="en-US" dirty="0" smtClean="0"/>
          </a:p>
          <a:p>
            <a:pPr marL="0" indent="0">
              <a:buFont typeface="+mj-lt"/>
              <a:buNone/>
            </a:pPr>
            <a:endParaRPr lang="en-US" altLang="ja-JP" dirty="0" smtClean="0"/>
          </a:p>
          <a:p>
            <a:pPr marL="0" indent="0">
              <a:buFont typeface="+mj-lt"/>
              <a:buNone/>
            </a:pPr>
            <a:endParaRPr lang="en-US" altLang="ja-JP" dirty="0" smtClean="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16</a:t>
            </a:fld>
            <a:endParaRPr kumimoji="1" lang="ja-JP" altLang="en-US"/>
          </a:p>
        </p:txBody>
      </p:sp>
    </p:spTree>
    <p:extLst>
      <p:ext uri="{BB962C8B-B14F-4D97-AF65-F5344CB8AC3E}">
        <p14:creationId xmlns:p14="http://schemas.microsoft.com/office/powerpoint/2010/main" val="3448494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2</a:t>
            </a:r>
            <a:r>
              <a:rPr kumimoji="1" lang="ja-JP" altLang="en-US" sz="1200" kern="1200" dirty="0" smtClean="0">
                <a:solidFill>
                  <a:schemeClr val="tx1"/>
                </a:solidFill>
                <a:effectLst/>
                <a:latin typeface="+mn-lt"/>
                <a:ea typeface="+mn-ea"/>
                <a:cs typeface="+mn-cs"/>
              </a:rPr>
              <a:t>の結果から制度が良いラベルと悪いラベルがあることが確認できました．検索精度の悪いラベルの影響で全体の検索精度が落ちてしまっていることがわかりました．</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検索精度が低いラベルは猫であることが確認できました．</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では，各ラベルの正答率についてみました．</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各ラベルの検索精度には，特徴ベクトルごとに多少の違いはあるが，</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全体的に見るとラベル</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車</a:t>
            </a:r>
            <a:r>
              <a:rPr kumimoji="1" lang="ja-JP" altLang="ja-JP" sz="1200" kern="1200" dirty="0" smtClean="0">
                <a:solidFill>
                  <a:schemeClr val="tx1"/>
                </a:solidFill>
                <a:effectLst/>
                <a:latin typeface="+mn-lt"/>
                <a:ea typeface="+mn-ea"/>
                <a:cs typeface="+mn-cs"/>
              </a:rPr>
              <a:t>」が</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番良い検索精度が出せていると見受けられました．</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また，ラベル</a:t>
            </a:r>
            <a:r>
              <a:rPr kumimoji="1" lang="en-US" altLang="ja-JP" sz="1200" kern="1200" dirty="0" smtClean="0">
                <a:solidFill>
                  <a:schemeClr val="tx1"/>
                </a:solidFill>
                <a:effectLst/>
                <a:latin typeface="+mn-lt"/>
                <a:ea typeface="+mn-ea"/>
                <a:cs typeface="+mn-cs"/>
              </a:rPr>
              <a:t>3</a:t>
            </a:r>
            <a:r>
              <a:rPr kumimoji="1" lang="ja-JP"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猫</a:t>
            </a:r>
            <a:r>
              <a:rPr kumimoji="1" lang="ja-JP" altLang="ja-JP" sz="1200" kern="1200" dirty="0" smtClean="0">
                <a:solidFill>
                  <a:schemeClr val="tx1"/>
                </a:solidFill>
                <a:effectLst/>
                <a:latin typeface="+mn-lt"/>
                <a:ea typeface="+mn-ea"/>
                <a:cs typeface="+mn-cs"/>
              </a:rPr>
              <a:t>」が</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番低い検索精度が出て</a:t>
            </a:r>
            <a:r>
              <a:rPr kumimoji="1" lang="ja-JP" altLang="ja-JP" sz="1200" kern="1200" dirty="0" smtClean="0">
                <a:solidFill>
                  <a:schemeClr val="tx1"/>
                </a:solidFill>
                <a:effectLst/>
                <a:latin typeface="+mn-lt"/>
                <a:ea typeface="+mn-ea"/>
                <a:cs typeface="+mn-cs"/>
              </a:rPr>
              <a:t>いました．</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17</a:t>
            </a:fld>
            <a:endParaRPr kumimoji="1" lang="ja-JP" altLang="en-US"/>
          </a:p>
        </p:txBody>
      </p:sp>
    </p:spTree>
    <p:extLst>
      <p:ext uri="{BB962C8B-B14F-4D97-AF65-F5344CB8AC3E}">
        <p14:creationId xmlns:p14="http://schemas.microsoft.com/office/powerpoint/2010/main" val="19945482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このことからラベル猫に関しては，特徴ベクトルからの意味情報が取得できていないのではないかと考えられる。</a:t>
            </a:r>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18</a:t>
            </a:fld>
            <a:endParaRPr kumimoji="1" lang="ja-JP" altLang="en-US"/>
          </a:p>
        </p:txBody>
      </p:sp>
    </p:spTree>
    <p:extLst>
      <p:ext uri="{BB962C8B-B14F-4D97-AF65-F5344CB8AC3E}">
        <p14:creationId xmlns:p14="http://schemas.microsoft.com/office/powerpoint/2010/main" val="35747017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正答率</a:t>
            </a:r>
            <a:r>
              <a:rPr kumimoji="1" lang="ja-JP" altLang="ja-JP" sz="1200" kern="1200" dirty="0" smtClean="0">
                <a:solidFill>
                  <a:schemeClr val="tx1"/>
                </a:solidFill>
                <a:effectLst/>
                <a:latin typeface="+mn-lt"/>
                <a:ea typeface="+mn-ea"/>
                <a:cs typeface="+mn-cs"/>
              </a:rPr>
              <a:t>の良い次元数</a:t>
            </a:r>
            <a:r>
              <a:rPr kumimoji="1" lang="en-US" altLang="ja-JP" sz="1200" kern="1200" dirty="0" smtClean="0">
                <a:solidFill>
                  <a:schemeClr val="tx1"/>
                </a:solidFill>
                <a:effectLst/>
                <a:latin typeface="+mn-lt"/>
                <a:ea typeface="+mn-ea"/>
                <a:cs typeface="+mn-cs"/>
              </a:rPr>
              <a:t>1000</a:t>
            </a:r>
            <a:r>
              <a:rPr kumimoji="1" lang="ja-JP" altLang="ja-JP" sz="1200" kern="1200" dirty="0" smtClean="0">
                <a:solidFill>
                  <a:schemeClr val="tx1"/>
                </a:solidFill>
                <a:effectLst/>
                <a:latin typeface="+mn-lt"/>
                <a:ea typeface="+mn-ea"/>
                <a:cs typeface="+mn-cs"/>
              </a:rPr>
              <a:t>が，次元数，計算時間の両方の観点から最も良かった．</a:t>
            </a:r>
          </a:p>
          <a:p>
            <a:r>
              <a:rPr kumimoji="1" lang="ja-JP" altLang="en-US" sz="1200" kern="1200" dirty="0" smtClean="0">
                <a:solidFill>
                  <a:schemeClr val="tx1"/>
                </a:solidFill>
                <a:effectLst/>
                <a:latin typeface="+mn-lt"/>
                <a:ea typeface="+mn-ea"/>
                <a:cs typeface="+mn-cs"/>
              </a:rPr>
              <a:t>検索精度が出ていない理由として，ラベルによって検索精度が異なり，検索精度が低いラベルが複数確認できた．</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一部</a:t>
            </a:r>
            <a:r>
              <a:rPr kumimoji="1" lang="ja-JP" altLang="ja-JP" sz="1200" kern="1200" dirty="0" smtClean="0">
                <a:solidFill>
                  <a:schemeClr val="tx1"/>
                </a:solidFill>
                <a:effectLst/>
                <a:latin typeface="+mn-lt"/>
                <a:ea typeface="+mn-ea"/>
                <a:cs typeface="+mn-cs"/>
              </a:rPr>
              <a:t>のラベルで</a:t>
            </a:r>
            <a:r>
              <a:rPr kumimoji="1" lang="ja-JP" altLang="ja-JP" sz="1200" kern="1200" dirty="0" smtClean="0">
                <a:solidFill>
                  <a:schemeClr val="tx1"/>
                </a:solidFill>
                <a:effectLst/>
                <a:latin typeface="+mn-lt"/>
                <a:ea typeface="+mn-ea"/>
                <a:cs typeface="+mn-cs"/>
              </a:rPr>
              <a:t>は</a:t>
            </a:r>
            <a:r>
              <a:rPr kumimoji="1" lang="ja-JP" altLang="en-US" sz="1200" kern="1200" dirty="0" smtClean="0">
                <a:solidFill>
                  <a:schemeClr val="tx1"/>
                </a:solidFill>
                <a:effectLst/>
                <a:latin typeface="+mn-lt"/>
                <a:ea typeface="+mn-ea"/>
                <a:cs typeface="+mn-cs"/>
              </a:rPr>
              <a:t>，特長ベクトルに意味情報が取れていなかった．</a:t>
            </a:r>
            <a:endParaRPr kumimoji="1" lang="en-US" altLang="ja-JP" sz="1200" kern="1200" dirty="0" smtClean="0">
              <a:solidFill>
                <a:schemeClr val="tx1"/>
              </a:solidFill>
              <a:effectLst/>
              <a:latin typeface="+mn-lt"/>
              <a:ea typeface="+mn-ea"/>
              <a:cs typeface="+mn-cs"/>
            </a:endParaRPr>
          </a:p>
          <a:p>
            <a:r>
              <a:rPr lang="ja-JP" altLang="en-US" dirty="0" smtClean="0"/>
              <a:t>形状が似ているものが検索上位に表示された</a:t>
            </a:r>
            <a:endParaRPr kumimoji="1" lang="en-US" altLang="ja-JP" sz="1200" kern="1200" dirty="0" smtClean="0">
              <a:solidFill>
                <a:schemeClr val="tx1"/>
              </a:solidFill>
              <a:effectLst/>
              <a:latin typeface="+mn-lt"/>
              <a:ea typeface="+mn-ea"/>
              <a:cs typeface="+mn-cs"/>
            </a:endParaRPr>
          </a:p>
          <a:p>
            <a:endParaRPr kumimoji="1" lang="ja-JP" altLang="ja-JP" sz="1200" kern="1200" dirty="0" smtClean="0">
              <a:solidFill>
                <a:schemeClr val="tx1"/>
              </a:solidFill>
              <a:effectLst/>
              <a:latin typeface="+mn-lt"/>
              <a:ea typeface="+mn-ea"/>
              <a:cs typeface="+mn-cs"/>
            </a:endParaRPr>
          </a:p>
          <a:p>
            <a:r>
              <a:rPr kumimoji="1" lang="ja-JP" altLang="en-US" dirty="0" smtClean="0"/>
              <a:t>類似度の高いとされた画像では，対象物の形状が似ているものが検索結果に多く表示されていた．その中でも，背景と対象物の区別がわかりやすいものが検索精度が良い，または，ラベルは違うものの類似度が高い画像が選ばれていた．</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19</a:t>
            </a:fld>
            <a:endParaRPr kumimoji="1" lang="ja-JP" altLang="en-US"/>
          </a:p>
        </p:txBody>
      </p:sp>
    </p:spTree>
    <p:extLst>
      <p:ext uri="{BB962C8B-B14F-4D97-AF65-F5344CB8AC3E}">
        <p14:creationId xmlns:p14="http://schemas.microsoft.com/office/powerpoint/2010/main" val="2042994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研究背景です．</a:t>
            </a:r>
          </a:p>
          <a:p>
            <a:r>
              <a:rPr kumimoji="1" lang="ja-JP" altLang="ja-JP" sz="1200" kern="1200" dirty="0" smtClean="0">
                <a:solidFill>
                  <a:schemeClr val="tx1"/>
                </a:solidFill>
                <a:effectLst/>
                <a:latin typeface="+mn-lt"/>
                <a:ea typeface="+mn-ea"/>
                <a:cs typeface="+mn-cs"/>
              </a:rPr>
              <a:t>ソーシャルネットワーキングサービスや写真共有サービスの普及により写真や画像の投稿が盛んになっており，</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大量の画像や写真が蓄積されています．</a:t>
            </a:r>
          </a:p>
          <a:p>
            <a:r>
              <a:rPr kumimoji="1" lang="ja-JP" altLang="ja-JP" sz="1200" kern="1200" dirty="0" smtClean="0">
                <a:solidFill>
                  <a:schemeClr val="tx1"/>
                </a:solidFill>
                <a:effectLst/>
                <a:latin typeface="+mn-lt"/>
                <a:ea typeface="+mn-ea"/>
                <a:cs typeface="+mn-cs"/>
              </a:rPr>
              <a:t>ユーザが目的の画像に辿り着くために画像検索機能の重要性が増しています</a:t>
            </a:r>
            <a:r>
              <a:rPr kumimoji="1" lang="ja-JP" altLang="ja-JP" sz="1200" kern="1200" dirty="0" smtClean="0">
                <a:solidFill>
                  <a:schemeClr val="tx1"/>
                </a:solidFill>
                <a:effectLst/>
                <a:latin typeface="+mn-lt"/>
                <a:ea typeface="+mn-ea"/>
                <a:cs typeface="+mn-cs"/>
              </a:rPr>
              <a:t>．</a:t>
            </a:r>
            <a:endParaRPr kumimoji="1" lang="en-US" altLang="ja-JP" sz="120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2</a:t>
            </a:fld>
            <a:endParaRPr kumimoji="1" lang="ja-JP" altLang="en-US"/>
          </a:p>
        </p:txBody>
      </p:sp>
    </p:spTree>
    <p:extLst>
      <p:ext uri="{BB962C8B-B14F-4D97-AF65-F5344CB8AC3E}">
        <p14:creationId xmlns:p14="http://schemas.microsoft.com/office/powerpoint/2010/main" val="18998100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今後の展望として，本研究で行った提案手法を応用させるために，ユークリッド距離以外での類似性の評価，異なる深層学習モデル構造を使用した特徴ベクトル抽出を行うことで，異なる画像検索精度や得られる意味情報の調査をすることができるのではないかと考えています．また，本提案手法を用いて，最適な次元数の特徴ベクトルを画像検索システムに適用することでより柔軟な画像検索に貢献できることを期待していま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20</a:t>
            </a:fld>
            <a:endParaRPr kumimoji="1" lang="ja-JP" altLang="en-US"/>
          </a:p>
        </p:txBody>
      </p:sp>
    </p:spTree>
    <p:extLst>
      <p:ext uri="{BB962C8B-B14F-4D97-AF65-F5344CB8AC3E}">
        <p14:creationId xmlns:p14="http://schemas.microsoft.com/office/powerpoint/2010/main" val="3660413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深層学習モデルの中間層から抽出される特徴ベクトルには，意味情報が保存されていると仮定します．意味情報とは，</a:t>
            </a:r>
            <a:r>
              <a:rPr lang="ja-JP" altLang="en-US" dirty="0" smtClean="0"/>
              <a:t>画像を認識する際に，その判断材料となる情報</a:t>
            </a:r>
            <a:r>
              <a:rPr lang="en-US" altLang="ja-JP"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特徴ベクトルは，</a:t>
            </a:r>
            <a:r>
              <a:rPr lang="ja-JP" altLang="en-US" dirty="0" smtClean="0">
                <a:solidFill>
                  <a:srgbClr val="333333"/>
                </a:solidFill>
                <a:latin typeface="-apple-system"/>
              </a:rPr>
              <a:t>パターン情報を変数値を要素とするベクトルの形式で表現したもの。</a:t>
            </a:r>
            <a:endParaRPr kumimoji="1" lang="en-US" altLang="ja-JP" sz="1200" dirty="0" smtClean="0"/>
          </a:p>
          <a:p>
            <a:r>
              <a:rPr kumimoji="1" lang="ja-JP" altLang="en-US" sz="1200" dirty="0" smtClean="0"/>
              <a:t>例で示した画像は、</a:t>
            </a:r>
            <a:r>
              <a:rPr kumimoji="1" lang="en-US" altLang="ja-JP" sz="1200" dirty="0" smtClean="0"/>
              <a:t>5×5</a:t>
            </a:r>
            <a:r>
              <a:rPr kumimoji="1" lang="ja-JP" altLang="en-US" sz="1200" dirty="0" smtClean="0"/>
              <a:t>で</a:t>
            </a:r>
            <a:r>
              <a:rPr kumimoji="1" lang="en-US" altLang="ja-JP" sz="1200" dirty="0" smtClean="0"/>
              <a:t>25</a:t>
            </a:r>
            <a:r>
              <a:rPr kumimoji="1" lang="ja-JP" altLang="en-US" sz="1200" dirty="0" smtClean="0"/>
              <a:t>画素なので、特徴ベクトルの要素が</a:t>
            </a:r>
            <a:r>
              <a:rPr kumimoji="1" lang="en-US" altLang="ja-JP" sz="1200" dirty="0" smtClean="0"/>
              <a:t>25</a:t>
            </a:r>
            <a:r>
              <a:rPr kumimoji="1" lang="ja-JP" altLang="en-US" sz="1200" dirty="0" smtClean="0"/>
              <a:t>個。</a:t>
            </a:r>
            <a:endParaRPr lang="en-US" altLang="ja-JP" sz="1200" dirty="0" smtClean="0"/>
          </a:p>
          <a:p>
            <a:r>
              <a:rPr kumimoji="1" lang="ja-JP" altLang="en-US" sz="1200" dirty="0" smtClean="0"/>
              <a:t>この特徴ベクトルは、</a:t>
            </a:r>
            <a:r>
              <a:rPr kumimoji="1" lang="en-US" altLang="ja-JP" sz="1200" dirty="0" smtClean="0"/>
              <a:t>25</a:t>
            </a:r>
            <a:r>
              <a:rPr kumimoji="1" lang="ja-JP" altLang="en-US" sz="1200" dirty="0" smtClean="0"/>
              <a:t>次元であるといえる</a:t>
            </a:r>
            <a:endParaRPr kumimoji="1" lang="en-US" altLang="ja-JP" sz="1200" dirty="0" smtClean="0"/>
          </a:p>
          <a:p>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3</a:t>
            </a:fld>
            <a:endParaRPr kumimoji="1" lang="ja-JP" altLang="en-US"/>
          </a:p>
        </p:txBody>
      </p:sp>
    </p:spTree>
    <p:extLst>
      <p:ext uri="{BB962C8B-B14F-4D97-AF65-F5344CB8AC3E}">
        <p14:creationId xmlns:p14="http://schemas.microsoft.com/office/powerpoint/2010/main" val="2350379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ja-JP" sz="1200" kern="1200" dirty="0" smtClean="0">
                <a:solidFill>
                  <a:schemeClr val="tx1"/>
                </a:solidFill>
                <a:effectLst/>
                <a:latin typeface="+mn-lt"/>
                <a:ea typeface="+mn-ea"/>
                <a:cs typeface="+mn-cs"/>
              </a:rPr>
              <a:t>関連研究については，</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つ目は，</a:t>
            </a:r>
            <a:r>
              <a:rPr kumimoji="1" lang="en-US" altLang="ja-JP" sz="1200" kern="1200" dirty="0" err="1" smtClean="0">
                <a:solidFill>
                  <a:schemeClr val="tx1"/>
                </a:solidFill>
                <a:effectLst/>
                <a:latin typeface="+mn-lt"/>
                <a:ea typeface="+mn-ea"/>
                <a:cs typeface="+mn-cs"/>
              </a:rPr>
              <a:t>AlexNet</a:t>
            </a:r>
            <a:r>
              <a:rPr kumimoji="1" lang="ja-JP" altLang="ja-JP" sz="1200" kern="1200" dirty="0" smtClean="0">
                <a:solidFill>
                  <a:schemeClr val="tx1"/>
                </a:solidFill>
                <a:effectLst/>
                <a:latin typeface="+mn-lt"/>
                <a:ea typeface="+mn-ea"/>
                <a:cs typeface="+mn-cs"/>
              </a:rPr>
              <a:t>の構造についてです．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つ目は，特徴ベクトルの抽出について関連されたことが書かれています．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3</a:t>
            </a:r>
            <a:r>
              <a:rPr kumimoji="1" lang="ja-JP" altLang="ja-JP" sz="1200" kern="1200" dirty="0" smtClean="0">
                <a:solidFill>
                  <a:schemeClr val="tx1"/>
                </a:solidFill>
                <a:effectLst/>
                <a:latin typeface="+mn-lt"/>
                <a:ea typeface="+mn-ea"/>
                <a:cs typeface="+mn-cs"/>
              </a:rPr>
              <a:t>つ目は，特徴ベクトルの類似度を測る際の手段についてです．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4</a:t>
            </a:r>
            <a:r>
              <a:rPr kumimoji="1" lang="ja-JP" altLang="ja-JP" sz="1200" kern="1200" dirty="0" smtClean="0">
                <a:solidFill>
                  <a:schemeClr val="tx1"/>
                </a:solidFill>
                <a:effectLst/>
                <a:latin typeface="+mn-lt"/>
                <a:ea typeface="+mn-ea"/>
                <a:cs typeface="+mn-cs"/>
              </a:rPr>
              <a:t>つ目は，次元の呪いについての関連研究です．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4</a:t>
            </a:fld>
            <a:endParaRPr kumimoji="1" lang="ja-JP" altLang="en-US"/>
          </a:p>
        </p:txBody>
      </p:sp>
    </p:spTree>
    <p:extLst>
      <p:ext uri="{BB962C8B-B14F-4D97-AF65-F5344CB8AC3E}">
        <p14:creationId xmlns:p14="http://schemas.microsoft.com/office/powerpoint/2010/main" val="2142196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次に，研究課題についてです．</a:t>
            </a:r>
          </a:p>
          <a:p>
            <a:r>
              <a:rPr kumimoji="1" lang="ja-JP" altLang="ja-JP" sz="1200" kern="1200" dirty="0" smtClean="0">
                <a:solidFill>
                  <a:schemeClr val="tx1"/>
                </a:solidFill>
                <a:effectLst/>
                <a:latin typeface="+mn-lt"/>
                <a:ea typeface="+mn-ea"/>
                <a:cs typeface="+mn-cs"/>
              </a:rPr>
              <a:t>特徴ベクトルは，画像認識において，高次元になるほど検索精度が良くなるが計算時間が増加してしまいます．反対に，低次元になるほど計算時間は早くなるが検索精度が落ちてしまうことがわかっています．</a:t>
            </a: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solidFill>
                  <a:srgbClr val="FF0000"/>
                </a:solidFill>
              </a:rPr>
              <a:t>望ましい検索精度と計算時間を考慮した場合の最適な次元数が明らかになって</a:t>
            </a:r>
            <a:r>
              <a:rPr lang="ja-JP" altLang="en-US" dirty="0" smtClean="0">
                <a:solidFill>
                  <a:srgbClr val="FF0000"/>
                </a:solidFill>
              </a:rPr>
              <a:t>いません．</a:t>
            </a:r>
            <a:endParaRPr lang="en-US" altLang="ja-JP" dirty="0" smtClean="0">
              <a:solidFill>
                <a:srgbClr val="FF0000"/>
              </a:solidFill>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5</a:t>
            </a:fld>
            <a:endParaRPr kumimoji="1" lang="ja-JP" altLang="en-US"/>
          </a:p>
        </p:txBody>
      </p:sp>
    </p:spTree>
    <p:extLst>
      <p:ext uri="{BB962C8B-B14F-4D97-AF65-F5344CB8AC3E}">
        <p14:creationId xmlns:p14="http://schemas.microsoft.com/office/powerpoint/2010/main" val="647839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次に，研究目的についてです．</a:t>
            </a:r>
          </a:p>
          <a:p>
            <a:r>
              <a:rPr kumimoji="1" lang="ja-JP" altLang="en-US" sz="1200" kern="1200" dirty="0" smtClean="0">
                <a:solidFill>
                  <a:schemeClr val="tx1"/>
                </a:solidFill>
                <a:effectLst/>
                <a:latin typeface="+mn-lt"/>
                <a:ea typeface="+mn-ea"/>
                <a:cs typeface="+mn-cs"/>
              </a:rPr>
              <a:t>本研究</a:t>
            </a:r>
            <a:r>
              <a:rPr kumimoji="1" lang="ja-JP" altLang="en-US" sz="1200" kern="1200" dirty="0" smtClean="0">
                <a:solidFill>
                  <a:schemeClr val="tx1"/>
                </a:solidFill>
                <a:effectLst/>
                <a:latin typeface="+mn-lt"/>
                <a:ea typeface="+mn-ea"/>
                <a:cs typeface="+mn-cs"/>
              </a:rPr>
              <a:t>では，最適な次元数の特徴ベクトルの分析手法を提案します．</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実験結果から，分析手法により，最適な次元数を得ることが可能であるか示します．</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計算時間を抑えた画像検索手法を調査することで，画像検索システムを成り立たせるうえで，</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検索精度が正常に扱える有効な範囲を明確にしたいと考えています．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6</a:t>
            </a:fld>
            <a:endParaRPr kumimoji="1" lang="ja-JP" altLang="en-US"/>
          </a:p>
        </p:txBody>
      </p:sp>
    </p:spTree>
    <p:extLst>
      <p:ext uri="{BB962C8B-B14F-4D97-AF65-F5344CB8AC3E}">
        <p14:creationId xmlns:p14="http://schemas.microsoft.com/office/powerpoint/2010/main" val="942864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本研究のアプローチは，</a:t>
            </a:r>
            <a:r>
              <a:rPr lang="ja-JP" altLang="en-US" dirty="0" smtClean="0"/>
              <a:t>特徴ベクトルと計算時間の観点から，画像検索機能を向上させるための分析手法について調査します．</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識別層の手前の全結合層の次元数を変化させた深層学習モデルを複数用意します．</a:t>
            </a:r>
            <a:endParaRPr lang="en-US" altLang="ja-JP" dirty="0" smtClean="0"/>
          </a:p>
          <a:p>
            <a:pPr>
              <a:lnSpc>
                <a:spcPct val="100000"/>
              </a:lnSpc>
            </a:pPr>
            <a:r>
              <a:rPr lang="ja-JP" altLang="en-US" dirty="0" smtClean="0"/>
              <a:t>検索精度は，画像検索手法の一つでもあるユークリッド距離を用いる．ベクトル間のユークリッド分離が小さい程類似性が高いとする．</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7</a:t>
            </a:fld>
            <a:endParaRPr kumimoji="1" lang="ja-JP" altLang="en-US"/>
          </a:p>
        </p:txBody>
      </p:sp>
    </p:spTree>
    <p:extLst>
      <p:ext uri="{BB962C8B-B14F-4D97-AF65-F5344CB8AC3E}">
        <p14:creationId xmlns:p14="http://schemas.microsoft.com/office/powerpoint/2010/main" val="191660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mn-lt"/>
                <a:ea typeface="+mn-ea"/>
                <a:cs typeface="+mn-cs"/>
              </a:rPr>
              <a:t>提案する分析手法についてです．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STEP-1</a:t>
            </a:r>
            <a:r>
              <a:rPr kumimoji="1" lang="ja-JP" altLang="en-US" sz="1200" kern="1200" dirty="0" smtClean="0">
                <a:solidFill>
                  <a:schemeClr val="tx1"/>
                </a:solidFill>
                <a:effectLst/>
                <a:latin typeface="+mn-lt"/>
                <a:ea typeface="+mn-ea"/>
                <a:cs typeface="+mn-cs"/>
              </a:rPr>
              <a:t>で基準となるモデルを作成します．その後，</a:t>
            </a:r>
            <a:r>
              <a:rPr kumimoji="1" lang="en-US" altLang="ja-JP" sz="1200" kern="1200" dirty="0" smtClean="0">
                <a:solidFill>
                  <a:schemeClr val="tx1"/>
                </a:solidFill>
                <a:effectLst/>
                <a:latin typeface="+mn-lt"/>
                <a:ea typeface="+mn-ea"/>
                <a:cs typeface="+mn-cs"/>
              </a:rPr>
              <a:t>STEP-2</a:t>
            </a:r>
            <a:r>
              <a:rPr kumimoji="1" lang="ja-JP" altLang="en-US" sz="1200" kern="1200" dirty="0" smtClean="0">
                <a:solidFill>
                  <a:schemeClr val="tx1"/>
                </a:solidFill>
                <a:effectLst/>
                <a:latin typeface="+mn-lt"/>
                <a:ea typeface="+mn-ea"/>
                <a:cs typeface="+mn-cs"/>
              </a:rPr>
              <a:t>で中間層の次元数を変化させたモデルを複数作成します．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STEP-3</a:t>
            </a:r>
            <a:r>
              <a:rPr kumimoji="1" lang="ja-JP" altLang="en-US" sz="1200" kern="1200" dirty="0" smtClean="0">
                <a:solidFill>
                  <a:schemeClr val="tx1"/>
                </a:solidFill>
                <a:effectLst/>
                <a:latin typeface="+mn-lt"/>
                <a:ea typeface="+mn-ea"/>
                <a:cs typeface="+mn-cs"/>
              </a:rPr>
              <a:t>で各モデルを学習させます．</a:t>
            </a:r>
            <a:r>
              <a:rPr kumimoji="1" lang="en-US" altLang="ja-JP" sz="1200" kern="1200" dirty="0" smtClean="0">
                <a:solidFill>
                  <a:schemeClr val="tx1"/>
                </a:solidFill>
                <a:effectLst/>
                <a:latin typeface="+mn-lt"/>
                <a:ea typeface="+mn-ea"/>
                <a:cs typeface="+mn-cs"/>
              </a:rPr>
              <a:t>STEP-4</a:t>
            </a:r>
            <a:r>
              <a:rPr kumimoji="1" lang="ja-JP" altLang="en-US" sz="1200" kern="1200" dirty="0" smtClean="0">
                <a:solidFill>
                  <a:schemeClr val="tx1"/>
                </a:solidFill>
                <a:effectLst/>
                <a:latin typeface="+mn-lt"/>
                <a:ea typeface="+mn-ea"/>
                <a:cs typeface="+mn-cs"/>
              </a:rPr>
              <a:t>で</a:t>
            </a:r>
            <a:r>
              <a:rPr kumimoji="1" lang="en-US" altLang="ja-JP" sz="1200" kern="1200" dirty="0" smtClean="0">
                <a:solidFill>
                  <a:schemeClr val="tx1"/>
                </a:solidFill>
                <a:effectLst/>
                <a:latin typeface="+mn-lt"/>
                <a:ea typeface="+mn-ea"/>
                <a:cs typeface="+mn-cs"/>
              </a:rPr>
              <a:t>STEP-3</a:t>
            </a:r>
            <a:r>
              <a:rPr kumimoji="1" lang="ja-JP" altLang="en-US" sz="1200" kern="1200" dirty="0" smtClean="0">
                <a:solidFill>
                  <a:schemeClr val="tx1"/>
                </a:solidFill>
                <a:effectLst/>
                <a:latin typeface="+mn-lt"/>
                <a:ea typeface="+mn-ea"/>
                <a:cs typeface="+mn-cs"/>
              </a:rPr>
              <a:t>で作成した各深層学習モデルの中間層から特徴ベクトルを抽出します．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STEP-5</a:t>
            </a:r>
            <a:r>
              <a:rPr kumimoji="1" lang="ja-JP" altLang="en-US" sz="1200" kern="1200" dirty="0" smtClean="0">
                <a:solidFill>
                  <a:schemeClr val="tx1"/>
                </a:solidFill>
                <a:effectLst/>
                <a:latin typeface="+mn-lt"/>
                <a:ea typeface="+mn-ea"/>
                <a:cs typeface="+mn-cs"/>
              </a:rPr>
              <a:t>で異なる次元数の各特徴ベクトルを画像検索評価プログラムに読込，評価を行います．</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研究</a:t>
            </a:r>
            <a:r>
              <a:rPr kumimoji="1" lang="ja-JP" altLang="ja-JP" sz="1200" kern="1200" dirty="0" smtClean="0">
                <a:solidFill>
                  <a:schemeClr val="tx1"/>
                </a:solidFill>
                <a:effectLst/>
                <a:latin typeface="+mn-lt"/>
                <a:ea typeface="+mn-ea"/>
                <a:cs typeface="+mn-cs"/>
              </a:rPr>
              <a:t>の提案手法としては，基準のモデルを作成します．</a:t>
            </a:r>
          </a:p>
          <a:p>
            <a:r>
              <a:rPr kumimoji="1" lang="ja-JP" altLang="ja-JP" sz="1200" kern="1200" dirty="0" smtClean="0">
                <a:solidFill>
                  <a:schemeClr val="tx1"/>
                </a:solidFill>
                <a:effectLst/>
                <a:latin typeface="+mn-lt"/>
                <a:ea typeface="+mn-ea"/>
                <a:cs typeface="+mn-cs"/>
              </a:rPr>
              <a:t>その後，中間層の次元数を変化させて作成</a:t>
            </a:r>
            <a:r>
              <a:rPr kumimoji="1" lang="ja-JP" altLang="ja-JP" sz="1200" kern="1200" dirty="0" smtClean="0">
                <a:solidFill>
                  <a:schemeClr val="tx1"/>
                </a:solidFill>
                <a:effectLst/>
                <a:latin typeface="+mn-lt"/>
                <a:ea typeface="+mn-ea"/>
                <a:cs typeface="+mn-cs"/>
              </a:rPr>
              <a:t>したモデル</a:t>
            </a:r>
            <a:r>
              <a:rPr kumimoji="1" lang="ja-JP" altLang="ja-JP" sz="1200" kern="1200" dirty="0" smtClean="0">
                <a:solidFill>
                  <a:schemeClr val="tx1"/>
                </a:solidFill>
                <a:effectLst/>
                <a:latin typeface="+mn-lt"/>
                <a:ea typeface="+mn-ea"/>
                <a:cs typeface="+mn-cs"/>
              </a:rPr>
              <a:t>を複数用意します．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その後，それぞれのモデルを学習させます．学習には，</a:t>
            </a:r>
            <a:r>
              <a:rPr kumimoji="1" lang="en-US" altLang="ja-JP" sz="1200" kern="1200" dirty="0" smtClean="0">
                <a:solidFill>
                  <a:schemeClr val="tx1"/>
                </a:solidFill>
                <a:effectLst/>
                <a:latin typeface="+mn-lt"/>
                <a:ea typeface="+mn-ea"/>
                <a:cs typeface="+mn-cs"/>
              </a:rPr>
              <a:t>CIFER-10</a:t>
            </a:r>
            <a:r>
              <a:rPr kumimoji="1" lang="ja-JP" altLang="ja-JP" sz="1200" kern="1200" dirty="0" smtClean="0">
                <a:solidFill>
                  <a:schemeClr val="tx1"/>
                </a:solidFill>
                <a:effectLst/>
                <a:latin typeface="+mn-lt"/>
                <a:ea typeface="+mn-ea"/>
                <a:cs typeface="+mn-cs"/>
              </a:rPr>
              <a:t>データセットを使用します．</a:t>
            </a:r>
          </a:p>
          <a:p>
            <a:r>
              <a:rPr kumimoji="1" lang="ja-JP" altLang="ja-JP" sz="1200" kern="1200" dirty="0" smtClean="0">
                <a:solidFill>
                  <a:schemeClr val="tx1"/>
                </a:solidFill>
                <a:effectLst/>
                <a:latin typeface="+mn-lt"/>
                <a:ea typeface="+mn-ea"/>
                <a:cs typeface="+mn-cs"/>
              </a:rPr>
              <a:t>画像集合を用意するのですが，ここでは，</a:t>
            </a:r>
            <a:r>
              <a:rPr kumimoji="1" lang="en-US" altLang="ja-JP" sz="1200" kern="1200" dirty="0" smtClean="0">
                <a:solidFill>
                  <a:schemeClr val="tx1"/>
                </a:solidFill>
                <a:effectLst/>
                <a:latin typeface="+mn-lt"/>
                <a:ea typeface="+mn-ea"/>
                <a:cs typeface="+mn-cs"/>
              </a:rPr>
              <a:t>CIFER-10</a:t>
            </a:r>
            <a:r>
              <a:rPr kumimoji="1" lang="ja-JP" altLang="ja-JP" sz="1200" kern="1200" dirty="0" smtClean="0">
                <a:solidFill>
                  <a:schemeClr val="tx1"/>
                </a:solidFill>
                <a:effectLst/>
                <a:latin typeface="+mn-lt"/>
                <a:ea typeface="+mn-ea"/>
                <a:cs typeface="+mn-cs"/>
              </a:rPr>
              <a:t>のテストデータ</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万件を用意します．</a:t>
            </a:r>
          </a:p>
          <a:p>
            <a:r>
              <a:rPr kumimoji="1" lang="ja-JP" altLang="ja-JP" sz="1200" kern="1200" dirty="0" smtClean="0">
                <a:solidFill>
                  <a:schemeClr val="tx1"/>
                </a:solidFill>
                <a:effectLst/>
                <a:latin typeface="+mn-lt"/>
                <a:ea typeface="+mn-ea"/>
                <a:cs typeface="+mn-cs"/>
              </a:rPr>
              <a:t>その画像集合を利用して，作成したモデルから特徴ベクトルを抽出します。抽出は識別層の手前の全結合層から行います．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抽出した特徴ベクトルを使い，類似度を測ります．</a:t>
            </a:r>
            <a:r>
              <a:rPr kumimoji="1" lang="ja-JP" altLang="en-US" sz="1200" kern="1200" dirty="0" smtClean="0">
                <a:solidFill>
                  <a:schemeClr val="tx1"/>
                </a:solidFill>
                <a:effectLst/>
                <a:latin typeface="+mn-lt"/>
                <a:ea typeface="+mn-ea"/>
                <a:cs typeface="+mn-cs"/>
              </a:rPr>
              <a:t>類似度は，画像検索の方法の一つでもあるユークリッド距離を用いて測ります．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その時の検索精度と計算時間について評価します．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8</a:t>
            </a:fld>
            <a:endParaRPr kumimoji="1" lang="ja-JP" altLang="en-US"/>
          </a:p>
        </p:txBody>
      </p:sp>
    </p:spTree>
    <p:extLst>
      <p:ext uri="{BB962C8B-B14F-4D97-AF65-F5344CB8AC3E}">
        <p14:creationId xmlns:p14="http://schemas.microsoft.com/office/powerpoint/2010/main" val="1427677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実験環境についてです．</a:t>
            </a:r>
            <a:endParaRPr kumimoji="1" lang="en-US" altLang="ja-JP" dirty="0" smtClean="0"/>
          </a:p>
          <a:p>
            <a:r>
              <a:rPr kumimoji="1" lang="ja-JP" altLang="en-US" dirty="0" smtClean="0"/>
              <a:t>モデルの学習，特徴ベクトルを抽出する際の画像集合に関して，</a:t>
            </a:r>
            <a:r>
              <a:rPr kumimoji="1" lang="en-US" altLang="ja-JP" dirty="0" smtClean="0"/>
              <a:t>CIFAR-10</a:t>
            </a:r>
            <a:r>
              <a:rPr kumimoji="1" lang="ja-JP" altLang="en-US" dirty="0" smtClean="0"/>
              <a:t>データセットを使用しました．</a:t>
            </a:r>
            <a:endParaRPr kumimoji="1" lang="en-US" altLang="ja-JP" dirty="0" smtClean="0"/>
          </a:p>
          <a:p>
            <a:r>
              <a:rPr kumimoji="1" lang="ja-JP" altLang="en-US" dirty="0" smtClean="0"/>
              <a:t>作成した深層学習モデルはこの</a:t>
            </a:r>
            <a:r>
              <a:rPr kumimoji="1" lang="en-US" altLang="ja-JP" dirty="0" smtClean="0"/>
              <a:t>7</a:t>
            </a:r>
            <a:r>
              <a:rPr kumimoji="1" lang="ja-JP" altLang="en-US" dirty="0" err="1" smtClean="0"/>
              <a:t>つに</a:t>
            </a:r>
            <a:r>
              <a:rPr kumimoji="1" lang="ja-JP" altLang="en-US" dirty="0" smtClean="0"/>
              <a:t>なります．それぞれ識別層手前の全結合層の値を</a:t>
            </a:r>
            <a:r>
              <a:rPr kumimoji="1" lang="en-US" altLang="ja-JP" dirty="0" smtClean="0"/>
              <a:t>100,500,1000,2000,3000,4096,8192</a:t>
            </a:r>
            <a:r>
              <a:rPr kumimoji="1" lang="ja-JP" altLang="en-US" dirty="0" smtClean="0"/>
              <a:t>と変更しています．その他は変えていません．エポック数に関しても一緒です．</a:t>
            </a:r>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9</a:t>
            </a:fld>
            <a:endParaRPr kumimoji="1" lang="ja-JP" altLang="en-US"/>
          </a:p>
        </p:txBody>
      </p:sp>
    </p:spTree>
    <p:extLst>
      <p:ext uri="{BB962C8B-B14F-4D97-AF65-F5344CB8AC3E}">
        <p14:creationId xmlns:p14="http://schemas.microsoft.com/office/powerpoint/2010/main" val="3152453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D1A4EBAE-FA5D-423E-9EB5-73F1E605FE6E}" type="datetimeFigureOut">
              <a:rPr kumimoji="1" lang="ja-JP" altLang="en-US" smtClean="0"/>
              <a:t>2022/1/20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753464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1A4EBAE-FA5D-423E-9EB5-73F1E605FE6E}" type="datetimeFigureOut">
              <a:rPr kumimoji="1" lang="ja-JP" altLang="en-US" smtClean="0"/>
              <a:t>2022/1/20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1520261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1A4EBAE-FA5D-423E-9EB5-73F1E605FE6E}" type="datetimeFigureOut">
              <a:rPr kumimoji="1" lang="ja-JP" altLang="en-US" smtClean="0"/>
              <a:t>2022/1/20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1627234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1A4EBAE-FA5D-423E-9EB5-73F1E605FE6E}" type="datetimeFigureOut">
              <a:rPr kumimoji="1" lang="ja-JP" altLang="en-US" smtClean="0"/>
              <a:t>2022/1/20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3270404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D1A4EBAE-FA5D-423E-9EB5-73F1E605FE6E}" type="datetimeFigureOut">
              <a:rPr kumimoji="1" lang="ja-JP" altLang="en-US" smtClean="0"/>
              <a:t>2022/1/20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140037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D1A4EBAE-FA5D-423E-9EB5-73F1E605FE6E}" type="datetimeFigureOut">
              <a:rPr kumimoji="1" lang="ja-JP" altLang="en-US" smtClean="0"/>
              <a:t>2022/1/20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476165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D1A4EBAE-FA5D-423E-9EB5-73F1E605FE6E}" type="datetimeFigureOut">
              <a:rPr kumimoji="1" lang="ja-JP" altLang="en-US" smtClean="0"/>
              <a:t>2022/1/20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36403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D1A4EBAE-FA5D-423E-9EB5-73F1E605FE6E}" type="datetimeFigureOut">
              <a:rPr kumimoji="1" lang="ja-JP" altLang="en-US" smtClean="0"/>
              <a:t>2022/1/20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702042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A4EBAE-FA5D-423E-9EB5-73F1E605FE6E}" type="datetimeFigureOut">
              <a:rPr kumimoji="1" lang="ja-JP" altLang="en-US" smtClean="0"/>
              <a:t>2022/1/20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2966013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1A4EBAE-FA5D-423E-9EB5-73F1E605FE6E}" type="datetimeFigureOut">
              <a:rPr kumimoji="1" lang="ja-JP" altLang="en-US" smtClean="0"/>
              <a:t>2022/1/20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1996074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1A4EBAE-FA5D-423E-9EB5-73F1E605FE6E}" type="datetimeFigureOut">
              <a:rPr kumimoji="1" lang="ja-JP" altLang="en-US" smtClean="0"/>
              <a:t>2022/1/20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2671739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A4EBAE-FA5D-423E-9EB5-73F1E605FE6E}" type="datetimeFigureOut">
              <a:rPr kumimoji="1" lang="ja-JP" altLang="en-US" smtClean="0"/>
              <a:t>2022/1/20</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25880449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5.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e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761067"/>
            <a:ext cx="7772400" cy="2391304"/>
          </a:xfrm>
        </p:spPr>
        <p:txBody>
          <a:bodyPr>
            <a:normAutofit fontScale="90000"/>
          </a:bodyPr>
          <a:lstStyle/>
          <a:p>
            <a:r>
              <a:rPr kumimoji="1" lang="ja-JP" altLang="en-US" dirty="0" smtClean="0"/>
              <a:t>深層学習モデルから</a:t>
            </a:r>
            <a:r>
              <a:rPr kumimoji="1" lang="en-US" altLang="ja-JP" dirty="0" smtClean="0"/>
              <a:t/>
            </a:r>
            <a:br>
              <a:rPr kumimoji="1" lang="en-US" altLang="ja-JP" dirty="0" smtClean="0"/>
            </a:br>
            <a:r>
              <a:rPr kumimoji="1" lang="ja-JP" altLang="en-US" dirty="0" smtClean="0"/>
              <a:t>抽出した特徴ベクトルの</a:t>
            </a:r>
            <a:r>
              <a:rPr kumimoji="1" lang="en-US" altLang="ja-JP" dirty="0" smtClean="0"/>
              <a:t/>
            </a:r>
            <a:br>
              <a:rPr kumimoji="1" lang="en-US" altLang="ja-JP" dirty="0" smtClean="0"/>
            </a:br>
            <a:r>
              <a:rPr kumimoji="1" lang="ja-JP" altLang="en-US" dirty="0" smtClean="0"/>
              <a:t>画像検索精度と計算時間に関する評価</a:t>
            </a:r>
            <a:endParaRPr kumimoji="1" lang="ja-JP" altLang="en-US" dirty="0"/>
          </a:p>
        </p:txBody>
      </p:sp>
      <p:sp>
        <p:nvSpPr>
          <p:cNvPr id="3" name="サブタイトル 2"/>
          <p:cNvSpPr>
            <a:spLocks noGrp="1"/>
          </p:cNvSpPr>
          <p:nvPr>
            <p:ph type="subTitle" idx="1"/>
          </p:nvPr>
        </p:nvSpPr>
        <p:spPr>
          <a:xfrm>
            <a:off x="1143000" y="4152371"/>
            <a:ext cx="6858000" cy="1655762"/>
          </a:xfrm>
        </p:spPr>
        <p:txBody>
          <a:bodyPr/>
          <a:lstStyle/>
          <a:p>
            <a:r>
              <a:rPr lang="ja-JP" altLang="en-US" dirty="0"/>
              <a:t>学籍</a:t>
            </a:r>
            <a:r>
              <a:rPr lang="ja-JP" altLang="en-US" dirty="0" smtClean="0"/>
              <a:t>番号：</a:t>
            </a:r>
            <a:r>
              <a:rPr lang="en-US" altLang="ja-JP" dirty="0" smtClean="0"/>
              <a:t>1821005</a:t>
            </a:r>
            <a:endParaRPr kumimoji="1" lang="en-US" altLang="ja-JP" dirty="0" smtClean="0"/>
          </a:p>
          <a:p>
            <a:r>
              <a:rPr lang="ja-JP" altLang="en-US" dirty="0" smtClean="0"/>
              <a:t>氏名：吉岡</a:t>
            </a:r>
            <a:r>
              <a:rPr lang="ja-JP" altLang="en-US" dirty="0" smtClean="0"/>
              <a:t>　拓郎</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a:t>
            </a:fld>
            <a:endParaRPr kumimoji="1" lang="ja-JP" altLang="en-US"/>
          </a:p>
        </p:txBody>
      </p:sp>
    </p:spTree>
    <p:extLst>
      <p:ext uri="{BB962C8B-B14F-4D97-AF65-F5344CB8AC3E}">
        <p14:creationId xmlns:p14="http://schemas.microsoft.com/office/powerpoint/2010/main" val="3346182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モデルの構成</a:t>
            </a:r>
            <a:endParaRPr kumimoji="1" lang="ja-JP" altLang="en-US" dirty="0"/>
          </a:p>
        </p:txBody>
      </p:sp>
      <p:sp>
        <p:nvSpPr>
          <p:cNvPr id="3" name="コンテンツ プレースホルダー 2"/>
          <p:cNvSpPr>
            <a:spLocks noGrp="1"/>
          </p:cNvSpPr>
          <p:nvPr>
            <p:ph idx="1"/>
          </p:nvPr>
        </p:nvSpPr>
        <p:spPr>
          <a:xfrm>
            <a:off x="628651" y="1690690"/>
            <a:ext cx="742950" cy="490808"/>
          </a:xfrm>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10</a:t>
            </a:fld>
            <a:endParaRPr kumimoji="1" lang="ja-JP" altLang="en-US"/>
          </a:p>
        </p:txBody>
      </p:sp>
      <p:graphicFrame>
        <p:nvGraphicFramePr>
          <p:cNvPr id="7" name="オブジェクト 6"/>
          <p:cNvGraphicFramePr>
            <a:graphicFrameLocks noChangeAspect="1"/>
          </p:cNvGraphicFramePr>
          <p:nvPr/>
        </p:nvGraphicFramePr>
        <p:xfrm>
          <a:off x="1254034" y="1301551"/>
          <a:ext cx="6387737" cy="5471601"/>
        </p:xfrm>
        <a:graphic>
          <a:graphicData uri="http://schemas.openxmlformats.org/presentationml/2006/ole">
            <mc:AlternateContent xmlns:mc="http://schemas.openxmlformats.org/markup-compatibility/2006">
              <mc:Choice xmlns:v="urn:schemas-microsoft-com:vml" Requires="v">
                <p:oleObj spid="_x0000_s2052" name="ワークシート" r:id="rId4" imgW="4826156" imgH="4134085" progId="Excel.Sheet.12">
                  <p:embed/>
                </p:oleObj>
              </mc:Choice>
              <mc:Fallback>
                <p:oleObj name="ワークシート" r:id="rId4" imgW="4826156" imgH="4134085" progId="Excel.Sheet.12">
                  <p:embed/>
                  <p:pic>
                    <p:nvPicPr>
                      <p:cNvPr id="7" name="オブジェクト 6"/>
                      <p:cNvPicPr/>
                      <p:nvPr/>
                    </p:nvPicPr>
                    <p:blipFill>
                      <a:blip r:embed="rId5"/>
                      <a:stretch>
                        <a:fillRect/>
                      </a:stretch>
                    </p:blipFill>
                    <p:spPr>
                      <a:xfrm>
                        <a:off x="1254034" y="1301551"/>
                        <a:ext cx="6387737" cy="5471601"/>
                      </a:xfrm>
                      <a:prstGeom prst="rect">
                        <a:avLst/>
                      </a:prstGeom>
                    </p:spPr>
                  </p:pic>
                </p:oleObj>
              </mc:Fallback>
            </mc:AlternateContent>
          </a:graphicData>
        </a:graphic>
      </p:graphicFrame>
    </p:spTree>
    <p:extLst>
      <p:ext uri="{BB962C8B-B14F-4D97-AF65-F5344CB8AC3E}">
        <p14:creationId xmlns:p14="http://schemas.microsoft.com/office/powerpoint/2010/main" val="30184191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実験</a:t>
            </a:r>
            <a:r>
              <a:rPr kumimoji="1" lang="en-US" altLang="ja-JP" dirty="0" smtClean="0"/>
              <a:t>1</a:t>
            </a:r>
          </a:p>
          <a:p>
            <a:pPr lvl="1"/>
            <a:r>
              <a:rPr lang="ja-JP" altLang="en-US" dirty="0" smtClean="0"/>
              <a:t>各次元数の</a:t>
            </a:r>
            <a:r>
              <a:rPr lang="ja-JP" altLang="ja-JP" dirty="0" smtClean="0"/>
              <a:t>画像</a:t>
            </a:r>
            <a:r>
              <a:rPr lang="ja-JP" altLang="ja-JP" dirty="0"/>
              <a:t>検索精度と計算</a:t>
            </a:r>
            <a:r>
              <a:rPr lang="ja-JP" altLang="ja-JP" dirty="0" smtClean="0"/>
              <a:t>時間</a:t>
            </a:r>
            <a:r>
              <a:rPr lang="ja-JP" altLang="en-US" dirty="0" smtClean="0"/>
              <a:t>を評価する．</a:t>
            </a:r>
            <a:endParaRPr lang="en-US" altLang="ja-JP" dirty="0" smtClean="0"/>
          </a:p>
          <a:p>
            <a:pPr lvl="1"/>
            <a:endParaRPr kumimoji="1" lang="en-US" altLang="ja-JP" dirty="0"/>
          </a:p>
          <a:p>
            <a:r>
              <a:rPr lang="ja-JP" altLang="en-US" dirty="0" smtClean="0"/>
              <a:t>実験</a:t>
            </a:r>
            <a:r>
              <a:rPr lang="en-US" altLang="ja-JP" dirty="0" smtClean="0"/>
              <a:t>2</a:t>
            </a:r>
          </a:p>
          <a:p>
            <a:pPr lvl="1">
              <a:lnSpc>
                <a:spcPct val="100000"/>
              </a:lnSpc>
            </a:pPr>
            <a:r>
              <a:rPr lang="ja-JP" altLang="en-US" dirty="0"/>
              <a:t>各</a:t>
            </a:r>
            <a:r>
              <a:rPr lang="ja-JP" altLang="ja-JP" dirty="0"/>
              <a:t>ラベル</a:t>
            </a:r>
            <a:r>
              <a:rPr lang="ja-JP" altLang="en-US" dirty="0"/>
              <a:t>の</a:t>
            </a:r>
            <a:r>
              <a:rPr lang="ja-JP" altLang="en-US" dirty="0" smtClean="0"/>
              <a:t>正答率を調査する．</a:t>
            </a:r>
            <a:endParaRPr lang="en-US" altLang="ja-JP" dirty="0"/>
          </a:p>
          <a:p>
            <a:pPr lvl="1">
              <a:lnSpc>
                <a:spcPct val="100000"/>
              </a:lnSpc>
            </a:pPr>
            <a:r>
              <a:rPr lang="ja-JP" altLang="ja-JP" dirty="0"/>
              <a:t>検索</a:t>
            </a:r>
            <a:r>
              <a:rPr lang="ja-JP" altLang="ja-JP" dirty="0" smtClean="0"/>
              <a:t>結果</a:t>
            </a:r>
            <a:r>
              <a:rPr lang="ja-JP" altLang="en-US" dirty="0" smtClean="0"/>
              <a:t>上位の</a:t>
            </a:r>
            <a:r>
              <a:rPr lang="ja-JP" altLang="ja-JP" dirty="0" smtClean="0"/>
              <a:t>画像</a:t>
            </a:r>
            <a:r>
              <a:rPr lang="ja-JP" altLang="ja-JP" dirty="0"/>
              <a:t>の共通点</a:t>
            </a:r>
            <a:r>
              <a:rPr lang="ja-JP" altLang="ja-JP" dirty="0" smtClean="0"/>
              <a:t>を</a:t>
            </a:r>
            <a:r>
              <a:rPr lang="ja-JP" altLang="en-US" dirty="0"/>
              <a:t>評価</a:t>
            </a:r>
            <a:r>
              <a:rPr lang="ja-JP" altLang="ja-JP" dirty="0" smtClean="0"/>
              <a:t>する</a:t>
            </a:r>
            <a:r>
              <a:rPr lang="ja-JP" altLang="en-US" dirty="0"/>
              <a:t>．</a:t>
            </a:r>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11</a:t>
            </a:fld>
            <a:endParaRPr kumimoji="1" lang="ja-JP" altLang="en-US"/>
          </a:p>
        </p:txBody>
      </p:sp>
    </p:spTree>
    <p:extLst>
      <p:ext uri="{BB962C8B-B14F-4D97-AF65-F5344CB8AC3E}">
        <p14:creationId xmlns:p14="http://schemas.microsoft.com/office/powerpoint/2010/main" val="40650066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1</a:t>
            </a:r>
            <a:r>
              <a:rPr kumimoji="1" lang="ja-JP" altLang="en-US" dirty="0" smtClean="0"/>
              <a:t>目的</a:t>
            </a:r>
            <a:endParaRPr kumimoji="1" lang="ja-JP" altLang="en-US" dirty="0"/>
          </a:p>
        </p:txBody>
      </p:sp>
      <p:sp>
        <p:nvSpPr>
          <p:cNvPr id="3" name="コンテンツ プレースホルダー 2"/>
          <p:cNvSpPr>
            <a:spLocks noGrp="1"/>
          </p:cNvSpPr>
          <p:nvPr>
            <p:ph idx="1"/>
          </p:nvPr>
        </p:nvSpPr>
        <p:spPr>
          <a:xfrm>
            <a:off x="628650" y="1847851"/>
            <a:ext cx="7886700" cy="4351338"/>
          </a:xfrm>
        </p:spPr>
        <p:txBody>
          <a:bodyPr/>
          <a:lstStyle/>
          <a:p>
            <a:pPr>
              <a:lnSpc>
                <a:spcPct val="100000"/>
              </a:lnSpc>
            </a:pPr>
            <a:r>
              <a:rPr lang="ja-JP" altLang="ja-JP" dirty="0"/>
              <a:t>画像検索精度と計算時間の両方の観点から最も良い</a:t>
            </a:r>
            <a:r>
              <a:rPr lang="ja-JP" altLang="ja-JP" dirty="0" smtClean="0"/>
              <a:t>結果</a:t>
            </a:r>
            <a:r>
              <a:rPr lang="ja-JP" altLang="en-US" dirty="0"/>
              <a:t>の</a:t>
            </a:r>
            <a:r>
              <a:rPr lang="ja-JP" altLang="ja-JP" dirty="0" smtClean="0"/>
              <a:t>次元数</a:t>
            </a:r>
            <a:r>
              <a:rPr lang="ja-JP" altLang="ja-JP" dirty="0"/>
              <a:t>を明確に</a:t>
            </a:r>
            <a:r>
              <a:rPr lang="ja-JP" altLang="ja-JP" dirty="0" smtClean="0"/>
              <a:t>する</a:t>
            </a:r>
            <a:r>
              <a:rPr lang="ja-JP" altLang="en-US" dirty="0" smtClean="0"/>
              <a:t>．</a:t>
            </a:r>
            <a:endParaRPr lang="ja-JP" altLang="ja-JP" dirty="0"/>
          </a:p>
          <a:p>
            <a:endParaRPr lang="ja-JP"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12</a:t>
            </a:fld>
            <a:endParaRPr kumimoji="1" lang="ja-JP" altLang="en-US"/>
          </a:p>
        </p:txBody>
      </p:sp>
    </p:spTree>
    <p:extLst>
      <p:ext uri="{BB962C8B-B14F-4D97-AF65-F5344CB8AC3E}">
        <p14:creationId xmlns:p14="http://schemas.microsoft.com/office/powerpoint/2010/main" val="20030961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1</a:t>
            </a:r>
            <a:r>
              <a:rPr kumimoji="1" lang="ja-JP" altLang="en-US" dirty="0" smtClean="0"/>
              <a:t>方法</a:t>
            </a:r>
            <a:endParaRPr kumimoji="1" lang="ja-JP" altLang="en-US" dirty="0"/>
          </a:p>
        </p:txBody>
      </p:sp>
      <p:sp>
        <p:nvSpPr>
          <p:cNvPr id="3" name="コンテンツ プレースホルダー 2"/>
          <p:cNvSpPr>
            <a:spLocks noGrp="1"/>
          </p:cNvSpPr>
          <p:nvPr>
            <p:ph idx="1"/>
          </p:nvPr>
        </p:nvSpPr>
        <p:spPr/>
        <p:txBody>
          <a:bodyPr/>
          <a:lstStyle/>
          <a:p>
            <a:pPr marL="514350" indent="-514350">
              <a:lnSpc>
                <a:spcPct val="100000"/>
              </a:lnSpc>
              <a:buFont typeface="+mj-lt"/>
              <a:buAutoNum type="arabicPeriod"/>
            </a:pPr>
            <a:r>
              <a:rPr lang="ja-JP" altLang="en-US" dirty="0" smtClean="0"/>
              <a:t>画像検索精度を調査するため，基準となる画像と同じラベルを数え，最も正答率の良い特徴ベクトルの次元数を求める．</a:t>
            </a:r>
            <a:endParaRPr lang="en-US" altLang="ja-JP" dirty="0" smtClean="0"/>
          </a:p>
          <a:p>
            <a:pPr marL="514350" indent="-514350">
              <a:lnSpc>
                <a:spcPct val="100000"/>
              </a:lnSpc>
              <a:buFont typeface="+mj-lt"/>
              <a:buAutoNum type="arabicPeriod"/>
            </a:pPr>
            <a:endParaRPr lang="en-US" altLang="ja-JP" dirty="0" smtClean="0"/>
          </a:p>
          <a:p>
            <a:pPr marL="514350" indent="-514350">
              <a:lnSpc>
                <a:spcPct val="100000"/>
              </a:lnSpc>
              <a:buFont typeface="+mj-lt"/>
              <a:buAutoNum type="arabicPeriod"/>
            </a:pPr>
            <a:r>
              <a:rPr lang="ja-JP" altLang="en-US" dirty="0"/>
              <a:t>画像検索</a:t>
            </a:r>
            <a:r>
              <a:rPr lang="ja-JP" altLang="en-US" dirty="0" smtClean="0"/>
              <a:t>をする際の</a:t>
            </a:r>
            <a:r>
              <a:rPr lang="ja-JP" altLang="en-US" dirty="0" smtClean="0"/>
              <a:t>計算</a:t>
            </a:r>
            <a:r>
              <a:rPr lang="ja-JP" altLang="en-US" dirty="0" smtClean="0"/>
              <a:t>時間</a:t>
            </a:r>
            <a:r>
              <a:rPr lang="ja-JP" altLang="en-US" dirty="0" smtClean="0"/>
              <a:t>を</a:t>
            </a:r>
            <a:r>
              <a:rPr lang="ja-JP" altLang="en-US" dirty="0"/>
              <a:t>計測する</a:t>
            </a:r>
            <a:r>
              <a:rPr lang="ja-JP" altLang="en-US" dirty="0" smtClean="0"/>
              <a:t>．</a:t>
            </a:r>
            <a:endParaRPr lang="en-US" altLang="ja-JP" dirty="0" smtClean="0"/>
          </a:p>
          <a:p>
            <a:endParaRPr lang="en-US" altLang="ja-JP" dirty="0" smtClean="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13</a:t>
            </a:fld>
            <a:endParaRPr kumimoji="1" lang="ja-JP" altLang="en-US"/>
          </a:p>
        </p:txBody>
      </p:sp>
    </p:spTree>
    <p:extLst>
      <p:ext uri="{BB962C8B-B14F-4D97-AF65-F5344CB8AC3E}">
        <p14:creationId xmlns:p14="http://schemas.microsoft.com/office/powerpoint/2010/main" val="13658015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1</a:t>
            </a:r>
            <a:r>
              <a:rPr kumimoji="1" lang="ja-JP" altLang="en-US" dirty="0" smtClean="0"/>
              <a:t>結果</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14</a:t>
            </a:fld>
            <a:endParaRPr kumimoji="1" lang="ja-JP" altLang="en-US"/>
          </a:p>
        </p:txBody>
      </p:sp>
      <p:sp>
        <p:nvSpPr>
          <p:cNvPr id="3" name="コンテンツ プレースホルダー 2"/>
          <p:cNvSpPr>
            <a:spLocks noGrp="1"/>
          </p:cNvSpPr>
          <p:nvPr>
            <p:ph idx="1"/>
          </p:nvPr>
        </p:nvSpPr>
        <p:spPr>
          <a:xfrm>
            <a:off x="628650" y="1825625"/>
            <a:ext cx="3917224" cy="591004"/>
          </a:xfrm>
        </p:spPr>
        <p:txBody>
          <a:bodyPr/>
          <a:lstStyle/>
          <a:p>
            <a:endParaRPr kumimoji="1" lang="ja-JP" altLang="en-US" dirty="0"/>
          </a:p>
        </p:txBody>
      </p:sp>
      <p:pic>
        <p:nvPicPr>
          <p:cNvPr id="8" name="図 7"/>
          <p:cNvPicPr>
            <a:picLocks noChangeAspect="1"/>
          </p:cNvPicPr>
          <p:nvPr/>
        </p:nvPicPr>
        <p:blipFill>
          <a:blip r:embed="rId3"/>
          <a:stretch>
            <a:fillRect/>
          </a:stretch>
        </p:blipFill>
        <p:spPr>
          <a:xfrm>
            <a:off x="628650" y="1825625"/>
            <a:ext cx="7391944" cy="4443031"/>
          </a:xfrm>
          <a:prstGeom prst="rect">
            <a:avLst/>
          </a:prstGeom>
        </p:spPr>
      </p:pic>
    </p:spTree>
    <p:extLst>
      <p:ext uri="{BB962C8B-B14F-4D97-AF65-F5344CB8AC3E}">
        <p14:creationId xmlns:p14="http://schemas.microsoft.com/office/powerpoint/2010/main" val="2928992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2</a:t>
            </a:r>
            <a:r>
              <a:rPr kumimoji="1" lang="ja-JP" altLang="en-US" dirty="0" smtClean="0"/>
              <a:t>目的</a:t>
            </a:r>
            <a:endParaRPr kumimoji="1" lang="ja-JP" altLang="en-US" dirty="0"/>
          </a:p>
        </p:txBody>
      </p:sp>
      <p:sp>
        <p:nvSpPr>
          <p:cNvPr id="3" name="コンテンツ プレースホルダー 2"/>
          <p:cNvSpPr>
            <a:spLocks noGrp="1"/>
          </p:cNvSpPr>
          <p:nvPr>
            <p:ph idx="1"/>
          </p:nvPr>
        </p:nvSpPr>
        <p:spPr/>
        <p:txBody>
          <a:bodyPr>
            <a:normAutofit/>
          </a:bodyPr>
          <a:lstStyle/>
          <a:p>
            <a:pPr>
              <a:lnSpc>
                <a:spcPct val="100000"/>
              </a:lnSpc>
            </a:pPr>
            <a:r>
              <a:rPr lang="ja-JP" altLang="en-US" dirty="0" smtClean="0"/>
              <a:t>実験</a:t>
            </a:r>
            <a:r>
              <a:rPr lang="en-US" altLang="ja-JP" dirty="0" smtClean="0"/>
              <a:t>1</a:t>
            </a:r>
            <a:r>
              <a:rPr lang="ja-JP" altLang="en-US" dirty="0" smtClean="0"/>
              <a:t>の結果から検索精度が出ていないラベルがあると考えられた．</a:t>
            </a:r>
            <a:endParaRPr lang="en-US" altLang="ja-JP" dirty="0" smtClean="0"/>
          </a:p>
          <a:p>
            <a:pPr>
              <a:lnSpc>
                <a:spcPct val="100000"/>
              </a:lnSpc>
            </a:pPr>
            <a:r>
              <a:rPr lang="ja-JP" altLang="en-US" dirty="0" smtClean="0"/>
              <a:t>検索精度が良くないラベルを探す．</a:t>
            </a:r>
            <a:endParaRPr lang="en-US" altLang="ja-JP" dirty="0" smtClean="0"/>
          </a:p>
          <a:p>
            <a:pPr>
              <a:lnSpc>
                <a:spcPct val="100000"/>
              </a:lnSpc>
            </a:pPr>
            <a:endParaRPr lang="en-US" altLang="ja-JP" dirty="0" smtClean="0"/>
          </a:p>
          <a:p>
            <a:pPr>
              <a:lnSpc>
                <a:spcPct val="100000"/>
              </a:lnSpc>
            </a:pPr>
            <a:r>
              <a:rPr lang="ja-JP" altLang="ja-JP" dirty="0" smtClean="0"/>
              <a:t>検索</a:t>
            </a:r>
            <a:r>
              <a:rPr lang="ja-JP" altLang="ja-JP" dirty="0"/>
              <a:t>結果</a:t>
            </a:r>
            <a:r>
              <a:rPr lang="ja-JP" altLang="ja-JP" dirty="0" smtClean="0"/>
              <a:t>の</a:t>
            </a:r>
            <a:r>
              <a:rPr lang="ja-JP" altLang="en-US" dirty="0"/>
              <a:t>上位</a:t>
            </a:r>
            <a:r>
              <a:rPr lang="ja-JP" altLang="en-US" dirty="0" smtClean="0"/>
              <a:t>に表示された</a:t>
            </a:r>
            <a:r>
              <a:rPr lang="ja-JP" altLang="ja-JP" dirty="0" smtClean="0"/>
              <a:t>画像の</a:t>
            </a:r>
            <a:r>
              <a:rPr lang="ja-JP" altLang="en-US" dirty="0"/>
              <a:t>視覚的</a:t>
            </a:r>
            <a:r>
              <a:rPr lang="ja-JP" altLang="en-US" dirty="0" smtClean="0"/>
              <a:t>な共通点について評価する．</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15</a:t>
            </a:fld>
            <a:endParaRPr kumimoji="1" lang="ja-JP" altLang="en-US"/>
          </a:p>
        </p:txBody>
      </p:sp>
    </p:spTree>
    <p:extLst>
      <p:ext uri="{BB962C8B-B14F-4D97-AF65-F5344CB8AC3E}">
        <p14:creationId xmlns:p14="http://schemas.microsoft.com/office/powerpoint/2010/main" val="17583752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2</a:t>
            </a:r>
            <a:r>
              <a:rPr kumimoji="1" lang="ja-JP" altLang="en-US" dirty="0" smtClean="0"/>
              <a:t>方法</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lang="ja-JP" altLang="en-US" dirty="0"/>
              <a:t>それぞれの特徴</a:t>
            </a:r>
            <a:r>
              <a:rPr lang="ja-JP" altLang="en-US" dirty="0" smtClean="0"/>
              <a:t>ベクトルから各ラベルの正答率を出し，ラベルによる正答率の違いをグラフに表す．</a:t>
            </a:r>
            <a:endParaRPr lang="en-US" altLang="ja-JP" dirty="0" smtClean="0"/>
          </a:p>
          <a:p>
            <a:pPr marL="514350" indent="-514350">
              <a:buFont typeface="+mj-lt"/>
              <a:buAutoNum type="arabicPeriod"/>
            </a:pPr>
            <a:endParaRPr lang="en-US" altLang="ja-JP" dirty="0" smtClean="0"/>
          </a:p>
          <a:p>
            <a:pPr marL="514350" indent="-514350">
              <a:buFont typeface="+mj-lt"/>
              <a:buAutoNum type="arabicPeriod"/>
            </a:pPr>
            <a:r>
              <a:rPr lang="ja-JP" altLang="en-US" dirty="0"/>
              <a:t>検索上位</a:t>
            </a:r>
            <a:r>
              <a:rPr lang="ja-JP" altLang="en-US" dirty="0" smtClean="0"/>
              <a:t>に表示された画像の共通点について調査する．</a:t>
            </a:r>
            <a:endParaRPr lang="en-US" altLang="ja-JP" dirty="0" smtClean="0"/>
          </a:p>
          <a:p>
            <a:pPr marL="514350" indent="-514350">
              <a:buFont typeface="+mj-lt"/>
              <a:buAutoNum type="arabicPeriod"/>
            </a:pPr>
            <a:endParaRPr kumimoji="1" lang="en-US" altLang="ja-JP" dirty="0"/>
          </a:p>
          <a:p>
            <a:pPr marL="514350" indent="-514350">
              <a:buFont typeface="+mj-lt"/>
              <a:buAutoNum type="arabicPeriod"/>
            </a:pPr>
            <a:r>
              <a:rPr lang="ja-JP" altLang="en-US" dirty="0" smtClean="0"/>
              <a:t>類似している点について考察する．</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16</a:t>
            </a:fld>
            <a:endParaRPr kumimoji="1" lang="ja-JP" altLang="en-US"/>
          </a:p>
        </p:txBody>
      </p:sp>
    </p:spTree>
    <p:extLst>
      <p:ext uri="{BB962C8B-B14F-4D97-AF65-F5344CB8AC3E}">
        <p14:creationId xmlns:p14="http://schemas.microsoft.com/office/powerpoint/2010/main" val="39317365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2</a:t>
            </a:r>
            <a:r>
              <a:rPr kumimoji="1" lang="ja-JP" altLang="en-US" dirty="0" smtClean="0"/>
              <a:t>結果①</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17</a:t>
            </a:fld>
            <a:endParaRPr kumimoji="1" lang="ja-JP" altLang="en-US" dirty="0"/>
          </a:p>
        </p:txBody>
      </p:sp>
      <p:sp>
        <p:nvSpPr>
          <p:cNvPr id="3" name="コンテンツ プレースホルダー 2"/>
          <p:cNvSpPr>
            <a:spLocks noGrp="1"/>
          </p:cNvSpPr>
          <p:nvPr>
            <p:ph idx="1"/>
          </p:nvPr>
        </p:nvSpPr>
        <p:spPr>
          <a:xfrm>
            <a:off x="628650" y="1825625"/>
            <a:ext cx="3995601" cy="303621"/>
          </a:xfrm>
        </p:spPr>
        <p:txBody>
          <a:bodyPr>
            <a:normAutofit fontScale="62500" lnSpcReduction="20000"/>
          </a:bodyPr>
          <a:lstStyle/>
          <a:p>
            <a:endParaRPr kumimoji="1" lang="ja-JP" altLang="en-US" dirty="0"/>
          </a:p>
        </p:txBody>
      </p:sp>
      <p:pic>
        <p:nvPicPr>
          <p:cNvPr id="7" name="図 6"/>
          <p:cNvPicPr>
            <a:picLocks noChangeAspect="1"/>
          </p:cNvPicPr>
          <p:nvPr/>
        </p:nvPicPr>
        <p:blipFill>
          <a:blip r:embed="rId3"/>
          <a:stretch>
            <a:fillRect/>
          </a:stretch>
        </p:blipFill>
        <p:spPr>
          <a:xfrm>
            <a:off x="628649" y="1825625"/>
            <a:ext cx="7313567" cy="4395921"/>
          </a:xfrm>
          <a:prstGeom prst="rect">
            <a:avLst/>
          </a:prstGeom>
        </p:spPr>
      </p:pic>
    </p:spTree>
    <p:extLst>
      <p:ext uri="{BB962C8B-B14F-4D97-AF65-F5344CB8AC3E}">
        <p14:creationId xmlns:p14="http://schemas.microsoft.com/office/powerpoint/2010/main" val="3036265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2</a:t>
            </a:r>
            <a:r>
              <a:rPr kumimoji="1" lang="ja-JP" altLang="en-US" dirty="0" smtClean="0"/>
              <a:t>結果②</a:t>
            </a:r>
            <a:endParaRPr kumimoji="1" lang="ja-JP" altLang="en-US" dirty="0"/>
          </a:p>
        </p:txBody>
      </p:sp>
      <p:sp>
        <p:nvSpPr>
          <p:cNvPr id="3" name="テキスト プレースホルダー 2"/>
          <p:cNvSpPr>
            <a:spLocks noGrp="1"/>
          </p:cNvSpPr>
          <p:nvPr>
            <p:ph type="body" idx="1"/>
          </p:nvPr>
        </p:nvSpPr>
        <p:spPr/>
        <p:txBody>
          <a:bodyPr/>
          <a:lstStyle/>
          <a:p>
            <a:r>
              <a:rPr kumimoji="1" lang="ja-JP" altLang="en-US" dirty="0" smtClean="0"/>
              <a:t>ラベル「車」</a:t>
            </a:r>
            <a:endParaRPr kumimoji="1" lang="ja-JP" altLang="en-US" dirty="0"/>
          </a:p>
        </p:txBody>
      </p:sp>
      <p:sp>
        <p:nvSpPr>
          <p:cNvPr id="4" name="コンテンツ プレースホルダー 3"/>
          <p:cNvSpPr>
            <a:spLocks noGrp="1"/>
          </p:cNvSpPr>
          <p:nvPr>
            <p:ph sz="half" idx="2"/>
          </p:nvPr>
        </p:nvSpPr>
        <p:spPr>
          <a:xfrm>
            <a:off x="499214" y="4298745"/>
            <a:ext cx="3868340" cy="1988548"/>
          </a:xfrm>
        </p:spPr>
        <p:txBody>
          <a:bodyPr/>
          <a:lstStyle/>
          <a:p>
            <a:r>
              <a:rPr lang="ja-JP" altLang="en-US" dirty="0" smtClean="0"/>
              <a:t>形状が似ているものが多く表示された．</a:t>
            </a:r>
            <a:endParaRPr kumimoji="1" lang="ja-JP" altLang="en-US" dirty="0"/>
          </a:p>
        </p:txBody>
      </p:sp>
      <p:sp>
        <p:nvSpPr>
          <p:cNvPr id="5" name="テキスト プレースホルダー 4"/>
          <p:cNvSpPr>
            <a:spLocks noGrp="1"/>
          </p:cNvSpPr>
          <p:nvPr>
            <p:ph type="body" sz="quarter" idx="3"/>
          </p:nvPr>
        </p:nvSpPr>
        <p:spPr/>
        <p:txBody>
          <a:bodyPr/>
          <a:lstStyle/>
          <a:p>
            <a:r>
              <a:rPr kumimoji="1" lang="ja-JP" altLang="en-US" dirty="0" smtClean="0"/>
              <a:t>ラベル「猫」</a:t>
            </a:r>
            <a:endParaRPr kumimoji="1" lang="ja-JP" altLang="en-US" dirty="0"/>
          </a:p>
        </p:txBody>
      </p:sp>
      <p:sp>
        <p:nvSpPr>
          <p:cNvPr id="6" name="コンテンツ プレースホルダー 5"/>
          <p:cNvSpPr>
            <a:spLocks noGrp="1"/>
          </p:cNvSpPr>
          <p:nvPr>
            <p:ph sz="quarter" idx="4"/>
          </p:nvPr>
        </p:nvSpPr>
        <p:spPr>
          <a:xfrm>
            <a:off x="4573191" y="4298745"/>
            <a:ext cx="4018359" cy="1988548"/>
          </a:xfrm>
        </p:spPr>
        <p:txBody>
          <a:bodyPr/>
          <a:lstStyle/>
          <a:p>
            <a:r>
              <a:rPr kumimoji="1" lang="ja-JP" altLang="en-US" dirty="0" smtClean="0"/>
              <a:t>関連性が低いと考えられるものが表示された．</a:t>
            </a:r>
            <a:endParaRPr kumimoji="1" lang="ja-JP" altLang="en-US" dirty="0"/>
          </a:p>
        </p:txBody>
      </p:sp>
      <p:sp>
        <p:nvSpPr>
          <p:cNvPr id="7" name="スライド番号プレースホルダー 6"/>
          <p:cNvSpPr>
            <a:spLocks noGrp="1"/>
          </p:cNvSpPr>
          <p:nvPr>
            <p:ph type="sldNum" sz="quarter" idx="12"/>
          </p:nvPr>
        </p:nvSpPr>
        <p:spPr/>
        <p:txBody>
          <a:bodyPr/>
          <a:lstStyle/>
          <a:p>
            <a:fld id="{768BF403-63E9-4BE6-AA0B-408C483EA9DC}" type="slidenum">
              <a:rPr kumimoji="1" lang="ja-JP" altLang="en-US" smtClean="0"/>
              <a:t>18</a:t>
            </a:fld>
            <a:endParaRPr kumimoji="1" lang="ja-JP" altLang="en-US"/>
          </a:p>
        </p:txBody>
      </p:sp>
      <p:pic>
        <p:nvPicPr>
          <p:cNvPr id="8" name="図 7"/>
          <p:cNvPicPr>
            <a:picLocks noChangeAspect="1"/>
          </p:cNvPicPr>
          <p:nvPr/>
        </p:nvPicPr>
        <p:blipFill>
          <a:blip r:embed="rId3"/>
          <a:stretch>
            <a:fillRect/>
          </a:stretch>
        </p:blipFill>
        <p:spPr>
          <a:xfrm>
            <a:off x="122779" y="2568102"/>
            <a:ext cx="4375403" cy="1371600"/>
          </a:xfrm>
          <a:prstGeom prst="rect">
            <a:avLst/>
          </a:prstGeom>
        </p:spPr>
      </p:pic>
      <p:pic>
        <p:nvPicPr>
          <p:cNvPr id="9" name="図 8"/>
          <p:cNvPicPr>
            <a:picLocks noChangeAspect="1"/>
          </p:cNvPicPr>
          <p:nvPr/>
        </p:nvPicPr>
        <p:blipFill>
          <a:blip r:embed="rId4"/>
          <a:stretch>
            <a:fillRect/>
          </a:stretch>
        </p:blipFill>
        <p:spPr>
          <a:xfrm>
            <a:off x="4617278" y="2566965"/>
            <a:ext cx="4375403" cy="1371189"/>
          </a:xfrm>
          <a:prstGeom prst="rect">
            <a:avLst/>
          </a:prstGeom>
        </p:spPr>
      </p:pic>
    </p:spTree>
    <p:extLst>
      <p:ext uri="{BB962C8B-B14F-4D97-AF65-F5344CB8AC3E}">
        <p14:creationId xmlns:p14="http://schemas.microsoft.com/office/powerpoint/2010/main" val="3212936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次元数</a:t>
            </a:r>
            <a:r>
              <a:rPr kumimoji="1" lang="en-US" altLang="ja-JP" dirty="0" smtClean="0"/>
              <a:t>1000</a:t>
            </a:r>
            <a:r>
              <a:rPr kumimoji="1" lang="ja-JP" altLang="en-US" dirty="0" smtClean="0"/>
              <a:t>が検索精度と計算時間の両方の観点から最も良かった．</a:t>
            </a:r>
            <a:endParaRPr kumimoji="1" lang="en-US" altLang="ja-JP" dirty="0" smtClean="0"/>
          </a:p>
          <a:p>
            <a:endParaRPr lang="en-US" altLang="ja-JP" dirty="0"/>
          </a:p>
          <a:p>
            <a:r>
              <a:rPr lang="ja-JP" altLang="en-US" dirty="0"/>
              <a:t>検索精度</a:t>
            </a:r>
            <a:r>
              <a:rPr lang="ja-JP" altLang="en-US" dirty="0" smtClean="0"/>
              <a:t>が低いラベルが確認できた．</a:t>
            </a:r>
            <a:endParaRPr kumimoji="1" lang="en-US" altLang="ja-JP" dirty="0" smtClean="0"/>
          </a:p>
          <a:p>
            <a:endParaRPr lang="en-US" altLang="ja-JP" dirty="0" smtClean="0"/>
          </a:p>
          <a:p>
            <a:r>
              <a:rPr lang="ja-JP" altLang="en-US" dirty="0" smtClean="0"/>
              <a:t>形状が似ているものが検索上位に表示された．</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19</a:t>
            </a:fld>
            <a:endParaRPr kumimoji="1" lang="ja-JP" altLang="en-US"/>
          </a:p>
        </p:txBody>
      </p:sp>
    </p:spTree>
    <p:extLst>
      <p:ext uri="{BB962C8B-B14F-4D97-AF65-F5344CB8AC3E}">
        <p14:creationId xmlns:p14="http://schemas.microsoft.com/office/powerpoint/2010/main" val="30679071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normAutofit/>
          </a:bodyPr>
          <a:lstStyle/>
          <a:p>
            <a:pPr algn="just">
              <a:lnSpc>
                <a:spcPct val="110000"/>
              </a:lnSpc>
            </a:pPr>
            <a:r>
              <a:rPr lang="ja-JP" altLang="en-US" dirty="0" smtClean="0"/>
              <a:t>ソーシャルネットワーキングサービス</a:t>
            </a:r>
            <a:r>
              <a:rPr lang="ja-JP" altLang="en-US" dirty="0" smtClean="0"/>
              <a:t>に</a:t>
            </a:r>
            <a:r>
              <a:rPr lang="ja-JP" altLang="en-US" dirty="0"/>
              <a:t>おいて写真や画像の投稿が盛んになっており，大量の写真や画像が蓄積されている</a:t>
            </a:r>
            <a:r>
              <a:rPr lang="ja-JP" altLang="en-US" dirty="0" smtClean="0"/>
              <a:t>．</a:t>
            </a:r>
            <a:endParaRPr lang="en-US" altLang="ja-JP" dirty="0" smtClean="0"/>
          </a:p>
          <a:p>
            <a:pPr algn="just">
              <a:lnSpc>
                <a:spcPct val="110000"/>
              </a:lnSpc>
            </a:pPr>
            <a:endParaRPr lang="en-US" altLang="ja-JP" dirty="0"/>
          </a:p>
          <a:p>
            <a:pPr algn="just">
              <a:lnSpc>
                <a:spcPct val="110000"/>
              </a:lnSpc>
            </a:pPr>
            <a:r>
              <a:rPr lang="ja-JP" altLang="en-US" dirty="0"/>
              <a:t>ユーザが目的の写真や画像にアクセスする手段として，画像検索機能の重要性が増している</a:t>
            </a:r>
            <a:r>
              <a:rPr lang="ja-JP" altLang="en-US" dirty="0" smtClean="0"/>
              <a:t>．</a:t>
            </a:r>
            <a:endParaRPr lang="en-US" altLang="ja-JP" strike="sngStrike"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a:t>
            </a:fld>
            <a:endParaRPr kumimoji="1" lang="ja-JP" altLang="en-US"/>
          </a:p>
        </p:txBody>
      </p:sp>
    </p:spTree>
    <p:extLst>
      <p:ext uri="{BB962C8B-B14F-4D97-AF65-F5344CB8AC3E}">
        <p14:creationId xmlns:p14="http://schemas.microsoft.com/office/powerpoint/2010/main" val="22921913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今後の展望</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本提案手法の応用として，ユークリッド距離以外での類似性評価，異なる深層学習モデル構造を使用した特徴ベクトル抽出．</a:t>
            </a:r>
            <a:endParaRPr kumimoji="1" lang="en-US" altLang="ja-JP" dirty="0" smtClean="0"/>
          </a:p>
          <a:p>
            <a:endParaRPr lang="en-US" altLang="ja-JP" dirty="0"/>
          </a:p>
          <a:p>
            <a:r>
              <a:rPr lang="ja-JP" altLang="ja-JP" dirty="0" smtClean="0"/>
              <a:t>最適</a:t>
            </a:r>
            <a:r>
              <a:rPr lang="ja-JP" altLang="ja-JP" dirty="0"/>
              <a:t>な次元数の特徴ベクトルを画像検索システムに適用することで</a:t>
            </a:r>
            <a:r>
              <a:rPr lang="ja-JP" altLang="ja-JP" dirty="0" smtClean="0"/>
              <a:t>より</a:t>
            </a:r>
            <a:r>
              <a:rPr lang="ja-JP" altLang="en-US" dirty="0"/>
              <a:t>最適</a:t>
            </a:r>
            <a:r>
              <a:rPr lang="ja-JP" altLang="ja-JP" dirty="0" smtClean="0"/>
              <a:t>な</a:t>
            </a:r>
            <a:r>
              <a:rPr lang="ja-JP" altLang="ja-JP" dirty="0"/>
              <a:t>画像検索に貢献できることを期待している．</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20</a:t>
            </a:fld>
            <a:endParaRPr kumimoji="1" lang="ja-JP" altLang="en-US"/>
          </a:p>
        </p:txBody>
      </p:sp>
    </p:spTree>
    <p:extLst>
      <p:ext uri="{BB962C8B-B14F-4D97-AF65-F5344CB8AC3E}">
        <p14:creationId xmlns:p14="http://schemas.microsoft.com/office/powerpoint/2010/main" val="18880087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特徴ベクトルについて</a:t>
            </a:r>
            <a:endParaRPr kumimoji="1" lang="ja-JP" altLang="en-US" dirty="0"/>
          </a:p>
        </p:txBody>
      </p:sp>
      <p:sp>
        <p:nvSpPr>
          <p:cNvPr id="3" name="コンテンツ プレースホルダー 2"/>
          <p:cNvSpPr>
            <a:spLocks noGrp="1"/>
          </p:cNvSpPr>
          <p:nvPr>
            <p:ph idx="1"/>
          </p:nvPr>
        </p:nvSpPr>
        <p:spPr/>
        <p:txBody>
          <a:bodyPr>
            <a:normAutofit/>
          </a:bodyPr>
          <a:lstStyle/>
          <a:p>
            <a:pPr marL="228600" lvl="1">
              <a:spcBef>
                <a:spcPts val="1000"/>
              </a:spcBef>
            </a:pPr>
            <a:r>
              <a:rPr lang="ja-JP" altLang="en-US" dirty="0" smtClean="0"/>
              <a:t>深層学習モデルの中間層から抽出した特徴ベクトルには，</a:t>
            </a:r>
            <a:r>
              <a:rPr lang="ja-JP" altLang="en-US" dirty="0" smtClean="0">
                <a:solidFill>
                  <a:srgbClr val="FF0000"/>
                </a:solidFill>
              </a:rPr>
              <a:t>意味情報</a:t>
            </a:r>
            <a:r>
              <a:rPr lang="ja-JP" altLang="en-US" dirty="0" smtClean="0"/>
              <a:t>が保持されていると仮定する．</a:t>
            </a:r>
            <a:endParaRPr lang="en-US" altLang="ja-JP" dirty="0"/>
          </a:p>
          <a:p>
            <a:pPr lvl="1"/>
            <a:r>
              <a:rPr lang="ja-JP" altLang="en-US" dirty="0"/>
              <a:t>画像を認識する際に，その判断材料となる</a:t>
            </a:r>
            <a:r>
              <a:rPr lang="ja-JP" altLang="en-US" dirty="0" smtClean="0"/>
              <a:t>情報</a:t>
            </a:r>
            <a:endParaRPr lang="en-US" altLang="ja-JP" dirty="0" smtClean="0"/>
          </a:p>
          <a:p>
            <a:pPr lvl="1"/>
            <a:endParaRPr lang="en-US" altLang="ja-JP" dirty="0"/>
          </a:p>
          <a:p>
            <a:r>
              <a:rPr lang="ja-JP" altLang="en-US" dirty="0">
                <a:solidFill>
                  <a:srgbClr val="333333"/>
                </a:solidFill>
                <a:latin typeface="-apple-system"/>
              </a:rPr>
              <a:t>パターン情報を変数値</a:t>
            </a:r>
            <a:r>
              <a:rPr lang="ja-JP" altLang="en-US" dirty="0" smtClean="0">
                <a:solidFill>
                  <a:srgbClr val="333333"/>
                </a:solidFill>
                <a:latin typeface="-apple-system"/>
              </a:rPr>
              <a:t>を要素</a:t>
            </a:r>
            <a:r>
              <a:rPr lang="ja-JP" altLang="en-US" dirty="0">
                <a:solidFill>
                  <a:srgbClr val="333333"/>
                </a:solidFill>
                <a:latin typeface="-apple-system"/>
              </a:rPr>
              <a:t>とするベクトルの形式で表現したもの。</a:t>
            </a:r>
            <a:endParaRPr lang="en-US" altLang="ja-JP" dirty="0">
              <a:solidFill>
                <a:srgbClr val="FF0000"/>
              </a:solidFill>
            </a:endParaRPr>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3</a:t>
            </a:fld>
            <a:endParaRPr kumimoji="1" lang="ja-JP" altLang="en-US" dirty="0"/>
          </a:p>
        </p:txBody>
      </p:sp>
      <p:pic>
        <p:nvPicPr>
          <p:cNvPr id="5" name="図 4"/>
          <p:cNvPicPr>
            <a:picLocks noChangeAspect="1"/>
          </p:cNvPicPr>
          <p:nvPr/>
        </p:nvPicPr>
        <p:blipFill>
          <a:blip r:embed="rId3"/>
          <a:stretch>
            <a:fillRect/>
          </a:stretch>
        </p:blipFill>
        <p:spPr>
          <a:xfrm>
            <a:off x="814014" y="4519997"/>
            <a:ext cx="1791902" cy="1791902"/>
          </a:xfrm>
          <a:prstGeom prst="rect">
            <a:avLst/>
          </a:prstGeom>
        </p:spPr>
      </p:pic>
      <mc:AlternateContent xmlns:mc="http://schemas.openxmlformats.org/markup-compatibility/2006">
        <mc:Choice xmlns:a14="http://schemas.microsoft.com/office/drawing/2010/main" Requires="a14">
          <p:sp>
            <p:nvSpPr>
              <p:cNvPr id="6" name="テキスト ボックス 5"/>
              <p:cNvSpPr txBox="1"/>
              <p:nvPr/>
            </p:nvSpPr>
            <p:spPr>
              <a:xfrm>
                <a:off x="2791279" y="4594698"/>
                <a:ext cx="5353343" cy="1717201"/>
              </a:xfrm>
              <a:prstGeom prst="rect">
                <a:avLst/>
              </a:prstGeom>
              <a:noFill/>
            </p:spPr>
            <p:txBody>
              <a:bodyPr wrap="square" rtlCol="0">
                <a:spAutoFit/>
              </a:bodyPr>
              <a:lstStyle/>
              <a:p>
                <a:r>
                  <a:rPr kumimoji="1" lang="ja-JP" altLang="en-US" dirty="0" smtClean="0"/>
                  <a:t>例</a:t>
                </a:r>
                <a:r>
                  <a:rPr kumimoji="1" lang="en-US" altLang="ja-JP" dirty="0" smtClean="0"/>
                  <a:t>)</a:t>
                </a:r>
                <a:r>
                  <a:rPr kumimoji="1" lang="ja-JP" altLang="en-US" dirty="0" smtClean="0"/>
                  <a:t>白が画素値０，黒が画素値１とする</a:t>
                </a:r>
                <a:endParaRPr kumimoji="1" lang="en-US" altLang="ja-JP" dirty="0" smtClean="0"/>
              </a:p>
              <a:p>
                <a:r>
                  <a:rPr lang="ja-JP" altLang="en-US" dirty="0"/>
                  <a:t>この画像</a:t>
                </a:r>
                <a:r>
                  <a:rPr lang="ja-JP" altLang="en-US" dirty="0" smtClean="0"/>
                  <a:t>を特徴ベクトルで表すと、以下のようになる。</a:t>
                </a:r>
                <a:endParaRPr kumimoji="1" lang="en-US" altLang="ja-JP" dirty="0" smtClean="0"/>
              </a:p>
              <a:p>
                <a:pPr/>
                <a14:m>
                  <m:oMathPara xmlns:m="http://schemas.openxmlformats.org/officeDocument/2006/math">
                    <m:oMathParaPr>
                      <m:jc m:val="centerGroup"/>
                    </m:oMathParaPr>
                    <m:oMath xmlns:m="http://schemas.openxmlformats.org/officeDocument/2006/math">
                      <m:r>
                        <m:rPr>
                          <m:sty m:val="p"/>
                        </m:rPr>
                        <a:rPr lang="en-US" altLang="ja-JP" i="1">
                          <a:latin typeface="Cambria Math" panose="02040503050406030204" pitchFamily="18" charset="0"/>
                        </a:rPr>
                        <m:t>X</m:t>
                      </m:r>
                      <m:r>
                        <a:rPr lang="en-US" altLang="ja-JP" b="0" i="1" smtClean="0">
                          <a:latin typeface="Cambria Math" panose="02040503050406030204" pitchFamily="18" charset="0"/>
                        </a:rPr>
                        <m:t>=(0,1,1,1,0,  0,0,0,1,0,  0,1,1,1,0,  0,0,0,1,0,  0,1,1,1,0)</m:t>
                      </m:r>
                    </m:oMath>
                  </m:oMathPara>
                </a14:m>
                <a:endParaRPr kumimoji="1" lang="en-US" altLang="ja-JP" dirty="0" smtClean="0"/>
              </a:p>
              <a:p>
                <a:endParaRPr lang="en-US" altLang="ja-JP" sz="1600" dirty="0"/>
              </a:p>
            </p:txBody>
          </p:sp>
        </mc:Choice>
        <mc:Fallback>
          <p:sp>
            <p:nvSpPr>
              <p:cNvPr id="6" name="テキスト ボックス 5"/>
              <p:cNvSpPr txBox="1">
                <a:spLocks noRot="1" noChangeAspect="1" noMove="1" noResize="1" noEditPoints="1" noAdjustHandles="1" noChangeArrowheads="1" noChangeShapeType="1" noTextEdit="1"/>
              </p:cNvSpPr>
              <p:nvPr/>
            </p:nvSpPr>
            <p:spPr>
              <a:xfrm>
                <a:off x="2791279" y="4594698"/>
                <a:ext cx="5353343" cy="1717201"/>
              </a:xfrm>
              <a:prstGeom prst="rect">
                <a:avLst/>
              </a:prstGeom>
              <a:blipFill>
                <a:blip r:embed="rId4"/>
                <a:stretch>
                  <a:fillRect l="-1025" t="-213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000610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p:txBody>
          <a:bodyPr>
            <a:normAutofit/>
          </a:bodyPr>
          <a:lstStyle/>
          <a:p>
            <a:r>
              <a:rPr kumimoji="1" lang="en-US" altLang="ja-JP" dirty="0" err="1" smtClean="0">
                <a:ea typeface="+mj-ea"/>
              </a:rPr>
              <a:t>AlexNet</a:t>
            </a:r>
            <a:endParaRPr kumimoji="1" lang="en-US" altLang="ja-JP" dirty="0" smtClean="0">
              <a:ea typeface="+mj-ea"/>
            </a:endParaRPr>
          </a:p>
          <a:p>
            <a:pPr marL="0" indent="0">
              <a:buNone/>
            </a:pPr>
            <a:r>
              <a:rPr lang="ja-JP" altLang="en-US" dirty="0" smtClean="0">
                <a:ea typeface="+mj-ea"/>
              </a:rPr>
              <a:t>　</a:t>
            </a:r>
            <a:r>
              <a:rPr lang="en-US" altLang="ja-JP" dirty="0" smtClean="0">
                <a:ea typeface="+mj-ea"/>
              </a:rPr>
              <a:t>[2012Alex]</a:t>
            </a:r>
            <a:endParaRPr lang="en-US" altLang="ja-JP" dirty="0">
              <a:ea typeface="+mj-ea"/>
            </a:endParaRPr>
          </a:p>
          <a:p>
            <a:r>
              <a:rPr lang="ja-JP" altLang="en-US" dirty="0">
                <a:ea typeface="+mj-ea"/>
              </a:rPr>
              <a:t>特徴</a:t>
            </a:r>
            <a:r>
              <a:rPr lang="ja-JP" altLang="en-US" dirty="0" smtClean="0">
                <a:ea typeface="+mj-ea"/>
              </a:rPr>
              <a:t>ベクトル抽出</a:t>
            </a:r>
            <a:endParaRPr lang="en-US" altLang="ja-JP" dirty="0" smtClean="0">
              <a:ea typeface="+mj-ea"/>
            </a:endParaRPr>
          </a:p>
          <a:p>
            <a:pPr marL="0" indent="0">
              <a:buNone/>
            </a:pPr>
            <a:r>
              <a:rPr lang="ja-JP" altLang="en-US" dirty="0">
                <a:ea typeface="+mj-ea"/>
              </a:rPr>
              <a:t>　</a:t>
            </a:r>
            <a:r>
              <a:rPr lang="en-US" altLang="ja-JP" dirty="0" smtClean="0">
                <a:ea typeface="+mj-ea"/>
              </a:rPr>
              <a:t>[2015</a:t>
            </a:r>
            <a:r>
              <a:rPr lang="ja-JP" altLang="en-US" dirty="0" smtClean="0">
                <a:ea typeface="+mj-ea"/>
              </a:rPr>
              <a:t>中山</a:t>
            </a:r>
            <a:r>
              <a:rPr lang="en-US" altLang="ja-JP" dirty="0" smtClean="0">
                <a:ea typeface="+mj-ea"/>
              </a:rPr>
              <a:t>]</a:t>
            </a:r>
            <a:endParaRPr kumimoji="1" lang="en-US" altLang="ja-JP" dirty="0">
              <a:ea typeface="+mj-ea"/>
            </a:endParaRPr>
          </a:p>
          <a:p>
            <a:r>
              <a:rPr lang="ja-JP" altLang="en-US" dirty="0" smtClean="0">
                <a:ea typeface="+mj-ea"/>
              </a:rPr>
              <a:t>特徴ベクトルの距離の測り方</a:t>
            </a:r>
            <a:endParaRPr lang="en-US" altLang="ja-JP" dirty="0" smtClean="0">
              <a:ea typeface="+mj-ea"/>
            </a:endParaRPr>
          </a:p>
          <a:p>
            <a:pPr marL="0" indent="0">
              <a:buNone/>
            </a:pPr>
            <a:r>
              <a:rPr lang="ja-JP" altLang="en-US" dirty="0">
                <a:ea typeface="+mj-ea"/>
              </a:rPr>
              <a:t>　</a:t>
            </a:r>
            <a:r>
              <a:rPr lang="en-US" altLang="ja-JP" dirty="0" smtClean="0">
                <a:ea typeface="+mj-ea"/>
              </a:rPr>
              <a:t>[2012Alex]</a:t>
            </a:r>
            <a:r>
              <a:rPr lang="ja-JP" altLang="en-US" dirty="0" err="1" smtClean="0">
                <a:ea typeface="+mj-ea"/>
              </a:rPr>
              <a:t>，</a:t>
            </a:r>
            <a:r>
              <a:rPr lang="en-US" altLang="ja-JP" dirty="0" smtClean="0">
                <a:ea typeface="+mj-ea"/>
              </a:rPr>
              <a:t>[2018</a:t>
            </a:r>
            <a:r>
              <a:rPr lang="ja-JP" altLang="en-US" dirty="0" smtClean="0">
                <a:ea typeface="+mj-ea"/>
              </a:rPr>
              <a:t>鬼塚</a:t>
            </a:r>
            <a:r>
              <a:rPr lang="en-US" altLang="ja-JP" dirty="0" smtClean="0">
                <a:ea typeface="+mj-ea"/>
              </a:rPr>
              <a:t>]</a:t>
            </a:r>
            <a:endParaRPr kumimoji="1" lang="en-US" altLang="ja-JP" dirty="0">
              <a:ea typeface="+mj-ea"/>
            </a:endParaRPr>
          </a:p>
          <a:p>
            <a:r>
              <a:rPr lang="ja-JP" altLang="en-US" dirty="0" smtClean="0">
                <a:ea typeface="+mj-ea"/>
              </a:rPr>
              <a:t>次元の呪いに</a:t>
            </a:r>
            <a:r>
              <a:rPr lang="ja-JP" altLang="en-US" dirty="0">
                <a:ea typeface="+mj-ea"/>
              </a:rPr>
              <a:t>関した</a:t>
            </a:r>
            <a:r>
              <a:rPr lang="ja-JP" altLang="en-US" dirty="0" smtClean="0">
                <a:ea typeface="+mj-ea"/>
              </a:rPr>
              <a:t>研究</a:t>
            </a:r>
            <a:endParaRPr lang="en-US" altLang="ja-JP" dirty="0" smtClean="0">
              <a:ea typeface="+mj-ea"/>
            </a:endParaRPr>
          </a:p>
          <a:p>
            <a:pPr marL="0" indent="0">
              <a:buNone/>
            </a:pPr>
            <a:r>
              <a:rPr lang="ja-JP" altLang="en-US" dirty="0">
                <a:ea typeface="+mj-ea"/>
              </a:rPr>
              <a:t>　</a:t>
            </a:r>
            <a:r>
              <a:rPr lang="en-US" altLang="ja-JP" dirty="0" smtClean="0">
                <a:ea typeface="+mj-ea"/>
              </a:rPr>
              <a:t>[2020</a:t>
            </a:r>
            <a:r>
              <a:rPr lang="ja-JP" altLang="en-US" dirty="0" smtClean="0">
                <a:ea typeface="+mj-ea"/>
              </a:rPr>
              <a:t>高橋</a:t>
            </a:r>
            <a:r>
              <a:rPr lang="en-US" altLang="ja-JP" dirty="0" smtClean="0">
                <a:ea typeface="+mj-ea"/>
              </a:rPr>
              <a:t>]</a:t>
            </a:r>
            <a:endParaRPr kumimoji="1" lang="en-US" altLang="ja-JP" dirty="0">
              <a:ea typeface="+mj-ea"/>
            </a:endParaRPr>
          </a:p>
          <a:p>
            <a:endParaRPr kumimoji="1" lang="ja-JP" altLang="en-US" sz="1800" dirty="0">
              <a:latin typeface="+mj-ea"/>
              <a:ea typeface="+mj-ea"/>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4</a:t>
            </a:fld>
            <a:endParaRPr kumimoji="1" lang="ja-JP" altLang="en-US" sz="3200" dirty="0"/>
          </a:p>
        </p:txBody>
      </p:sp>
    </p:spTree>
    <p:extLst>
      <p:ext uri="{BB962C8B-B14F-4D97-AF65-F5344CB8AC3E}">
        <p14:creationId xmlns:p14="http://schemas.microsoft.com/office/powerpoint/2010/main" val="3625824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lstStyle/>
          <a:p>
            <a:pPr>
              <a:lnSpc>
                <a:spcPct val="100000"/>
              </a:lnSpc>
            </a:pPr>
            <a:r>
              <a:rPr kumimoji="1" lang="ja-JP" altLang="en-US" dirty="0" smtClean="0"/>
              <a:t>画像検索において，高次元では，検索精度が良くなり，計算時間が増加する．反対に，低次元で</a:t>
            </a:r>
            <a:r>
              <a:rPr kumimoji="1" lang="ja-JP" altLang="en-US" dirty="0" smtClean="0"/>
              <a:t>は検索</a:t>
            </a:r>
            <a:r>
              <a:rPr kumimoji="1" lang="ja-JP" altLang="en-US" dirty="0" smtClean="0"/>
              <a:t>精度が悪くなり，計算時間が減少する．</a:t>
            </a:r>
            <a:endParaRPr kumimoji="1" lang="en-US" altLang="ja-JP" dirty="0" smtClean="0"/>
          </a:p>
          <a:p>
            <a:pPr>
              <a:lnSpc>
                <a:spcPct val="100000"/>
              </a:lnSpc>
            </a:pPr>
            <a:endParaRPr kumimoji="1" lang="en-US" altLang="ja-JP" dirty="0" smtClean="0"/>
          </a:p>
          <a:p>
            <a:pPr>
              <a:lnSpc>
                <a:spcPct val="100000"/>
              </a:lnSpc>
            </a:pPr>
            <a:r>
              <a:rPr lang="ja-JP" altLang="en-US" dirty="0">
                <a:solidFill>
                  <a:srgbClr val="FF0000"/>
                </a:solidFill>
              </a:rPr>
              <a:t>望ましい</a:t>
            </a:r>
            <a:r>
              <a:rPr lang="ja-JP" altLang="en-US" dirty="0" smtClean="0">
                <a:solidFill>
                  <a:srgbClr val="FF0000"/>
                </a:solidFill>
              </a:rPr>
              <a:t>検索</a:t>
            </a:r>
            <a:r>
              <a:rPr lang="ja-JP" altLang="en-US" dirty="0">
                <a:solidFill>
                  <a:srgbClr val="FF0000"/>
                </a:solidFill>
              </a:rPr>
              <a:t>精度と計算時間を考慮した場合の最適な次元数が明らかになっていない</a:t>
            </a:r>
            <a:r>
              <a:rPr lang="ja-JP" altLang="en-US" dirty="0" smtClean="0">
                <a:solidFill>
                  <a:srgbClr val="FF0000"/>
                </a:solidFill>
              </a:rPr>
              <a:t>．</a:t>
            </a:r>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5</a:t>
            </a:fld>
            <a:endParaRPr kumimoji="1" lang="ja-JP" altLang="en-US"/>
          </a:p>
        </p:txBody>
      </p:sp>
    </p:spTree>
    <p:extLst>
      <p:ext uri="{BB962C8B-B14F-4D97-AF65-F5344CB8AC3E}">
        <p14:creationId xmlns:p14="http://schemas.microsoft.com/office/powerpoint/2010/main" val="35639677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研究目的</a:t>
            </a:r>
            <a:endParaRPr kumimoji="1" lang="ja-JP" altLang="en-US" dirty="0"/>
          </a:p>
        </p:txBody>
      </p:sp>
      <p:sp>
        <p:nvSpPr>
          <p:cNvPr id="3" name="コンテンツ プレースホルダー 2"/>
          <p:cNvSpPr>
            <a:spLocks noGrp="1"/>
          </p:cNvSpPr>
          <p:nvPr>
            <p:ph idx="1"/>
          </p:nvPr>
        </p:nvSpPr>
        <p:spPr/>
        <p:txBody>
          <a:bodyPr>
            <a:normAutofit/>
          </a:bodyPr>
          <a:lstStyle/>
          <a:p>
            <a:pPr>
              <a:lnSpc>
                <a:spcPct val="100000"/>
              </a:lnSpc>
            </a:pPr>
            <a:r>
              <a:rPr lang="ja-JP" altLang="en-US" dirty="0" smtClean="0">
                <a:solidFill>
                  <a:srgbClr val="FF0000"/>
                </a:solidFill>
              </a:rPr>
              <a:t>最適</a:t>
            </a:r>
            <a:r>
              <a:rPr lang="ja-JP" altLang="en-US" dirty="0" smtClean="0">
                <a:solidFill>
                  <a:srgbClr val="FF0000"/>
                </a:solidFill>
              </a:rPr>
              <a:t>な次元数の特徴ベクトルの分析手法を提案する．</a:t>
            </a:r>
            <a:endParaRPr lang="en-US" altLang="ja-JP" dirty="0" smtClean="0">
              <a:solidFill>
                <a:srgbClr val="FF0000"/>
              </a:solidFill>
            </a:endParaRPr>
          </a:p>
          <a:p>
            <a:pPr>
              <a:lnSpc>
                <a:spcPct val="100000"/>
              </a:lnSpc>
            </a:pPr>
            <a:endParaRPr lang="en-US" altLang="ja-JP" dirty="0"/>
          </a:p>
          <a:p>
            <a:pPr>
              <a:lnSpc>
                <a:spcPct val="100000"/>
              </a:lnSpc>
            </a:pPr>
            <a:r>
              <a:rPr lang="ja-JP" altLang="en-US" dirty="0" smtClean="0"/>
              <a:t>実験結果から，分析手法により，最適な次元数を得ることが可能であるか示す．</a:t>
            </a:r>
            <a:endParaRPr kumimoji="1" lang="en-US" altLang="ja-JP"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6</a:t>
            </a:fld>
            <a:endParaRPr kumimoji="1" lang="ja-JP" altLang="en-US"/>
          </a:p>
        </p:txBody>
      </p:sp>
    </p:spTree>
    <p:extLst>
      <p:ext uri="{BB962C8B-B14F-4D97-AF65-F5344CB8AC3E}">
        <p14:creationId xmlns:p14="http://schemas.microsoft.com/office/powerpoint/2010/main" val="29068644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本研究のアプローチ</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a:lnSpc>
                <a:spcPct val="100000"/>
              </a:lnSpc>
            </a:pPr>
            <a:r>
              <a:rPr lang="ja-JP" altLang="en-US" dirty="0" smtClean="0"/>
              <a:t>特徴</a:t>
            </a:r>
            <a:r>
              <a:rPr lang="ja-JP" altLang="en-US" dirty="0"/>
              <a:t>ベクトルと計算</a:t>
            </a:r>
            <a:r>
              <a:rPr lang="ja-JP" altLang="en-US" dirty="0" smtClean="0"/>
              <a:t>時間の観点から画像検索機能を向上させる．</a:t>
            </a:r>
            <a:endParaRPr lang="en-US" altLang="ja-JP" dirty="0" smtClean="0"/>
          </a:p>
          <a:p>
            <a:pPr>
              <a:lnSpc>
                <a:spcPct val="100000"/>
              </a:lnSpc>
            </a:pPr>
            <a:endParaRPr lang="en-US" altLang="ja-JP" dirty="0"/>
          </a:p>
          <a:p>
            <a:pPr>
              <a:lnSpc>
                <a:spcPct val="100000"/>
              </a:lnSpc>
            </a:pPr>
            <a:r>
              <a:rPr lang="ja-JP" altLang="en-US" dirty="0" smtClean="0"/>
              <a:t>識別層の手前の全結合層の次元数を変化させた深層学習モデルを複数用意する．</a:t>
            </a:r>
            <a:endParaRPr lang="en-US" altLang="ja-JP" dirty="0" smtClean="0"/>
          </a:p>
          <a:p>
            <a:pPr>
              <a:lnSpc>
                <a:spcPct val="100000"/>
              </a:lnSpc>
            </a:pPr>
            <a:endParaRPr lang="en-US" altLang="ja-JP" dirty="0" smtClean="0"/>
          </a:p>
          <a:p>
            <a:pPr>
              <a:lnSpc>
                <a:spcPct val="100000"/>
              </a:lnSpc>
            </a:pPr>
            <a:r>
              <a:rPr lang="ja-JP" altLang="en-US" dirty="0"/>
              <a:t>検索精度</a:t>
            </a:r>
            <a:r>
              <a:rPr lang="ja-JP" altLang="en-US" dirty="0" smtClean="0"/>
              <a:t>は，ユークリッド距離を用いる．ベクトル間のユークリッド分離が小さい程類似性が高いとする．</a:t>
            </a:r>
            <a:endParaRPr lang="en-US" altLang="ja-JP" dirty="0"/>
          </a:p>
          <a:p>
            <a:pPr>
              <a:lnSpc>
                <a:spcPct val="100000"/>
              </a:lnSpc>
            </a:pPr>
            <a:endParaRPr lang="en-US" altLang="ja-JP"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7</a:t>
            </a:fld>
            <a:endParaRPr kumimoji="1" lang="ja-JP" altLang="en-US"/>
          </a:p>
        </p:txBody>
      </p:sp>
    </p:spTree>
    <p:extLst>
      <p:ext uri="{BB962C8B-B14F-4D97-AF65-F5344CB8AC3E}">
        <p14:creationId xmlns:p14="http://schemas.microsoft.com/office/powerpoint/2010/main" val="2831164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7886700" cy="1325563"/>
          </a:xfrm>
        </p:spPr>
        <p:txBody>
          <a:bodyPr>
            <a:normAutofit/>
          </a:bodyPr>
          <a:lstStyle/>
          <a:p>
            <a:r>
              <a:rPr lang="ja-JP" altLang="en-US" dirty="0" smtClean="0"/>
              <a:t>提案する分析</a:t>
            </a:r>
            <a:r>
              <a:rPr kumimoji="1" lang="ja-JP" altLang="en-US" dirty="0" smtClean="0"/>
              <a:t>手法</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8</a:t>
            </a:fld>
            <a:endParaRPr kumimoji="1" lang="ja-JP" altLang="en-US"/>
          </a:p>
        </p:txBody>
      </p:sp>
      <p:pic>
        <p:nvPicPr>
          <p:cNvPr id="7" name="コンテンツ プレースホルダー 6"/>
          <p:cNvPicPr>
            <a:picLocks noGrp="1" noChangeAspect="1"/>
          </p:cNvPicPr>
          <p:nvPr>
            <p:ph idx="1"/>
          </p:nvPr>
        </p:nvPicPr>
        <p:blipFill>
          <a:blip r:embed="rId3"/>
          <a:stretch>
            <a:fillRect/>
          </a:stretch>
        </p:blipFill>
        <p:spPr>
          <a:xfrm>
            <a:off x="770709" y="1825624"/>
            <a:ext cx="7524205" cy="4887438"/>
          </a:xfrm>
          <a:prstGeom prst="rect">
            <a:avLst/>
          </a:prstGeom>
        </p:spPr>
      </p:pic>
    </p:spTree>
    <p:extLst>
      <p:ext uri="{BB962C8B-B14F-4D97-AF65-F5344CB8AC3E}">
        <p14:creationId xmlns:p14="http://schemas.microsoft.com/office/powerpoint/2010/main" val="24458570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実験環境</a:t>
            </a:r>
            <a:endParaRPr kumimoji="1" lang="ja-JP" altLang="en-US" dirty="0"/>
          </a:p>
        </p:txBody>
      </p:sp>
      <p:sp>
        <p:nvSpPr>
          <p:cNvPr id="3" name="コンテンツ プレースホルダー 2"/>
          <p:cNvSpPr>
            <a:spLocks noGrp="1"/>
          </p:cNvSpPr>
          <p:nvPr>
            <p:ph idx="1"/>
          </p:nvPr>
        </p:nvSpPr>
        <p:spPr>
          <a:xfrm>
            <a:off x="628649" y="1601911"/>
            <a:ext cx="5628460" cy="2963506"/>
          </a:xfrm>
        </p:spPr>
        <p:txBody>
          <a:bodyPr>
            <a:normAutofit/>
          </a:bodyPr>
          <a:lstStyle/>
          <a:p>
            <a:r>
              <a:rPr kumimoji="1" lang="ja-JP" altLang="en-US" dirty="0" smtClean="0"/>
              <a:t>データセット：</a:t>
            </a:r>
            <a:r>
              <a:rPr kumimoji="1" lang="en-US" altLang="ja-JP" dirty="0" smtClean="0"/>
              <a:t>CIFAR-10</a:t>
            </a:r>
          </a:p>
          <a:p>
            <a:pPr marL="0" indent="0">
              <a:buNone/>
            </a:pPr>
            <a:endParaRPr lang="en-US" altLang="ja-JP" dirty="0" smtClean="0"/>
          </a:p>
          <a:p>
            <a:pPr marL="0" indent="0">
              <a:buNone/>
            </a:pPr>
            <a:endParaRPr lang="en-US" altLang="ja-JP" dirty="0" smtClean="0"/>
          </a:p>
          <a:p>
            <a:pPr marL="0" indent="0">
              <a:buNone/>
            </a:pPr>
            <a:endParaRPr lang="en-US" altLang="ja-JP" sz="900" dirty="0"/>
          </a:p>
          <a:p>
            <a:r>
              <a:rPr kumimoji="1" lang="ja-JP" altLang="en-US" dirty="0" smtClean="0"/>
              <a:t>作成した深層学習モデル</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9</a:t>
            </a:fld>
            <a:endParaRPr kumimoji="1" lang="ja-JP" altLang="en-US"/>
          </a:p>
        </p:txBody>
      </p:sp>
      <p:graphicFrame>
        <p:nvGraphicFramePr>
          <p:cNvPr id="6" name="オブジェクト 5"/>
          <p:cNvGraphicFramePr>
            <a:graphicFrameLocks noChangeAspect="1"/>
          </p:cNvGraphicFramePr>
          <p:nvPr/>
        </p:nvGraphicFramePr>
        <p:xfrm>
          <a:off x="1482881" y="2075919"/>
          <a:ext cx="3919996" cy="1048204"/>
        </p:xfrm>
        <a:graphic>
          <a:graphicData uri="http://schemas.openxmlformats.org/presentationml/2006/ole">
            <mc:AlternateContent xmlns:mc="http://schemas.openxmlformats.org/markup-compatibility/2006">
              <mc:Choice xmlns:v="urn:schemas-microsoft-com:vml" Requires="v">
                <p:oleObj spid="_x0000_s1030" name="ワークシート" r:id="rId4" imgW="1733609" imgH="463785" progId="Excel.Sheet.12">
                  <p:embed/>
                </p:oleObj>
              </mc:Choice>
              <mc:Fallback>
                <p:oleObj name="ワークシート" r:id="rId4" imgW="1733609" imgH="463785" progId="Excel.Sheet.12">
                  <p:embed/>
                  <p:pic>
                    <p:nvPicPr>
                      <p:cNvPr id="6" name="オブジェクト 5"/>
                      <p:cNvPicPr/>
                      <p:nvPr/>
                    </p:nvPicPr>
                    <p:blipFill>
                      <a:blip r:embed="rId5"/>
                      <a:stretch>
                        <a:fillRect/>
                      </a:stretch>
                    </p:blipFill>
                    <p:spPr>
                      <a:xfrm>
                        <a:off x="1482881" y="2075919"/>
                        <a:ext cx="3919996" cy="1048204"/>
                      </a:xfrm>
                      <a:prstGeom prst="rect">
                        <a:avLst/>
                      </a:prstGeom>
                    </p:spPr>
                  </p:pic>
                </p:oleObj>
              </mc:Fallback>
            </mc:AlternateContent>
          </a:graphicData>
        </a:graphic>
      </p:graphicFrame>
      <p:graphicFrame>
        <p:nvGraphicFramePr>
          <p:cNvPr id="8" name="オブジェクト 7"/>
          <p:cNvGraphicFramePr>
            <a:graphicFrameLocks noChangeAspect="1"/>
          </p:cNvGraphicFramePr>
          <p:nvPr/>
        </p:nvGraphicFramePr>
        <p:xfrm>
          <a:off x="1482881" y="3796584"/>
          <a:ext cx="4813753" cy="2978961"/>
        </p:xfrm>
        <a:graphic>
          <a:graphicData uri="http://schemas.openxmlformats.org/presentationml/2006/ole">
            <mc:AlternateContent xmlns:mc="http://schemas.openxmlformats.org/markup-compatibility/2006">
              <mc:Choice xmlns:v="urn:schemas-microsoft-com:vml" Requires="v">
                <p:oleObj spid="_x0000_s1031" name="ワークシート" r:id="rId6" imgW="2965470" imgH="1835385" progId="Excel.Sheet.12">
                  <p:embed/>
                </p:oleObj>
              </mc:Choice>
              <mc:Fallback>
                <p:oleObj name="ワークシート" r:id="rId6" imgW="2965470" imgH="1835385" progId="Excel.Sheet.12">
                  <p:embed/>
                  <p:pic>
                    <p:nvPicPr>
                      <p:cNvPr id="8" name="オブジェクト 7"/>
                      <p:cNvPicPr/>
                      <p:nvPr/>
                    </p:nvPicPr>
                    <p:blipFill>
                      <a:blip r:embed="rId7"/>
                      <a:stretch>
                        <a:fillRect/>
                      </a:stretch>
                    </p:blipFill>
                    <p:spPr>
                      <a:xfrm>
                        <a:off x="1482881" y="3796584"/>
                        <a:ext cx="4813753" cy="2978961"/>
                      </a:xfrm>
                      <a:prstGeom prst="rect">
                        <a:avLst/>
                      </a:prstGeom>
                    </p:spPr>
                  </p:pic>
                </p:oleObj>
              </mc:Fallback>
            </mc:AlternateContent>
          </a:graphicData>
        </a:graphic>
      </p:graphicFrame>
    </p:spTree>
    <p:extLst>
      <p:ext uri="{BB962C8B-B14F-4D97-AF65-F5344CB8AC3E}">
        <p14:creationId xmlns:p14="http://schemas.microsoft.com/office/powerpoint/2010/main" val="34298566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TotalTime>
  <Words>2162</Words>
  <Application>Microsoft Office PowerPoint</Application>
  <PresentationFormat>画面に合わせる (4:3)</PresentationFormat>
  <Paragraphs>206</Paragraphs>
  <Slides>20</Slides>
  <Notes>20</Notes>
  <HiddenSlides>0</HiddenSlides>
  <MMClips>0</MMClips>
  <ScaleCrop>false</ScaleCrop>
  <HeadingPairs>
    <vt:vector size="8" baseType="variant">
      <vt:variant>
        <vt:lpstr>使用されているフォント</vt:lpstr>
      </vt:variant>
      <vt:variant>
        <vt:i4>7</vt:i4>
      </vt:variant>
      <vt:variant>
        <vt:lpstr>テーマ</vt:lpstr>
      </vt:variant>
      <vt:variant>
        <vt:i4>1</vt:i4>
      </vt:variant>
      <vt:variant>
        <vt:lpstr>埋め込まれた OLE サーバー</vt:lpstr>
      </vt:variant>
      <vt:variant>
        <vt:i4>1</vt:i4>
      </vt:variant>
      <vt:variant>
        <vt:lpstr>スライド タイトル</vt:lpstr>
      </vt:variant>
      <vt:variant>
        <vt:i4>20</vt:i4>
      </vt:variant>
    </vt:vector>
  </HeadingPairs>
  <TitlesOfParts>
    <vt:vector size="29" baseType="lpstr">
      <vt:lpstr>-apple-system</vt:lpstr>
      <vt:lpstr>游ゴシック</vt:lpstr>
      <vt:lpstr>游ゴシック Light</vt:lpstr>
      <vt:lpstr>Arial</vt:lpstr>
      <vt:lpstr>Calibri</vt:lpstr>
      <vt:lpstr>Calibri Light</vt:lpstr>
      <vt:lpstr>Cambria Math</vt:lpstr>
      <vt:lpstr>Office テーマ</vt:lpstr>
      <vt:lpstr>Microsoft Excel ワークシート</vt:lpstr>
      <vt:lpstr>深層学習モデルから 抽出した特徴ベクトルの 画像検索精度と計算時間に関する評価</vt:lpstr>
      <vt:lpstr>研究背景</vt:lpstr>
      <vt:lpstr>特徴ベクトルについて</vt:lpstr>
      <vt:lpstr>関連研究</vt:lpstr>
      <vt:lpstr>研究課題</vt:lpstr>
      <vt:lpstr>研究目的</vt:lpstr>
      <vt:lpstr>本研究のアプローチ</vt:lpstr>
      <vt:lpstr>提案する分析手法</vt:lpstr>
      <vt:lpstr>実験環境</vt:lpstr>
      <vt:lpstr>モデルの構成</vt:lpstr>
      <vt:lpstr>実験</vt:lpstr>
      <vt:lpstr>実験1目的</vt:lpstr>
      <vt:lpstr>実験1方法</vt:lpstr>
      <vt:lpstr>実験1結果</vt:lpstr>
      <vt:lpstr>実験2目的</vt:lpstr>
      <vt:lpstr>実験2方法</vt:lpstr>
      <vt:lpstr>実験2結果①</vt:lpstr>
      <vt:lpstr>実験2結果②</vt:lpstr>
      <vt:lpstr>まとめ</vt:lpstr>
      <vt:lpstr>今後の展望</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深層学習モデルから 抽出した特徴ベクトルの 画像検索精度と計算時間に関する評価</dc:title>
  <dc:creator>Windows ユーザー</dc:creator>
  <cp:lastModifiedBy>Windows ユーザー</cp:lastModifiedBy>
  <cp:revision>1</cp:revision>
  <dcterms:created xsi:type="dcterms:W3CDTF">2022-01-19T16:27:39Z</dcterms:created>
  <dcterms:modified xsi:type="dcterms:W3CDTF">2022-01-19T16:31:02Z</dcterms:modified>
</cp:coreProperties>
</file>