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p:scale>
          <a:sx n="60" d="100"/>
          <a:sy n="60" d="100"/>
        </p:scale>
        <p:origin x="146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100,500,1000,2000,3000,4096,8192</a:t>
            </a:r>
            <a:r>
              <a:rPr kumimoji="1" lang="ja-JP" altLang="en-US" dirty="0" smtClean="0"/>
              <a:t>と変更しています．その他は変えていません．エポック数に関しても一緒です．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モデルの構成はこのようになっています．</a:t>
            </a:r>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画像検索精度と計算時間の両方の観点から最も良い結果だった次元数を明確にすることを目的とする．</a:t>
            </a: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画像検索精度を調査するため，基準となる画像と同じラベルを数え，最も正答率の良い特徴ベクトルを求めます．画像検索をする際の計算時間を計測します．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の結果を受けて検索精度が出ていないラベルがあると考えられたため，そのラベルを探すことを目的とします．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また，検索結果上位に表示された画像について視覚的な共通点を評価する．特徴ベクトルの持つ意味情報について調査さすることも目的とします．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検索上位に表示された画像の共通点について評価を行います．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の結果から制度が良いラベルと悪いラベルがあることが確認できました．検索精度の悪いラベルの影響で全体の検索精度が落ちてしまっていることがわかりました．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en-US" sz="1200" kern="1200" dirty="0" smtClean="0">
                <a:solidFill>
                  <a:schemeClr val="tx1"/>
                </a:solidFill>
                <a:effectLst/>
                <a:latin typeface="+mn-lt"/>
                <a:ea typeface="+mn-ea"/>
                <a:cs typeface="+mn-cs"/>
              </a:rPr>
              <a:t>が最も正答率が良かったのですが，計算時間がかかりすげていることから，</a:t>
            </a:r>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が，次元数，計算時間の両方の観点から最も良かった．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本研究の分析手法から最適な次元数を導き出すことが出来ました．</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r>
              <a:rPr lang="ja-JP" altLang="en-US" dirty="0" smtClean="0"/>
              <a:t>対象物がはっきり写っている画像は検索結果に類似度の高い画像が表示された</a:t>
            </a:r>
            <a:endParaRPr lang="en-US" altLang="ja-JP" dirty="0" smtClean="0"/>
          </a:p>
          <a:p>
            <a:r>
              <a:rPr kumimoji="1" lang="ja-JP" altLang="en-US" sz="1200" kern="1200" dirty="0" smtClean="0">
                <a:solidFill>
                  <a:schemeClr val="tx1"/>
                </a:solidFill>
                <a:effectLst/>
                <a:latin typeface="+mn-lt"/>
                <a:ea typeface="+mn-ea"/>
                <a:cs typeface="+mn-cs"/>
              </a:rPr>
              <a:t>このことから</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ja-JP" altLang="ja-JP" sz="1200" kern="1200" dirty="0" smtClean="0">
                <a:solidFill>
                  <a:schemeClr val="tx1"/>
                </a:solidFill>
                <a:effectLst/>
                <a:latin typeface="+mn-lt"/>
                <a:ea typeface="+mn-ea"/>
                <a:cs typeface="+mn-cs"/>
              </a:rPr>
              <a:t>ソーシャルネットワーキングサービスや写真共有サービスの普及により写真や画像の投稿が盛んになっており，</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大量の画像や写真が蓄積されています．</a:t>
            </a:r>
          </a:p>
          <a:p>
            <a:r>
              <a:rPr kumimoji="1" lang="ja-JP" altLang="ja-JP" sz="1200" kern="1200" dirty="0" smtClean="0">
                <a:solidFill>
                  <a:schemeClr val="tx1"/>
                </a:solidFill>
                <a:effectLst/>
                <a:latin typeface="+mn-lt"/>
                <a:ea typeface="+mn-ea"/>
                <a:cs typeface="+mn-cs"/>
              </a:rPr>
              <a:t>ユーザが目的の画像に辿り着くために画像検索機能の重要性が増しています．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の登場により，画像検索機能は向上</a:t>
            </a:r>
            <a:r>
              <a:rPr lang="ja-JP" altLang="en-US" dirty="0" smtClean="0"/>
              <a:t>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深層学習モデルの中間層から抽出した特徴から得た特徴ベクトルを用いた画像検索方式が注目されている．</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ここ</a:t>
            </a:r>
            <a:r>
              <a:rPr kumimoji="1" lang="ja-JP" altLang="en-US" sz="1200" dirty="0" smtClean="0"/>
              <a:t>で中間層から抽出される特徴ベクトルには，意味情報が保存されていると仮定します．意味情報とは，</a:t>
            </a:r>
            <a:r>
              <a:rPr lang="ja-JP" altLang="en-US" dirty="0" smtClean="0"/>
              <a:t>画像を認識する際に，その判断材料となる情報</a:t>
            </a:r>
            <a:r>
              <a:rPr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a:t>
            </a:r>
            <a:r>
              <a:rPr kumimoji="1" lang="ja-JP" altLang="en-US" sz="1200" dirty="0" smtClean="0"/>
              <a:t>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特徴ベクトルは，画像認識において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になるほど検索精度が良くなるが計算時間が増加してしまいます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低次元になるほど計算時間は早くなるが検索精度が落ちてしまうことがわかっています．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望ましい検索精度と計算時間を考慮した場合の最適な次元数が明らかになっていません．</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検索精度は，画像検索手法の一つでもあるユークリッド距離を用いる．ベクトル間のユークリッド分離が小さい程類似性が高いとする．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smtClean="0">
                <a:solidFill>
                  <a:schemeClr val="tx1"/>
                </a:solidFill>
                <a:effectLst/>
                <a:latin typeface="+mn-lt"/>
                <a:ea typeface="+mn-ea"/>
                <a:cs typeface="+mn-cs"/>
              </a:rPr>
              <a:t>で異なる次元数の各特徴ベクトルを画像検索評価プログラムに読込，評価を行います．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URAN110/items/ea2bfc8f7ba2fc858de3" TargetMode="External"/><Relationship Id="rId2" Type="http://schemas.openxmlformats.org/officeDocument/2006/relationships/hyperlink" Target="https://www.sejuku.net/blog/3148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Autofit/>
          </a:bodyPr>
          <a:lstStyle/>
          <a:p>
            <a:r>
              <a:rPr kumimoji="1" lang="ja-JP" altLang="en-US" sz="5400" b="1" dirty="0" smtClean="0"/>
              <a:t>深層学習モデルから</a:t>
            </a:r>
            <a:r>
              <a:rPr kumimoji="1" lang="en-US" altLang="ja-JP" sz="5400" b="1" dirty="0" smtClean="0"/>
              <a:t/>
            </a:r>
            <a:br>
              <a:rPr kumimoji="1" lang="en-US" altLang="ja-JP" sz="5400" b="1" dirty="0" smtClean="0"/>
            </a:br>
            <a:r>
              <a:rPr kumimoji="1" lang="ja-JP" altLang="en-US" sz="5400" b="1" dirty="0" smtClean="0"/>
              <a:t>抽出した特徴ベクトルの</a:t>
            </a:r>
            <a:r>
              <a:rPr kumimoji="1" lang="en-US" altLang="ja-JP" sz="5400" b="1" dirty="0" smtClean="0"/>
              <a:t/>
            </a:r>
            <a:br>
              <a:rPr kumimoji="1" lang="en-US" altLang="ja-JP" sz="5400" b="1" dirty="0" smtClean="0"/>
            </a:br>
            <a:r>
              <a:rPr kumimoji="1" lang="ja-JP" altLang="en-US" sz="5400" b="1" dirty="0" smtClean="0"/>
              <a:t>画像検索精度と計算時間に関する評価</a:t>
            </a:r>
            <a:endParaRPr kumimoji="1" lang="ja-JP" altLang="en-US" sz="5400" b="1"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smtClean="0"/>
              <a:t>鷹野研究室</a:t>
            </a:r>
            <a:endParaRPr lang="en-US" altLang="ja-JP" dirty="0" smtClean="0"/>
          </a:p>
          <a:p>
            <a:r>
              <a:rPr lang="ja-JP" altLang="en-US" dirty="0" smtClean="0"/>
              <a:t>学籍</a:t>
            </a:r>
            <a:r>
              <a:rPr lang="ja-JP" altLang="en-US" dirty="0" smtClean="0"/>
              <a:t>番号：</a:t>
            </a:r>
            <a:r>
              <a:rPr lang="en-US" altLang="ja-JP" dirty="0" smtClean="0"/>
              <a:t>1821005</a:t>
            </a:r>
            <a:r>
              <a:rPr lang="ja-JP" altLang="en-US" dirty="0"/>
              <a:t> </a:t>
            </a:r>
            <a:r>
              <a:rPr lang="ja-JP" altLang="en-US" dirty="0" smtClean="0"/>
              <a:t>氏名</a:t>
            </a:r>
            <a:r>
              <a:rPr lang="ja-JP" altLang="en-US" dirty="0" smtClean="0"/>
              <a:t>：吉岡　拓郎</a:t>
            </a:r>
            <a:endParaRPr lang="en-US" altLang="ja-JP" dirty="0" smtClean="0"/>
          </a:p>
          <a:p>
            <a:r>
              <a:rPr kumimoji="1" lang="ja-JP" altLang="en-US" dirty="0" smtClean="0"/>
              <a:t>指導教員</a:t>
            </a:r>
            <a:r>
              <a:rPr lang="ja-JP" altLang="en-US" dirty="0" smtClean="0"/>
              <a:t>：鷹野孝典教授</a:t>
            </a:r>
            <a:endParaRPr kumimoji="1" lang="ja-JP" altLang="en-US" dirty="0"/>
          </a:p>
        </p:txBody>
      </p:sp>
      <p:sp>
        <p:nvSpPr>
          <p:cNvPr id="4" name="テキスト ボックス 3"/>
          <p:cNvSpPr txBox="1"/>
          <p:nvPr/>
        </p:nvSpPr>
        <p:spPr>
          <a:xfrm>
            <a:off x="1860697" y="105305"/>
            <a:ext cx="5720317" cy="646331"/>
          </a:xfrm>
          <a:prstGeom prst="rect">
            <a:avLst/>
          </a:prstGeom>
          <a:noFill/>
        </p:spPr>
        <p:txBody>
          <a:bodyPr wrap="square" rtlCol="0">
            <a:spAutoFit/>
          </a:bodyPr>
          <a:lstStyle/>
          <a:p>
            <a:r>
              <a:rPr lang="ja-JP" altLang="en-US" dirty="0" smtClean="0"/>
              <a:t>２０２１年度　神奈川工科大学情報学部情報工学科</a:t>
            </a:r>
            <a:endParaRPr lang="en-US" altLang="ja-JP" dirty="0" smtClean="0"/>
          </a:p>
          <a:p>
            <a:r>
              <a:rPr lang="ja-JP" altLang="en-US" dirty="0" smtClean="0"/>
              <a:t>１</a:t>
            </a:r>
            <a:r>
              <a:rPr kumimoji="1" lang="ja-JP" altLang="en-US" dirty="0" smtClean="0"/>
              <a:t>月２５日卒業研究発表会</a:t>
            </a:r>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230"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231"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モデルの構成</a:t>
            </a:r>
            <a:endParaRPr kumimoji="1" lang="ja-JP" altLang="en-US" dirty="0"/>
          </a:p>
        </p:txBody>
      </p:sp>
      <p:sp>
        <p:nvSpPr>
          <p:cNvPr id="3" name="コンテンツ プレースホルダー 2"/>
          <p:cNvSpPr>
            <a:spLocks noGrp="1"/>
          </p:cNvSpPr>
          <p:nvPr>
            <p:ph idx="1"/>
          </p:nvPr>
        </p:nvSpPr>
        <p:spPr>
          <a:xfrm>
            <a:off x="628651" y="1690690"/>
            <a:ext cx="742950" cy="490808"/>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152"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a:t>
            </a:r>
            <a:r>
              <a:rPr lang="ja-JP" altLang="en-US" dirty="0" smtClean="0"/>
              <a:t>最も</a:t>
            </a:r>
            <a:r>
              <a:rPr lang="ja-JP" altLang="en-US" dirty="0"/>
              <a:t>検索精度</a:t>
            </a:r>
            <a:r>
              <a:rPr lang="ja-JP" altLang="en-US" dirty="0" smtClean="0"/>
              <a:t>の</a:t>
            </a:r>
            <a:r>
              <a:rPr lang="ja-JP" altLang="en-US" dirty="0" smtClean="0"/>
              <a:t>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54775" y="1600157"/>
            <a:ext cx="7860575" cy="1481246"/>
          </a:xfrm>
        </p:spPr>
        <p:txBody>
          <a:bodyPr>
            <a:normAutofit/>
          </a:bodyPr>
          <a:lstStyle/>
          <a:p>
            <a:r>
              <a:rPr lang="ja-JP" altLang="ja-JP" dirty="0"/>
              <a:t>次元数</a:t>
            </a:r>
            <a:r>
              <a:rPr lang="en-US" altLang="ja-JP" dirty="0"/>
              <a:t>1000</a:t>
            </a:r>
            <a:r>
              <a:rPr lang="ja-JP" altLang="ja-JP" dirty="0"/>
              <a:t>が</a:t>
            </a:r>
            <a:r>
              <a:rPr lang="ja-JP" altLang="ja-JP" dirty="0" smtClean="0"/>
              <a:t>，</a:t>
            </a:r>
            <a:r>
              <a:rPr lang="ja-JP" altLang="en-US" dirty="0"/>
              <a:t>検索精度</a:t>
            </a:r>
            <a:r>
              <a:rPr lang="ja-JP" altLang="ja-JP" dirty="0" smtClean="0"/>
              <a:t>，</a:t>
            </a:r>
            <a:r>
              <a:rPr lang="ja-JP" altLang="ja-JP" dirty="0"/>
              <a:t>計算時間の両方の観点から最も</a:t>
            </a:r>
            <a:r>
              <a:rPr lang="ja-JP" altLang="ja-JP" dirty="0" smtClean="0"/>
              <a:t>良かった</a:t>
            </a:r>
            <a:r>
              <a:rPr lang="ja-JP" altLang="en-US" dirty="0" smtClean="0"/>
              <a:t>．</a:t>
            </a:r>
            <a:endParaRPr lang="ja-JP" altLang="ja-JP" dirty="0"/>
          </a:p>
          <a:p>
            <a:endParaRPr kumimoji="1" lang="ja-JP" altLang="en-US" dirty="0"/>
          </a:p>
        </p:txBody>
      </p:sp>
      <p:pic>
        <p:nvPicPr>
          <p:cNvPr id="6" name="図 5"/>
          <p:cNvPicPr>
            <a:picLocks noChangeAspect="1"/>
          </p:cNvPicPr>
          <p:nvPr/>
        </p:nvPicPr>
        <p:blipFill>
          <a:blip r:embed="rId3"/>
          <a:stretch>
            <a:fillRect/>
          </a:stretch>
        </p:blipFill>
        <p:spPr>
          <a:xfrm>
            <a:off x="1123304" y="2454773"/>
            <a:ext cx="6576288" cy="4266703"/>
          </a:xfrm>
          <a:prstGeom prst="rect">
            <a:avLst/>
          </a:prstGeom>
        </p:spPr>
      </p:pic>
      <p:sp>
        <p:nvSpPr>
          <p:cNvPr id="5" name="角丸四角形 4"/>
          <p:cNvSpPr/>
          <p:nvPr/>
        </p:nvSpPr>
        <p:spPr>
          <a:xfrm>
            <a:off x="3169086" y="2642992"/>
            <a:ext cx="713983" cy="3106453"/>
          </a:xfrm>
          <a:prstGeom prst="roundRect">
            <a:avLst/>
          </a:prstGeom>
          <a:solidFill>
            <a:schemeClr val="lt1">
              <a:alpha val="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を調査する．</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ベクトルの持つ意味情報について</a:t>
            </a:r>
            <a:r>
              <a:rPr lang="ja-JP" altLang="en-US" dirty="0" smtClean="0"/>
              <a:t>調査</a:t>
            </a:r>
            <a:r>
              <a:rPr lang="ja-JP" altLang="en-US" dirty="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ベクトルから各ラベルの正答率を出し，ラベルによる正答率の違いをグラフに表す．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に表示された画像の類似している点について評価する．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432480"/>
            <a:ext cx="7886700" cy="1744293"/>
          </a:xfrm>
        </p:spPr>
        <p:txBody>
          <a:bodyPr>
            <a:normAutofit lnSpcReduction="10000"/>
          </a:bodyPr>
          <a:lstStyle/>
          <a:p>
            <a:r>
              <a:rPr kumimoji="1" lang="ja-JP" altLang="en-US" dirty="0" smtClean="0"/>
              <a:t>「車，トラック」等の検索精度</a:t>
            </a:r>
            <a:r>
              <a:rPr lang="ja-JP" altLang="en-US" dirty="0" smtClean="0"/>
              <a:t>が良く，「猫，鹿」等が検索精度が悪い．</a:t>
            </a:r>
            <a:endParaRPr lang="en-US" altLang="ja-JP" dirty="0" smtClean="0"/>
          </a:p>
          <a:p>
            <a:r>
              <a:rPr kumimoji="1" lang="ja-JP" altLang="en-US" dirty="0"/>
              <a:t>正答率</a:t>
            </a:r>
            <a:r>
              <a:rPr kumimoji="1" lang="ja-JP" altLang="en-US" dirty="0" smtClean="0"/>
              <a:t>の悪い</a:t>
            </a:r>
            <a:r>
              <a:rPr lang="ja-JP" altLang="en-US" dirty="0" smtClean="0"/>
              <a:t>ラベルの影響で検索精度が落ちてしまっている．</a:t>
            </a:r>
            <a:endParaRPr kumimoji="1" lang="ja-JP" altLang="en-US" dirty="0"/>
          </a:p>
        </p:txBody>
      </p:sp>
      <p:pic>
        <p:nvPicPr>
          <p:cNvPr id="6" name="図 5"/>
          <p:cNvPicPr>
            <a:picLocks noChangeAspect="1"/>
          </p:cNvPicPr>
          <p:nvPr/>
        </p:nvPicPr>
        <p:blipFill>
          <a:blip r:embed="rId3"/>
          <a:stretch>
            <a:fillRect/>
          </a:stretch>
        </p:blipFill>
        <p:spPr>
          <a:xfrm>
            <a:off x="1077868" y="2918564"/>
            <a:ext cx="6554104" cy="3939436"/>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lstStyle/>
          <a:p>
            <a:r>
              <a:rPr lang="ja-JP" altLang="en-US" dirty="0" smtClean="0"/>
              <a:t>直線などがはっきりとしていて意味情報として区別できている．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や色の変化が多く，解像度が低いために意味情報が取れていない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分析</a:t>
            </a:r>
            <a:r>
              <a:rPr lang="ja-JP" altLang="en-US" dirty="0"/>
              <a:t>手法</a:t>
            </a:r>
            <a:r>
              <a:rPr lang="ja-JP" altLang="en-US" dirty="0" smtClean="0"/>
              <a:t>から最適な次元数を導き出せた．</a:t>
            </a:r>
            <a:endParaRPr kumimoji="1" lang="en-US" altLang="ja-JP" dirty="0" smtClean="0"/>
          </a:p>
          <a:p>
            <a:endParaRPr lang="en-US" altLang="ja-JP" dirty="0"/>
          </a:p>
          <a:p>
            <a:r>
              <a:rPr lang="ja-JP" altLang="en-US" dirty="0"/>
              <a:t>ラベルに</a:t>
            </a:r>
            <a:r>
              <a:rPr lang="ja-JP" altLang="en-US" dirty="0" smtClean="0"/>
              <a:t>よって検索精度が良いものと悪いものがあることが確認できた．</a:t>
            </a:r>
            <a:endParaRPr kumimoji="1" lang="en-US" altLang="ja-JP" dirty="0" smtClean="0"/>
          </a:p>
          <a:p>
            <a:endParaRPr lang="en-US" altLang="ja-JP" dirty="0" smtClean="0"/>
          </a:p>
          <a:p>
            <a:r>
              <a:rPr lang="ja-JP" altLang="en-US" dirty="0"/>
              <a:t>対象物</a:t>
            </a:r>
            <a:r>
              <a:rPr lang="ja-JP" altLang="en-US" dirty="0" smtClean="0"/>
              <a:t>がはっきり写っている画像は検索結果に類似度の高い画像が表示された．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lvl="0"/>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lvl="0"/>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lvl="0"/>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lvl="0"/>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lvl="0"/>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lvl="0"/>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lvl="0"/>
            <a:r>
              <a:rPr lang="en-US" altLang="ja-JP" sz="1600" u="sng" dirty="0"/>
              <a:t>Pickle</a:t>
            </a:r>
            <a:r>
              <a:rPr lang="ja-JP" altLang="ja-JP" sz="1600" dirty="0"/>
              <a:t>でオブジェクトを保存する方法を解説！：</a:t>
            </a:r>
            <a:r>
              <a:rPr lang="en-US" altLang="ja-JP" sz="1600" u="sng" dirty="0">
                <a:hlinkClick r:id="rId2"/>
              </a:rPr>
              <a:t>https://www.sejuku.net/blog/31480</a:t>
            </a:r>
            <a:r>
              <a:rPr lang="ja-JP" altLang="ja-JP" sz="1600" dirty="0"/>
              <a:t>　，（</a:t>
            </a:r>
            <a:r>
              <a:rPr lang="en-US" altLang="ja-JP" sz="1600" dirty="0"/>
              <a:t>2021/12/22</a:t>
            </a:r>
            <a:r>
              <a:rPr lang="ja-JP" altLang="ja-JP" sz="1600" dirty="0"/>
              <a:t>）．</a:t>
            </a:r>
          </a:p>
          <a:p>
            <a:pPr lvl="0"/>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3"/>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抽出した</a:t>
            </a:r>
            <a:r>
              <a:rPr lang="ja-JP" altLang="en-US" dirty="0" smtClean="0"/>
              <a:t>特徴から得た特徴ベクトルを用いた画像検索方式が注目されている．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[2012Alex]</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[2015</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[2012Alex]</a:t>
            </a:r>
            <a:r>
              <a:rPr lang="ja-JP" altLang="en-US" dirty="0" err="1" smtClean="0">
                <a:ea typeface="+mj-ea"/>
              </a:rPr>
              <a:t>，</a:t>
            </a:r>
            <a:r>
              <a:rPr lang="en-US" altLang="ja-JP" dirty="0" smtClean="0">
                <a:ea typeface="+mj-ea"/>
              </a:rPr>
              <a:t>[2018</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[2020</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a:t>
            </a:r>
            <a:r>
              <a:rPr kumimoji="1" lang="ja-JP" altLang="en-US" dirty="0" smtClean="0"/>
              <a:t>なるが，</a:t>
            </a:r>
            <a:r>
              <a:rPr kumimoji="1" lang="ja-JP" altLang="en-US" dirty="0" smtClean="0"/>
              <a:t>計算時間が増加する</a:t>
            </a:r>
            <a:r>
              <a:rPr kumimoji="1" lang="ja-JP" altLang="en-US" dirty="0" smtClean="0"/>
              <a:t>．</a:t>
            </a:r>
            <a:r>
              <a:rPr lang="ja-JP" altLang="en-US" dirty="0"/>
              <a:t>一方</a:t>
            </a:r>
            <a:r>
              <a:rPr kumimoji="1" lang="ja-JP" altLang="en-US" dirty="0" smtClean="0"/>
              <a:t>，</a:t>
            </a:r>
            <a:r>
              <a:rPr kumimoji="1" lang="ja-JP" altLang="en-US" dirty="0" smtClean="0"/>
              <a:t>低次元では検索精度が悪くなり，計算時間が減少する</a:t>
            </a:r>
            <a:r>
              <a:rPr kumimoji="1" lang="ja-JP" altLang="en-US" dirty="0" smtClean="0"/>
              <a:t>．</a:t>
            </a: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6" name="図 5"/>
          <p:cNvPicPr>
            <a:picLocks noChangeAspect="1"/>
          </p:cNvPicPr>
          <p:nvPr/>
        </p:nvPicPr>
        <p:blipFill>
          <a:blip r:embed="rId3"/>
          <a:stretch>
            <a:fillRect/>
          </a:stretch>
        </p:blipFill>
        <p:spPr>
          <a:xfrm>
            <a:off x="2635957" y="4548912"/>
            <a:ext cx="3821993" cy="2297262"/>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21687" y="5348614"/>
            <a:ext cx="3557391" cy="137286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は，ユークリッド距離を用いる．ベクトル間のユークリッド分離が小さい程類似性が高いとする．</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dirty="0"/>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cxnSp>
        <p:nvCxnSpPr>
          <p:cNvPr id="7" name="直線矢印コネクタ 6"/>
          <p:cNvCxnSpPr/>
          <p:nvPr/>
        </p:nvCxnSpPr>
        <p:spPr>
          <a:xfrm flipV="1">
            <a:off x="5232748" y="5626526"/>
            <a:ext cx="1272175" cy="789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フローチャート: 結合子 9"/>
          <p:cNvSpPr/>
          <p:nvPr/>
        </p:nvSpPr>
        <p:spPr>
          <a:xfrm>
            <a:off x="4982265" y="6370202"/>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6457950" y="5422317"/>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4350484" y="5382695"/>
            <a:ext cx="2245290" cy="369332"/>
          </a:xfrm>
          <a:prstGeom prst="rect">
            <a:avLst/>
          </a:prstGeom>
          <a:noFill/>
        </p:spPr>
        <p:txBody>
          <a:bodyPr wrap="square" rtlCol="0">
            <a:spAutoFit/>
          </a:bodyPr>
          <a:lstStyle/>
          <a:p>
            <a:r>
              <a:rPr kumimoji="1" lang="ja-JP" altLang="en-US" dirty="0" smtClean="0"/>
              <a:t>ユークリッド距離</a:t>
            </a:r>
            <a:endParaRPr kumimoji="1" lang="en-US" altLang="ja-JP" dirty="0" smtClean="0"/>
          </a:p>
        </p:txBody>
      </p:sp>
      <p:sp>
        <p:nvSpPr>
          <p:cNvPr id="13" name="テキスト ボックス 12"/>
          <p:cNvSpPr txBox="1"/>
          <p:nvPr/>
        </p:nvSpPr>
        <p:spPr>
          <a:xfrm>
            <a:off x="6674304" y="5397084"/>
            <a:ext cx="1192934" cy="369332"/>
          </a:xfrm>
          <a:prstGeom prst="rect">
            <a:avLst/>
          </a:prstGeom>
          <a:noFill/>
        </p:spPr>
        <p:txBody>
          <a:bodyPr wrap="square" rtlCol="0">
            <a:spAutoFit/>
          </a:bodyPr>
          <a:lstStyle/>
          <a:p>
            <a:r>
              <a:rPr lang="en-US" altLang="ja-JP" dirty="0" smtClean="0"/>
              <a:t>b</a:t>
            </a:r>
            <a:r>
              <a:rPr kumimoji="1" lang="en-US" altLang="ja-JP" dirty="0" smtClean="0"/>
              <a:t>(x2,y2)</a:t>
            </a:r>
            <a:endParaRPr kumimoji="1" lang="ja-JP" altLang="en-US" dirty="0"/>
          </a:p>
        </p:txBody>
      </p:sp>
      <p:sp>
        <p:nvSpPr>
          <p:cNvPr id="14" name="テキスト ボックス 13"/>
          <p:cNvSpPr txBox="1"/>
          <p:nvPr/>
        </p:nvSpPr>
        <p:spPr>
          <a:xfrm>
            <a:off x="5207642" y="6415665"/>
            <a:ext cx="964243" cy="369332"/>
          </a:xfrm>
          <a:prstGeom prst="rect">
            <a:avLst/>
          </a:prstGeom>
          <a:noFill/>
        </p:spPr>
        <p:txBody>
          <a:bodyPr wrap="square" rtlCol="0">
            <a:spAutoFit/>
          </a:bodyPr>
          <a:lstStyle/>
          <a:p>
            <a:r>
              <a:rPr lang="en-US" altLang="ja-JP" dirty="0"/>
              <a:t>a</a:t>
            </a:r>
            <a:r>
              <a:rPr kumimoji="1" lang="en-US" altLang="ja-JP" dirty="0" smtClean="0"/>
              <a:t>(x1,y1)</a:t>
            </a:r>
            <a:endParaRPr kumimoji="1" lang="ja-JP" altLang="en-US" dirty="0"/>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805830" y="4409162"/>
            <a:ext cx="3031299" cy="22045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910203" y="2054268"/>
            <a:ext cx="3605147" cy="214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8" name="コンテンツ プレースホルダー 7"/>
          <p:cNvPicPr>
            <a:picLocks noGrp="1" noChangeAspect="1"/>
          </p:cNvPicPr>
          <p:nvPr>
            <p:ph idx="1"/>
          </p:nvPr>
        </p:nvPicPr>
        <p:blipFill>
          <a:blip r:embed="rId3"/>
          <a:stretch>
            <a:fillRect/>
          </a:stretch>
        </p:blipFill>
        <p:spPr>
          <a:xfrm>
            <a:off x="628650" y="1576657"/>
            <a:ext cx="7867349" cy="5144819"/>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精度を調査する</a:t>
            </a:r>
            <a:r>
              <a:rPr lang="ja-JP" altLang="en-US" dirty="0" smtClean="0"/>
              <a:t>．</a:t>
            </a:r>
            <a:endParaRPr lang="en-US" altLang="ja-JP" dirty="0"/>
          </a:p>
          <a:p>
            <a:pPr lvl="1">
              <a:lnSpc>
                <a:spcPct val="100000"/>
              </a:lnSpc>
            </a:pPr>
            <a:r>
              <a:rPr lang="ja-JP" altLang="ja-JP" dirty="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5677</TotalTime>
  <Words>2969</Words>
  <Application>Microsoft Office PowerPoint</Application>
  <PresentationFormat>画面に合わせる (4:3)</PresentationFormat>
  <Paragraphs>272</Paragraphs>
  <Slides>21</Slides>
  <Notes>20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実験</vt:lpstr>
      <vt:lpstr>実験環境</vt:lpstr>
      <vt:lpstr>モデルの構成</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74</cp:revision>
  <dcterms:created xsi:type="dcterms:W3CDTF">2022-01-19T16:27:39Z</dcterms:created>
  <dcterms:modified xsi:type="dcterms:W3CDTF">2022-01-24T05:54:20Z</dcterms:modified>
</cp:coreProperties>
</file>