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8" r:id="rId3"/>
    <p:sldId id="259" r:id="rId4"/>
    <p:sldId id="312" r:id="rId5"/>
    <p:sldId id="263" r:id="rId6"/>
    <p:sldId id="265" r:id="rId7"/>
    <p:sldId id="303" r:id="rId8"/>
    <p:sldId id="309" r:id="rId9"/>
    <p:sldId id="293" r:id="rId10"/>
    <p:sldId id="295" r:id="rId11"/>
    <p:sldId id="310" r:id="rId12"/>
    <p:sldId id="301" r:id="rId13"/>
    <p:sldId id="296" r:id="rId14"/>
    <p:sldId id="313" r:id="rId15"/>
    <p:sldId id="297" r:id="rId16"/>
    <p:sldId id="302" r:id="rId17"/>
    <p:sldId id="298" r:id="rId18"/>
    <p:sldId id="292" r:id="rId19"/>
    <p:sldId id="315" r:id="rId20"/>
    <p:sldId id="314" r:id="rId21"/>
    <p:sldId id="307" r:id="rId22"/>
    <p:sldId id="308" r:id="rId23"/>
    <p:sldId id="266" r:id="rId24"/>
    <p:sldId id="272" r:id="rId25"/>
    <p:sldId id="304" r:id="rId26"/>
    <p:sldId id="306" r:id="rId27"/>
    <p:sldId id="290" r:id="rId28"/>
    <p:sldId id="283" r:id="rId29"/>
    <p:sldId id="257" r:id="rId30"/>
    <p:sldId id="280" r:id="rId31"/>
    <p:sldId id="305" r:id="rId32"/>
    <p:sldId id="294" r:id="rId33"/>
    <p:sldId id="289" r:id="rId34"/>
    <p:sldId id="275" r:id="rId35"/>
    <p:sldId id="277" r:id="rId36"/>
    <p:sldId id="278" r:id="rId37"/>
    <p:sldId id="279" r:id="rId38"/>
    <p:sldId id="281" r:id="rId39"/>
    <p:sldId id="282" r:id="rId40"/>
    <p:sldId id="285" r:id="rId41"/>
    <p:sldId id="287" r:id="rId42"/>
    <p:sldId id="291" r:id="rId43"/>
    <p:sldId id="269" r:id="rId44"/>
    <p:sldId id="260" r:id="rId45"/>
    <p:sldId id="262" r:id="rId46"/>
    <p:sldId id="264" r:id="rId47"/>
    <p:sldId id="267" r:id="rId48"/>
    <p:sldId id="271" r:id="rId49"/>
    <p:sldId id="273" r:id="rId50"/>
    <p:sldId id="274"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15" autoAdjust="0"/>
  </p:normalViewPr>
  <p:slideViewPr>
    <p:cSldViewPr snapToGrid="0">
      <p:cViewPr varScale="1">
        <p:scale>
          <a:sx n="33" d="100"/>
          <a:sy n="33" d="100"/>
        </p:scale>
        <p:origin x="608" y="32"/>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2022/1/10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939335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62056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では，類似度の高いとされた上位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表示した．そして，視覚的な特徴に類似している点があるかを評価した．その過程で，ラベルによって検索精度に大きく違いが出ていることが確認できたので，各ラベルの正答回数についても確認しようと考えた．</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3570689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と同様で上位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件の画像を取得します．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その後，取得した画像について，各ラベルの正答率を調べます．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また，取得した画像を類似度が高いとされた順に表示させます．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この時に視覚的な類似度があるか確認します．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59642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automobile</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cat</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2106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最も検索精度が良かった次元数は</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で正答率は約</a:t>
            </a:r>
            <a:r>
              <a:rPr kumimoji="1" lang="en-US" altLang="ja-JP" sz="1200" kern="1200" dirty="0" smtClean="0">
                <a:solidFill>
                  <a:schemeClr val="tx1"/>
                </a:solidFill>
                <a:effectLst/>
                <a:latin typeface="+mn-lt"/>
                <a:ea typeface="+mn-ea"/>
                <a:cs typeface="+mn-cs"/>
              </a:rPr>
              <a:t>42%</a:t>
            </a:r>
            <a:r>
              <a:rPr kumimoji="1" lang="ja-JP" altLang="ja-JP" sz="1200" kern="1200" dirty="0" smtClean="0">
                <a:solidFill>
                  <a:schemeClr val="tx1"/>
                </a:solidFill>
                <a:effectLst/>
                <a:latin typeface="+mn-lt"/>
                <a:ea typeface="+mn-ea"/>
                <a:cs typeface="+mn-cs"/>
              </a:rPr>
              <a:t>となりました．しかし，計算時間の観点も考えると次元数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は時間がかかり過ぎています．このことから次に正答率の良い次元数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a:t>
            </a:r>
          </a:p>
          <a:p>
            <a:r>
              <a:rPr kumimoji="1" lang="ja-JP" altLang="ja-JP" sz="1200" kern="1200" dirty="0" smtClean="0">
                <a:solidFill>
                  <a:schemeClr val="tx1"/>
                </a:solidFill>
                <a:effectLst/>
                <a:latin typeface="+mn-lt"/>
                <a:ea typeface="+mn-ea"/>
                <a:cs typeface="+mn-cs"/>
              </a:rPr>
              <a:t>各ラベルで正答率に差がないかを調査しました．結果，ラベルによって正答率が良いラベルと悪いラベルがあることが判明しました．つまり，一部のラベルでは十分な学習が行われなかったことが考えられます．</a:t>
            </a:r>
          </a:p>
          <a:p>
            <a:r>
              <a:rPr kumimoji="1" lang="ja-JP" altLang="ja-JP" sz="1200" kern="1200" dirty="0" smtClean="0">
                <a:solidFill>
                  <a:schemeClr val="tx1"/>
                </a:solidFill>
                <a:effectLst/>
                <a:latin typeface="+mn-lt"/>
                <a:ea typeface="+mn-ea"/>
                <a:cs typeface="+mn-cs"/>
              </a:rPr>
              <a:t>すべての平均を求めてグラフに示した所，ラベル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番良い結果となり，ラベル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が悪い結果となりました．</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304892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また，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78962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研究の方法としては，中間層の次元数を変化させて作成した深層学習モデルを複数用意し，</a:t>
            </a:r>
            <a:endParaRPr kumimoji="1" lang="en-US" altLang="ja-JP" dirty="0" smtClean="0"/>
          </a:p>
          <a:p>
            <a:r>
              <a:rPr kumimoji="1" lang="ja-JP" altLang="en-US" dirty="0" smtClean="0"/>
              <a:t>それぞれのモデルを学習させる．学習には，</a:t>
            </a:r>
            <a:r>
              <a:rPr kumimoji="1" lang="en-US" altLang="ja-JP" dirty="0" smtClean="0"/>
              <a:t>CIFER-10</a:t>
            </a:r>
            <a:r>
              <a:rPr kumimoji="1" lang="ja-JP" altLang="en-US" dirty="0" smtClean="0"/>
              <a:t>データセットを使用する．</a:t>
            </a:r>
            <a:endParaRPr kumimoji="1" lang="en-US" altLang="ja-JP" dirty="0" smtClean="0"/>
          </a:p>
          <a:p>
            <a:r>
              <a:rPr kumimoji="1" lang="ja-JP" altLang="en-US" dirty="0" smtClean="0"/>
              <a:t>画像集合を用意する．ここでは，</a:t>
            </a:r>
            <a:r>
              <a:rPr kumimoji="1" lang="en-US" altLang="ja-JP" dirty="0" smtClean="0"/>
              <a:t>CIFER-10</a:t>
            </a:r>
            <a:r>
              <a:rPr kumimoji="1" lang="ja-JP" altLang="en-US" dirty="0" smtClean="0"/>
              <a:t>のテストデータ</a:t>
            </a:r>
            <a:r>
              <a:rPr kumimoji="1" lang="en-US" altLang="ja-JP" dirty="0" smtClean="0"/>
              <a:t>1</a:t>
            </a:r>
            <a:r>
              <a:rPr kumimoji="1" lang="ja-JP" altLang="en-US" dirty="0" smtClean="0"/>
              <a:t>万件を使用する．</a:t>
            </a:r>
            <a:endParaRPr kumimoji="1" lang="en-US" altLang="ja-JP" dirty="0" smtClean="0"/>
          </a:p>
          <a:p>
            <a:r>
              <a:rPr kumimoji="1" lang="ja-JP" altLang="en-US" dirty="0" smtClean="0"/>
              <a:t>その画像集合を利用して，作成したモデルを用いて特徴ベクトルを抽出する。</a:t>
            </a:r>
            <a:endParaRPr kumimoji="1" lang="en-US" altLang="ja-JP" dirty="0" smtClean="0"/>
          </a:p>
          <a:p>
            <a:r>
              <a:rPr kumimoji="1" lang="ja-JP" altLang="en-US" dirty="0" smtClean="0"/>
              <a:t>抽出は識別層の手前の全結合層から行う．</a:t>
            </a:r>
            <a:endParaRPr kumimoji="1" lang="en-US" altLang="ja-JP" dirty="0" smtClean="0"/>
          </a:p>
          <a:p>
            <a:r>
              <a:rPr kumimoji="1" lang="ja-JP" altLang="en-US" dirty="0" smtClean="0"/>
              <a:t>抽出した特徴ベクトルを使い，類似度を測る．</a:t>
            </a:r>
            <a:endParaRPr kumimoji="1" lang="en-US" altLang="ja-JP" dirty="0" smtClean="0"/>
          </a:p>
          <a:p>
            <a:r>
              <a:rPr kumimoji="1" lang="ja-JP" altLang="en-US" dirty="0" smtClean="0"/>
              <a:t>その時の検索精度と計算時間について評価する．</a:t>
            </a:r>
            <a:endParaRPr kumimoji="1"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23</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実験システムの概要について説明します．</a:t>
            </a:r>
          </a:p>
          <a:p>
            <a:r>
              <a:rPr kumimoji="1" lang="ja-JP" altLang="ja-JP" sz="1200" kern="1200" dirty="0" smtClean="0">
                <a:solidFill>
                  <a:schemeClr val="tx1"/>
                </a:solidFill>
                <a:effectLst/>
                <a:latin typeface="+mn-lt"/>
                <a:ea typeface="+mn-ea"/>
                <a:cs typeface="+mn-cs"/>
              </a:rPr>
              <a:t>まず，特徴ベクトル間のユークリッド距離を測ります．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距離が近い順に画像の類似度が高いとして指定した数取得します．</a:t>
            </a:r>
          </a:p>
          <a:p>
            <a:r>
              <a:rPr kumimoji="1" lang="ja-JP" altLang="ja-JP" sz="1200" kern="1200" dirty="0" smtClean="0">
                <a:solidFill>
                  <a:schemeClr val="tx1"/>
                </a:solidFill>
                <a:effectLst/>
                <a:latin typeface="+mn-lt"/>
                <a:ea typeface="+mn-ea"/>
                <a:cs typeface="+mn-cs"/>
              </a:rPr>
              <a:t>取得した画像について，基準の画像のラベルと同じラベルの物を数えます．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その正答回数から正答率を求めます．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28</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反対に，低次元になるほど計算時間は早くなるが検索精度が落ちてしまうことがわかっています．</a:t>
            </a:r>
          </a:p>
          <a:p>
            <a:r>
              <a:rPr kumimoji="1" lang="ja-JP" altLang="ja-JP" sz="1200" kern="1200" dirty="0" smtClean="0">
                <a:solidFill>
                  <a:schemeClr val="tx1"/>
                </a:solidFill>
                <a:effectLst/>
                <a:latin typeface="+mn-lt"/>
                <a:ea typeface="+mn-ea"/>
                <a:cs typeface="+mn-cs"/>
              </a:rPr>
              <a:t>このように特徴ベクトルにおける画像検索精度と計算時間は両立できない関係性にあります．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29</a:t>
            </a:fld>
            <a:endParaRPr kumimoji="1" lang="ja-JP" altLang="en-US"/>
          </a:p>
        </p:txBody>
      </p:sp>
    </p:spTree>
    <p:extLst>
      <p:ext uri="{BB962C8B-B14F-4D97-AF65-F5344CB8AC3E}">
        <p14:creationId xmlns:p14="http://schemas.microsoft.com/office/powerpoint/2010/main" val="3587573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AlexNet</a:t>
            </a:r>
            <a:r>
              <a:rPr kumimoji="1" lang="ja-JP" altLang="en-US" dirty="0" smtClean="0"/>
              <a:t>の構造をもとにしたモデルを作成，中間層の次元数を変化させて複数作成した．</a:t>
            </a:r>
            <a:endParaRPr kumimoji="1" lang="en-US" altLang="ja-JP" dirty="0" smtClean="0"/>
          </a:p>
          <a:p>
            <a:r>
              <a:rPr kumimoji="1" lang="ja-JP" altLang="en-US" dirty="0" smtClean="0"/>
              <a:t>学習には</a:t>
            </a:r>
            <a:r>
              <a:rPr kumimoji="1" lang="en-US" altLang="ja-JP" dirty="0" smtClean="0"/>
              <a:t>CIFER-10</a:t>
            </a:r>
            <a:r>
              <a:rPr kumimoji="1" lang="ja-JP" altLang="en-US" dirty="0" smtClean="0"/>
              <a:t>のデータセットを使用する．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32</a:t>
            </a:fld>
            <a:endParaRPr kumimoji="1" lang="ja-JP" altLang="en-US"/>
          </a:p>
        </p:txBody>
      </p:sp>
    </p:spTree>
    <p:extLst>
      <p:ext uri="{BB962C8B-B14F-4D97-AF65-F5344CB8AC3E}">
        <p14:creationId xmlns:p14="http://schemas.microsoft.com/office/powerpoint/2010/main" val="378107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このような状況において，深層学習による</a:t>
            </a:r>
            <a:r>
              <a:rPr kumimoji="1" lang="en-US" altLang="ja-JP" sz="1200" kern="1200" dirty="0" smtClean="0">
                <a:solidFill>
                  <a:schemeClr val="tx1"/>
                </a:solidFill>
                <a:effectLst/>
                <a:latin typeface="+mn-lt"/>
                <a:ea typeface="+mn-ea"/>
                <a:cs typeface="+mn-cs"/>
              </a:rPr>
              <a:t>CNN</a:t>
            </a:r>
            <a:r>
              <a:rPr kumimoji="1" lang="ja-JP" altLang="ja-JP" sz="1200" kern="1200" dirty="0" smtClean="0">
                <a:solidFill>
                  <a:schemeClr val="tx1"/>
                </a:solidFill>
                <a:effectLst/>
                <a:latin typeface="+mn-lt"/>
                <a:ea typeface="+mn-ea"/>
                <a:cs typeface="+mn-cs"/>
              </a:rPr>
              <a:t>の登場により画像検索機能は劇的に向上し，</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深層学習モデルの中間層から抽出できる特徴が注目されています．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174291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反対に，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望ましい検索精度と計算時間を考慮した場合の最適な次元数が明らかになっていない．調査するための分析手法を示す．</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4</a:t>
            </a:fld>
            <a:endParaRPr kumimoji="1" lang="ja-JP" altLang="en-US"/>
          </a:p>
        </p:txBody>
      </p:sp>
    </p:spTree>
    <p:extLst>
      <p:ext uri="{BB962C8B-B14F-4D97-AF65-F5344CB8AC3E}">
        <p14:creationId xmlns:p14="http://schemas.microsoft.com/office/powerpoint/2010/main" val="308249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ja-JP" sz="1200" kern="1200" dirty="0" smtClean="0">
                <a:solidFill>
                  <a:schemeClr val="tx1"/>
                </a:solidFill>
                <a:effectLst/>
                <a:latin typeface="+mn-lt"/>
                <a:ea typeface="+mn-ea"/>
                <a:cs typeface="+mn-cs"/>
              </a:rPr>
              <a:t>画像検索機能を向上させるために画像検索に有効な特徴ベクトルと計算時間について調査します．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2432514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本研究のアプローチについてです．</a:t>
            </a:r>
          </a:p>
          <a:p>
            <a:r>
              <a:rPr kumimoji="1" lang="en-US" altLang="ja-JP" sz="1200" kern="1200" dirty="0" smtClean="0">
                <a:solidFill>
                  <a:schemeClr val="tx1"/>
                </a:solidFill>
                <a:effectLst/>
                <a:latin typeface="+mn-lt"/>
                <a:ea typeface="+mn-ea"/>
                <a:cs typeface="+mn-cs"/>
              </a:rPr>
              <a:t>CNN</a:t>
            </a:r>
            <a:r>
              <a:rPr kumimoji="1" lang="ja-JP" altLang="ja-JP" sz="1200" kern="120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(Convolutional Neural Network)</a:t>
            </a:r>
            <a:r>
              <a:rPr kumimoji="1" lang="ja-JP" altLang="ja-JP" sz="1200" kern="1200" dirty="0" smtClean="0">
                <a:solidFill>
                  <a:schemeClr val="tx1"/>
                </a:solidFill>
                <a:effectLst/>
                <a:latin typeface="+mn-lt"/>
                <a:ea typeface="+mn-ea"/>
                <a:cs typeface="+mn-cs"/>
              </a:rPr>
              <a:t>を用いて画像の特徴ベクトルを抽出します．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特徴ベクトルには，画像の意味情報が保持されてると仮定します．意味情報について説明？</a:t>
            </a:r>
          </a:p>
          <a:p>
            <a:r>
              <a:rPr kumimoji="1" lang="ja-JP" altLang="ja-JP" sz="1200" kern="1200" dirty="0" smtClean="0">
                <a:solidFill>
                  <a:schemeClr val="tx1"/>
                </a:solidFill>
                <a:effectLst/>
                <a:latin typeface="+mn-lt"/>
                <a:ea typeface="+mn-ea"/>
                <a:cs typeface="+mn-cs"/>
              </a:rPr>
              <a:t>特徴ベクトルは，学習済みモデルの識別層の手前の全結合層から抽出します．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48551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その後，中間層の次元数を変化させて作成した深層学習モデルを複数用意します．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2413278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実験</a:t>
            </a:r>
            <a:r>
              <a:rPr lang="en-US" altLang="ja-JP" dirty="0" smtClean="0"/>
              <a:t>1</a:t>
            </a:r>
            <a:r>
              <a:rPr lang="ja-JP" altLang="en-US" dirty="0" smtClean="0"/>
              <a:t>では，</a:t>
            </a:r>
            <a:r>
              <a:rPr lang="ja-JP" altLang="ja-JP" dirty="0" smtClean="0"/>
              <a:t>作成した次元数の異なる</a:t>
            </a:r>
            <a:r>
              <a:rPr lang="ja-JP" altLang="en-US" dirty="0" smtClean="0"/>
              <a:t>特徴ベクトル</a:t>
            </a:r>
            <a:r>
              <a:rPr lang="ja-JP" altLang="ja-JP" dirty="0" smtClean="0"/>
              <a:t>の検索精度についての評価</a:t>
            </a:r>
            <a:r>
              <a:rPr lang="ja-JP" altLang="en-US" dirty="0" smtClean="0"/>
              <a:t>を行います．</a:t>
            </a:r>
            <a:endParaRPr lang="en-US" altLang="ja-JP" dirty="0" smtClean="0"/>
          </a:p>
          <a:p>
            <a:r>
              <a:rPr lang="ja-JP" altLang="ja-JP" dirty="0" smtClean="0"/>
              <a:t>距離と正解ラベル，そして，処理にかかった時間を計測することで，検索精度と計算時間について調査する．</a:t>
            </a:r>
            <a:endParaRPr lang="ja-JP" altLang="ja-JP"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91334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p>
          <a:p>
            <a:r>
              <a:rPr kumimoji="1" lang="ja-JP" altLang="ja-JP" sz="1200" kern="1200" dirty="0" smtClean="0">
                <a:solidFill>
                  <a:schemeClr val="tx1"/>
                </a:solidFill>
                <a:effectLst/>
                <a:latin typeface="+mn-lt"/>
                <a:ea typeface="+mn-ea"/>
                <a:cs typeface="+mn-cs"/>
              </a:rPr>
              <a:t>抽出した特徴ベクトルを評価プログラムに読み込みます．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類似度を見るためにユークリッド距離を測ります．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距離の近い順に並び変えます．並び変えるときにインデックス順に並び替えます．後に，画像を表示しやすくするためです．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本研究では，上位</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件の画像を取得することにします．</a:t>
            </a:r>
          </a:p>
          <a:p>
            <a:r>
              <a:rPr kumimoji="1" lang="ja-JP" altLang="ja-JP" sz="1200" kern="1200" dirty="0" smtClean="0">
                <a:solidFill>
                  <a:schemeClr val="tx1"/>
                </a:solidFill>
                <a:effectLst/>
                <a:latin typeface="+mn-lt"/>
                <a:ea typeface="+mn-ea"/>
                <a:cs typeface="+mn-cs"/>
              </a:rPr>
              <a:t>基準の画像のラベルと同じラベルを数えます．正答率を計算し，検索精度をみます．ここまでの計算時間をはかります．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このような流れで進めます．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883148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2022/1/10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2022/1/10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2022/1/10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2022/1/10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qiita.com/URAN110/items/ea2bfc8f7ba2fc858de3" TargetMode="External"/><Relationship Id="rId2" Type="http://schemas.openxmlformats.org/officeDocument/2006/relationships/hyperlink" Target="https://www.sejuku.net/blog/3148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2022/1/17</a:t>
            </a:r>
            <a:endParaRPr kumimoji="1" lang="en-US" altLang="ja-JP" dirty="0" smtClean="0"/>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1627131" y="2531757"/>
            <a:ext cx="6036985" cy="3628614"/>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sp>
        <p:nvSpPr>
          <p:cNvPr id="6" name="テキスト ボックス 5"/>
          <p:cNvSpPr txBox="1"/>
          <p:nvPr/>
        </p:nvSpPr>
        <p:spPr>
          <a:xfrm>
            <a:off x="540948" y="1504780"/>
            <a:ext cx="8062103" cy="1200329"/>
          </a:xfrm>
          <a:prstGeom prst="rect">
            <a:avLst/>
          </a:prstGeom>
          <a:noFill/>
        </p:spPr>
        <p:txBody>
          <a:bodyPr wrap="square" rtlCol="0">
            <a:spAutoFit/>
          </a:bodyPr>
          <a:lstStyle/>
          <a:p>
            <a:r>
              <a:rPr lang="ja-JP" altLang="en-US" sz="2400" dirty="0" smtClean="0"/>
              <a:t>次元数</a:t>
            </a:r>
            <a:r>
              <a:rPr lang="en-US" altLang="ja-JP" sz="2400" dirty="0" smtClean="0"/>
              <a:t>8192</a:t>
            </a:r>
            <a:r>
              <a:rPr lang="ja-JP" altLang="en-US" sz="2400" dirty="0" smtClean="0"/>
              <a:t>が最も良い正答率となった．計算時間は，次元数が増えるごとに時間がかかることが確認できた．</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4277516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類似度</a:t>
            </a:r>
            <a:r>
              <a:rPr lang="ja-JP" altLang="ja-JP" dirty="0"/>
              <a:t>の高いとされた上位</a:t>
            </a:r>
            <a:r>
              <a:rPr lang="en-US" altLang="ja-JP" dirty="0"/>
              <a:t>20</a:t>
            </a:r>
            <a:r>
              <a:rPr lang="ja-JP" altLang="ja-JP" dirty="0"/>
              <a:t>件の画像を</a:t>
            </a:r>
            <a:r>
              <a:rPr lang="ja-JP" altLang="ja-JP" dirty="0" smtClean="0"/>
              <a:t>表示</a:t>
            </a:r>
            <a:r>
              <a:rPr lang="ja-JP" altLang="en-US" dirty="0" smtClean="0"/>
              <a:t>し，</a:t>
            </a:r>
            <a:r>
              <a:rPr lang="ja-JP" altLang="ja-JP" dirty="0" smtClean="0"/>
              <a:t>視覚的</a:t>
            </a:r>
            <a:r>
              <a:rPr lang="ja-JP" altLang="ja-JP" dirty="0"/>
              <a:t>な特徴に類似している点があるかを</a:t>
            </a:r>
            <a:r>
              <a:rPr lang="ja-JP" altLang="ja-JP" dirty="0" smtClean="0"/>
              <a:t>評価</a:t>
            </a:r>
            <a:r>
              <a:rPr lang="ja-JP" altLang="en-US" dirty="0"/>
              <a:t>した</a:t>
            </a:r>
            <a:r>
              <a:rPr lang="ja-JP" altLang="ja-JP" dirty="0" smtClean="0"/>
              <a:t>．</a:t>
            </a:r>
            <a:endParaRPr lang="en-US" altLang="ja-JP" dirty="0" smtClean="0"/>
          </a:p>
          <a:p>
            <a:endParaRPr lang="en-US" altLang="ja-JP" dirty="0" smtClean="0"/>
          </a:p>
          <a:p>
            <a:r>
              <a:rPr lang="ja-JP" altLang="ja-JP" dirty="0" smtClean="0"/>
              <a:t>その</a:t>
            </a:r>
            <a:r>
              <a:rPr lang="ja-JP" altLang="ja-JP" dirty="0"/>
              <a:t>過程で，ラベルによって検索精度に大きく違いが出ていることが確認できたので，各ラベルの正答回数についても</a:t>
            </a:r>
            <a:r>
              <a:rPr lang="ja-JP" altLang="ja-JP" dirty="0" smtClean="0"/>
              <a:t>確認</a:t>
            </a:r>
            <a:r>
              <a:rPr lang="ja-JP" altLang="en-US" dirty="0"/>
              <a:t>する</a:t>
            </a:r>
            <a:r>
              <a:rPr lang="ja-JP" altLang="ja-JP" dirty="0" smtClean="0"/>
              <a:t>．</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1736419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実験</a:t>
            </a:r>
            <a:r>
              <a:rPr kumimoji="1" lang="en-US" altLang="ja-JP" dirty="0" smtClean="0"/>
              <a:t>1</a:t>
            </a:r>
            <a:r>
              <a:rPr kumimoji="1" lang="ja-JP" altLang="en-US" dirty="0" smtClean="0"/>
              <a:t>と同様に上位</a:t>
            </a:r>
            <a:r>
              <a:rPr kumimoji="1" lang="en-US" altLang="ja-JP" dirty="0" smtClean="0"/>
              <a:t>20</a:t>
            </a:r>
            <a:r>
              <a:rPr kumimoji="1" lang="ja-JP" altLang="en-US" dirty="0" smtClean="0"/>
              <a:t>件の画像を取得する．</a:t>
            </a:r>
            <a:endParaRPr kumimoji="1" lang="en-US" altLang="ja-JP" dirty="0" smtClean="0"/>
          </a:p>
          <a:p>
            <a:pPr marL="514350" indent="-514350">
              <a:buFont typeface="+mj-lt"/>
              <a:buAutoNum type="arabicPeriod"/>
            </a:pPr>
            <a:endParaRPr kumimoji="1" lang="en-US" altLang="ja-JP" dirty="0" smtClean="0"/>
          </a:p>
          <a:p>
            <a:pPr marL="514350" indent="-514350">
              <a:buFont typeface="+mj-lt"/>
              <a:buAutoNum type="arabicPeriod"/>
            </a:pPr>
            <a:r>
              <a:rPr lang="ja-JP" altLang="en-US" dirty="0"/>
              <a:t>取得した</a:t>
            </a:r>
            <a:r>
              <a:rPr lang="ja-JP" altLang="en-US" dirty="0" smtClean="0"/>
              <a:t>画像について，ラベルごとの正答率を測る．</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kumimoji="1" lang="ja-JP" altLang="en-US" dirty="0"/>
              <a:t>取得</a:t>
            </a:r>
            <a:r>
              <a:rPr kumimoji="1" lang="ja-JP" altLang="en-US" dirty="0" smtClean="0"/>
              <a:t>した画像を近い順に表示させる．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561343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
        <p:nvSpPr>
          <p:cNvPr id="6" name="テキスト ボックス 5"/>
          <p:cNvSpPr txBox="1"/>
          <p:nvPr/>
        </p:nvSpPr>
        <p:spPr>
          <a:xfrm>
            <a:off x="1636295" y="1690689"/>
            <a:ext cx="5955631" cy="1200329"/>
          </a:xfrm>
          <a:prstGeom prst="rect">
            <a:avLst/>
          </a:prstGeom>
          <a:noFill/>
        </p:spPr>
        <p:txBody>
          <a:bodyPr wrap="square" rtlCol="0">
            <a:spAutoFit/>
          </a:bodyPr>
          <a:lstStyle/>
          <a:p>
            <a:r>
              <a:rPr kumimoji="1" lang="ja-JP" altLang="en-US" sz="2400" dirty="0" smtClean="0"/>
              <a:t>各ラベルの正答率である．</a:t>
            </a:r>
            <a:endParaRPr kumimoji="1" lang="en-US" altLang="ja-JP" sz="2400" dirty="0" smtClean="0"/>
          </a:p>
          <a:p>
            <a:r>
              <a:rPr lang="ja-JP" altLang="en-US" sz="2400" dirty="0" smtClean="0"/>
              <a:t>１「</a:t>
            </a:r>
            <a:r>
              <a:rPr lang="en-US" altLang="ja-JP" sz="2400" dirty="0" smtClean="0"/>
              <a:t>automobile</a:t>
            </a:r>
            <a:r>
              <a:rPr lang="ja-JP" altLang="en-US" sz="2400" dirty="0" smtClean="0"/>
              <a:t>」が最も良い結果となっている．</a:t>
            </a:r>
            <a:endParaRPr kumimoji="1" lang="ja-JP" altLang="en-US" sz="2400" dirty="0"/>
          </a:p>
        </p:txBody>
      </p:sp>
      <p:pic>
        <p:nvPicPr>
          <p:cNvPr id="8" name="コンテンツ プレースホルダー 7"/>
          <p:cNvPicPr>
            <a:picLocks noGrp="1" noChangeAspect="1"/>
          </p:cNvPicPr>
          <p:nvPr>
            <p:ph idx="1"/>
          </p:nvPr>
        </p:nvPicPr>
        <p:blipFill>
          <a:blip r:embed="rId3"/>
          <a:stretch>
            <a:fillRect/>
          </a:stretch>
        </p:blipFill>
        <p:spPr>
          <a:xfrm>
            <a:off x="1822505" y="2864109"/>
            <a:ext cx="5661137" cy="3402705"/>
          </a:xfrm>
          <a:prstGeom prst="rect">
            <a:avLst/>
          </a:prstGeom>
        </p:spPr>
      </p:pic>
    </p:spTree>
    <p:extLst>
      <p:ext uri="{BB962C8B-B14F-4D97-AF65-F5344CB8AC3E}">
        <p14:creationId xmlns:p14="http://schemas.microsoft.com/office/powerpoint/2010/main" val="3846092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pic>
        <p:nvPicPr>
          <p:cNvPr id="5" name="コンテンツ プレースホルダー 4"/>
          <p:cNvPicPr>
            <a:picLocks noGrp="1" noChangeAspect="1"/>
          </p:cNvPicPr>
          <p:nvPr>
            <p:ph idx="1"/>
          </p:nvPr>
        </p:nvPicPr>
        <p:blipFill rotWithShape="1">
          <a:blip r:embed="rId2"/>
          <a:srcRect r="54614" b="51054"/>
          <a:stretch/>
        </p:blipFill>
        <p:spPr>
          <a:xfrm>
            <a:off x="765848" y="1690689"/>
            <a:ext cx="6937658" cy="2017015"/>
          </a:xfrm>
          <a:prstGeom prst="rect">
            <a:avLst/>
          </a:prstGeom>
        </p:spPr>
      </p:pic>
      <p:pic>
        <p:nvPicPr>
          <p:cNvPr id="6" name="図 5"/>
          <p:cNvPicPr>
            <a:picLocks noChangeAspect="1"/>
          </p:cNvPicPr>
          <p:nvPr/>
        </p:nvPicPr>
        <p:blipFill rotWithShape="1">
          <a:blip r:embed="rId3"/>
          <a:srcRect r="54322" b="50076"/>
          <a:stretch/>
        </p:blipFill>
        <p:spPr>
          <a:xfrm>
            <a:off x="765847" y="4165802"/>
            <a:ext cx="6937659" cy="2022055"/>
          </a:xfrm>
          <a:prstGeom prst="rect">
            <a:avLst/>
          </a:prstGeom>
        </p:spPr>
      </p:pic>
    </p:spTree>
    <p:extLst>
      <p:ext uri="{BB962C8B-B14F-4D97-AF65-F5344CB8AC3E}">
        <p14:creationId xmlns:p14="http://schemas.microsoft.com/office/powerpoint/2010/main" val="3786608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次元数</a:t>
            </a:r>
            <a:r>
              <a:rPr kumimoji="1" lang="en-US" altLang="ja-JP" dirty="0" smtClean="0"/>
              <a:t>1000</a:t>
            </a:r>
            <a:r>
              <a:rPr kumimoji="1" lang="ja-JP" altLang="en-US" dirty="0" smtClean="0"/>
              <a:t>が検索精度と計算時間の両方の観点から最も良かった．</a:t>
            </a:r>
            <a:endParaRPr kumimoji="1" lang="en-US" altLang="ja-JP" dirty="0" smtClean="0"/>
          </a:p>
          <a:p>
            <a:endParaRPr lang="en-US" altLang="ja-JP" dirty="0"/>
          </a:p>
          <a:p>
            <a:r>
              <a:rPr kumimoji="1" lang="ja-JP" altLang="en-US" dirty="0" smtClean="0"/>
              <a:t>各ラベルごとで正答率が異なった．</a:t>
            </a:r>
            <a:endParaRPr kumimoji="1" lang="en-US" altLang="ja-JP" dirty="0" smtClean="0"/>
          </a:p>
          <a:p>
            <a:endParaRPr lang="en-US" altLang="ja-JP" dirty="0" smtClean="0"/>
          </a:p>
          <a:p>
            <a:r>
              <a:rPr lang="ja-JP" altLang="en-US" dirty="0"/>
              <a:t>画像の類似度と</a:t>
            </a:r>
            <a:r>
              <a:rPr lang="ja-JP" altLang="en-US" dirty="0" smtClean="0"/>
              <a:t>して，対象物の形状が似ているものが検索結果として多く表示されていた．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4161256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a:t>
            </a:r>
            <a:endParaRPr kumimoji="1" lang="en-US" altLang="ja-JP" dirty="0" smtClean="0"/>
          </a:p>
          <a:p>
            <a:endParaRPr lang="en-US" altLang="ja-JP" dirty="0"/>
          </a:p>
          <a:p>
            <a:r>
              <a:rPr lang="ja-JP" altLang="ja-JP" dirty="0" smtClean="0"/>
              <a:t>最適</a:t>
            </a:r>
            <a:r>
              <a:rPr lang="ja-JP" altLang="ja-JP" dirty="0"/>
              <a:t>な次元数の特徴ベクトルを画像検索システムに適用することでより柔軟な画像検索に貢献できることを期待している．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6710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lvl="0"/>
            <a:r>
              <a:rPr lang="en-US" altLang="ja-JP" sz="1400" dirty="0"/>
              <a:t>Image Net</a:t>
            </a:r>
            <a:r>
              <a:rPr lang="ja-JP" altLang="ja-JP" sz="1400" dirty="0" err="1"/>
              <a:t>，</a:t>
            </a:r>
            <a:r>
              <a:rPr lang="en-US" altLang="ja-JP" sz="1400" dirty="0"/>
              <a:t>https://image-net.org/</a:t>
            </a:r>
            <a:r>
              <a:rPr lang="ja-JP" altLang="ja-JP" sz="1400" dirty="0" err="1"/>
              <a:t>，</a:t>
            </a:r>
            <a:r>
              <a:rPr lang="ja-JP" altLang="ja-JP" sz="1400" dirty="0"/>
              <a:t>（</a:t>
            </a:r>
            <a:r>
              <a:rPr lang="en-US" altLang="ja-JP" sz="1400" dirty="0"/>
              <a:t>2021/12/23</a:t>
            </a:r>
            <a:r>
              <a:rPr lang="ja-JP" altLang="ja-JP" sz="1400" dirty="0"/>
              <a:t>）</a:t>
            </a:r>
          </a:p>
          <a:p>
            <a:pPr lvl="0"/>
            <a:r>
              <a:rPr lang="en-US" altLang="ja-JP" sz="1400" dirty="0"/>
              <a:t>Alex </a:t>
            </a:r>
            <a:r>
              <a:rPr lang="en-US" altLang="ja-JP" sz="1400" dirty="0" err="1"/>
              <a:t>Krizhevsky</a:t>
            </a:r>
            <a:r>
              <a:rPr lang="ja-JP" altLang="ja-JP" sz="1400" dirty="0" err="1"/>
              <a:t>，</a:t>
            </a:r>
            <a:r>
              <a:rPr lang="en-US" altLang="ja-JP" sz="1400" dirty="0"/>
              <a:t>Ilya </a:t>
            </a:r>
            <a:r>
              <a:rPr lang="en-US" altLang="ja-JP" sz="1400" dirty="0" err="1"/>
              <a:t>Sutskever</a:t>
            </a:r>
            <a:r>
              <a:rPr lang="ja-JP" altLang="ja-JP" sz="1400" dirty="0" err="1"/>
              <a:t>，</a:t>
            </a:r>
            <a:r>
              <a:rPr lang="en-US" altLang="ja-JP" sz="1400" dirty="0"/>
              <a:t>Geoffrey E. Hinton</a:t>
            </a:r>
            <a:r>
              <a:rPr lang="ja-JP" altLang="ja-JP" sz="1400" dirty="0"/>
              <a:t>：</a:t>
            </a:r>
            <a:r>
              <a:rPr lang="en-US" altLang="ja-JP" sz="1400" dirty="0"/>
              <a:t>ImageNet Classification with Deep </a:t>
            </a:r>
            <a:r>
              <a:rPr lang="en-US" altLang="ja-JP" sz="1400" dirty="0" err="1"/>
              <a:t>ConvolutionalNeural</a:t>
            </a:r>
            <a:r>
              <a:rPr lang="en-US" altLang="ja-JP" sz="1400" dirty="0"/>
              <a:t> Networks</a:t>
            </a:r>
            <a:r>
              <a:rPr lang="ja-JP" altLang="ja-JP" sz="1400" dirty="0" err="1"/>
              <a:t>，</a:t>
            </a:r>
            <a:r>
              <a:rPr lang="ja-JP" altLang="ja-JP" sz="1400" dirty="0"/>
              <a:t>（</a:t>
            </a:r>
            <a:r>
              <a:rPr lang="en-US" altLang="ja-JP" sz="1400" dirty="0"/>
              <a:t>2012</a:t>
            </a:r>
            <a:r>
              <a:rPr lang="ja-JP" altLang="ja-JP" sz="1400" dirty="0"/>
              <a:t>）．</a:t>
            </a:r>
          </a:p>
          <a:p>
            <a:pPr lvl="0"/>
            <a:r>
              <a:rPr lang="ja-JP" altLang="ja-JP" sz="1400" dirty="0"/>
              <a:t>中山英樹：深層畳み込みニューラルネットワークによる画像特徴抽出と転移学習，電子情報通信学会技術研究報告，（</a:t>
            </a:r>
            <a:r>
              <a:rPr lang="en-US" altLang="ja-JP" sz="1400" dirty="0"/>
              <a:t>2015/7/17</a:t>
            </a:r>
            <a:r>
              <a:rPr lang="ja-JP" altLang="ja-JP" sz="1400" dirty="0"/>
              <a:t>）．</a:t>
            </a:r>
          </a:p>
          <a:p>
            <a:pPr lvl="0"/>
            <a:r>
              <a:rPr lang="ja-JP" altLang="ja-JP" sz="1400" dirty="0"/>
              <a:t>鬼塚洋輔，山田太造，井上聡，内田誠一：花押類似検索のための畳み込みオートエンコーダによる画像特徴抽出，情報処理学会，（</a:t>
            </a:r>
            <a:r>
              <a:rPr lang="en-US" altLang="ja-JP" sz="1400" dirty="0"/>
              <a:t>2018/12</a:t>
            </a:r>
            <a:r>
              <a:rPr lang="ja-JP" altLang="ja-JP" sz="1400" dirty="0" smtClean="0"/>
              <a:t>）</a:t>
            </a:r>
            <a:endParaRPr lang="en-US" altLang="ja-JP" sz="1400" dirty="0" smtClean="0"/>
          </a:p>
          <a:p>
            <a:pPr lvl="0"/>
            <a:r>
              <a:rPr lang="ja-JP" altLang="ja-JP" sz="1400" dirty="0"/>
              <a:t>高橋春輝，竹川高志：ラベル情報の一般化による</a:t>
            </a:r>
            <a:r>
              <a:rPr lang="en-US" altLang="ja-JP" sz="1400" dirty="0"/>
              <a:t>Laplacian </a:t>
            </a:r>
            <a:r>
              <a:rPr lang="en-US" altLang="ja-JP" sz="1400" dirty="0" err="1"/>
              <a:t>Eigenmaps</a:t>
            </a:r>
            <a:r>
              <a:rPr lang="ja-JP" altLang="ja-JP" sz="1400" dirty="0"/>
              <a:t>と</a:t>
            </a:r>
            <a:r>
              <a:rPr lang="en-US" altLang="ja-JP" sz="1400" dirty="0"/>
              <a:t>Linear Discriminant Analysis</a:t>
            </a:r>
            <a:r>
              <a:rPr lang="ja-JP" altLang="ja-JP" sz="1400" dirty="0"/>
              <a:t>の体系化，人工知能学会前項九大会論文集，</a:t>
            </a:r>
            <a:r>
              <a:rPr lang="en-US" altLang="ja-JP" sz="1400" dirty="0"/>
              <a:t>34</a:t>
            </a:r>
            <a:r>
              <a:rPr lang="ja-JP" altLang="ja-JP" sz="1400" dirty="0"/>
              <a:t>巻，</a:t>
            </a:r>
            <a:r>
              <a:rPr lang="en-US" altLang="ja-JP" sz="1400" dirty="0"/>
              <a:t>ROMBUNNO.4B3-GS-1-03 </a:t>
            </a:r>
            <a:r>
              <a:rPr lang="ja-JP" altLang="ja-JP" sz="1400" dirty="0" err="1"/>
              <a:t>，</a:t>
            </a:r>
            <a:r>
              <a:rPr lang="ja-JP" altLang="ja-JP" sz="1400" dirty="0"/>
              <a:t>（</a:t>
            </a:r>
            <a:r>
              <a:rPr lang="en-US" altLang="ja-JP" sz="1400" dirty="0"/>
              <a:t>2020</a:t>
            </a:r>
            <a:r>
              <a:rPr lang="ja-JP" altLang="ja-JP" sz="1400" dirty="0"/>
              <a:t>）．</a:t>
            </a:r>
          </a:p>
          <a:p>
            <a:pPr lvl="0"/>
            <a:r>
              <a:rPr lang="en-US" altLang="ja-JP" sz="1400" dirty="0"/>
              <a:t>CIFAR-10 and CIFAR-100 datasets</a:t>
            </a:r>
            <a:r>
              <a:rPr lang="ja-JP" altLang="ja-JP" sz="1400" dirty="0"/>
              <a:t>：</a:t>
            </a:r>
            <a:r>
              <a:rPr lang="en-US" altLang="ja-JP" sz="1400" dirty="0"/>
              <a:t>https://www.cs.toronto.edu/~kriz/cifar.html</a:t>
            </a:r>
            <a:r>
              <a:rPr lang="ja-JP" altLang="ja-JP" sz="1400" dirty="0" err="1"/>
              <a:t>，</a:t>
            </a:r>
            <a:r>
              <a:rPr lang="ja-JP" altLang="ja-JP" sz="1400" dirty="0"/>
              <a:t>（</a:t>
            </a:r>
            <a:r>
              <a:rPr lang="en-US" altLang="ja-JP" sz="1400" dirty="0"/>
              <a:t>2021/12/23</a:t>
            </a:r>
            <a:r>
              <a:rPr lang="ja-JP" altLang="ja-JP" sz="1400" dirty="0"/>
              <a:t>）</a:t>
            </a:r>
          </a:p>
          <a:p>
            <a:pPr lvl="0"/>
            <a:r>
              <a:rPr lang="ja-JP" altLang="ja-JP" sz="1400" dirty="0"/>
              <a:t>著者　フランソワ・ショレ，監訳　巣籠悠輔，訳　株式会社クイープ：</a:t>
            </a:r>
            <a:r>
              <a:rPr lang="en-US" altLang="ja-JP" sz="1400" dirty="0"/>
              <a:t>Python</a:t>
            </a:r>
            <a:r>
              <a:rPr lang="ja-JP" altLang="ja-JP" sz="1400" dirty="0"/>
              <a:t>と</a:t>
            </a:r>
            <a:r>
              <a:rPr lang="en-US" altLang="ja-JP" sz="1400" dirty="0" err="1"/>
              <a:t>Keras</a:t>
            </a:r>
            <a:r>
              <a:rPr lang="ja-JP" altLang="ja-JP" sz="1400" dirty="0"/>
              <a:t>によるディープラーニング，</a:t>
            </a:r>
            <a:r>
              <a:rPr lang="en-US" altLang="ja-JP" sz="1400" dirty="0"/>
              <a:t>pp.32-35</a:t>
            </a:r>
            <a:r>
              <a:rPr lang="ja-JP" altLang="ja-JP" sz="1400" dirty="0" err="1"/>
              <a:t>，</a:t>
            </a:r>
            <a:r>
              <a:rPr lang="en-US" altLang="ja-JP" sz="1400" dirty="0"/>
              <a:t>pp.39-41</a:t>
            </a:r>
            <a:r>
              <a:rPr lang="ja-JP" altLang="ja-JP" sz="1400" dirty="0" err="1"/>
              <a:t>，</a:t>
            </a:r>
            <a:r>
              <a:rPr lang="en-US" altLang="ja-JP" sz="1400" dirty="0"/>
              <a:t>pp.124-186</a:t>
            </a:r>
            <a:r>
              <a:rPr lang="ja-JP" altLang="ja-JP" sz="1400" dirty="0" err="1"/>
              <a:t>，</a:t>
            </a:r>
            <a:r>
              <a:rPr lang="ja-JP" altLang="ja-JP" sz="1400" dirty="0"/>
              <a:t>株式会社マイナビ出版（</a:t>
            </a:r>
            <a:r>
              <a:rPr lang="en-US" altLang="ja-JP" sz="1400" dirty="0"/>
              <a:t>2018/10/25</a:t>
            </a:r>
            <a:r>
              <a:rPr lang="ja-JP" altLang="ja-JP" sz="1400" dirty="0"/>
              <a:t>）．</a:t>
            </a:r>
          </a:p>
          <a:p>
            <a:pPr lvl="0"/>
            <a:r>
              <a:rPr lang="en-US" altLang="ja-JP" sz="1400" u="sng" dirty="0"/>
              <a:t>Pickle</a:t>
            </a:r>
            <a:r>
              <a:rPr lang="ja-JP" altLang="ja-JP" sz="1400" dirty="0"/>
              <a:t>でオブジェクトを保存する方法を解説！：</a:t>
            </a:r>
            <a:r>
              <a:rPr lang="en-US" altLang="ja-JP" sz="1400" u="sng" dirty="0">
                <a:hlinkClick r:id="rId2"/>
              </a:rPr>
              <a:t>https://www.sejuku.net/blog/31480</a:t>
            </a:r>
            <a:r>
              <a:rPr lang="ja-JP" altLang="ja-JP" sz="1400" dirty="0"/>
              <a:t>　，（</a:t>
            </a:r>
            <a:r>
              <a:rPr lang="en-US" altLang="ja-JP" sz="1400" dirty="0"/>
              <a:t>2021/12/22</a:t>
            </a:r>
            <a:r>
              <a:rPr lang="ja-JP" altLang="ja-JP" sz="1400" dirty="0"/>
              <a:t>）．</a:t>
            </a:r>
          </a:p>
          <a:p>
            <a:pPr lvl="0"/>
            <a:r>
              <a:rPr lang="en-US" altLang="ja-JP" sz="1400" u="sng" dirty="0" err="1"/>
              <a:t>Keras</a:t>
            </a:r>
            <a:r>
              <a:rPr lang="ja-JP" altLang="ja-JP" sz="1400" dirty="0"/>
              <a:t>で</a:t>
            </a:r>
            <a:r>
              <a:rPr lang="en-US" altLang="ja-JP" sz="1400" dirty="0" err="1"/>
              <a:t>AlexNet</a:t>
            </a:r>
            <a:r>
              <a:rPr lang="ja-JP" altLang="ja-JP" sz="1400" dirty="0"/>
              <a:t>を構築し</a:t>
            </a:r>
            <a:r>
              <a:rPr lang="en-US" altLang="ja-JP" sz="1400" dirty="0"/>
              <a:t>Cifar-10</a:t>
            </a:r>
            <a:r>
              <a:rPr lang="ja-JP" altLang="ja-JP" sz="1400" dirty="0"/>
              <a:t>を学習させてみた： </a:t>
            </a:r>
            <a:r>
              <a:rPr lang="en-US" altLang="ja-JP" sz="1400" u="sng" dirty="0">
                <a:hlinkClick r:id="rId3"/>
              </a:rPr>
              <a:t>https://qiita.com/URAN110/items/ea2bfc8f7ba2fc858de3</a:t>
            </a:r>
            <a:r>
              <a:rPr lang="ja-JP" altLang="ja-JP" sz="1400" dirty="0"/>
              <a:t>　，（</a:t>
            </a:r>
            <a:r>
              <a:rPr lang="en-US" altLang="ja-JP" sz="1400" dirty="0"/>
              <a:t>2021/12/21</a:t>
            </a:r>
            <a:r>
              <a:rPr lang="ja-JP" altLang="ja-JP" sz="1400" dirty="0"/>
              <a:t>）</a:t>
            </a:r>
            <a:endParaRPr lang="ja-JP" altLang="ja-JP" sz="14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1103071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854645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pic>
        <p:nvPicPr>
          <p:cNvPr id="3" name="コンテンツ プレースホルダー 7"/>
          <p:cNvPicPr>
            <a:picLocks noChangeAspect="1"/>
          </p:cNvPicPr>
          <p:nvPr/>
        </p:nvPicPr>
        <p:blipFill>
          <a:blip r:embed="rId2"/>
          <a:stretch>
            <a:fillRect/>
          </a:stretch>
        </p:blipFill>
        <p:spPr>
          <a:xfrm>
            <a:off x="1247458" y="575211"/>
            <a:ext cx="5793125" cy="2602329"/>
          </a:xfrm>
          <a:prstGeom prst="rect">
            <a:avLst/>
          </a:prstGeom>
        </p:spPr>
      </p:pic>
      <p:pic>
        <p:nvPicPr>
          <p:cNvPr id="4" name="コンテンツ プレースホルダー 8"/>
          <p:cNvPicPr>
            <a:picLocks noChangeAspect="1"/>
          </p:cNvPicPr>
          <p:nvPr/>
        </p:nvPicPr>
        <p:blipFill>
          <a:blip r:embed="rId3"/>
          <a:stretch>
            <a:fillRect/>
          </a:stretch>
        </p:blipFill>
        <p:spPr>
          <a:xfrm>
            <a:off x="1247458" y="3504093"/>
            <a:ext cx="5907722" cy="2528078"/>
          </a:xfrm>
          <a:prstGeom prst="rect">
            <a:avLst/>
          </a:prstGeom>
        </p:spPr>
      </p:pic>
    </p:spTree>
    <p:extLst>
      <p:ext uri="{BB962C8B-B14F-4D97-AF65-F5344CB8AC3E}">
        <p14:creationId xmlns:p14="http://schemas.microsoft.com/office/powerpoint/2010/main" val="232550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sz="1800" dirty="0" err="1" smtClean="0">
                <a:latin typeface="+mj-ea"/>
                <a:ea typeface="+mj-ea"/>
              </a:rPr>
              <a:t>AlexNet</a:t>
            </a:r>
            <a:endParaRPr kumimoji="1" lang="en-US" altLang="ja-JP" sz="1800" dirty="0" smtClean="0">
              <a:latin typeface="+mj-ea"/>
              <a:ea typeface="+mj-ea"/>
            </a:endParaRPr>
          </a:p>
          <a:p>
            <a:pPr marL="0" indent="0">
              <a:buNone/>
            </a:pPr>
            <a:r>
              <a:rPr lang="ja-JP" altLang="en-US" sz="1800" dirty="0" smtClean="0">
                <a:latin typeface="+mj-ea"/>
                <a:ea typeface="+mj-ea"/>
              </a:rPr>
              <a:t>　</a:t>
            </a:r>
            <a:r>
              <a:rPr lang="en-US" altLang="ja-JP" sz="1800" dirty="0" smtClean="0">
                <a:latin typeface="+mj-ea"/>
                <a:ea typeface="+mj-ea"/>
              </a:rPr>
              <a:t>[2012Alex]</a:t>
            </a:r>
            <a:endParaRPr lang="en-US" altLang="ja-JP" sz="1800" dirty="0">
              <a:latin typeface="+mj-ea"/>
              <a:ea typeface="+mj-ea"/>
            </a:endParaRPr>
          </a:p>
          <a:p>
            <a:r>
              <a:rPr lang="ja-JP" altLang="en-US" sz="1800" dirty="0">
                <a:latin typeface="+mj-ea"/>
                <a:ea typeface="+mj-ea"/>
              </a:rPr>
              <a:t>特徴</a:t>
            </a:r>
            <a:r>
              <a:rPr lang="ja-JP" altLang="en-US" sz="1800" dirty="0" smtClean="0">
                <a:latin typeface="+mj-ea"/>
                <a:ea typeface="+mj-ea"/>
              </a:rPr>
              <a:t>ベクトル抽出</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[2015</a:t>
            </a:r>
            <a:r>
              <a:rPr lang="ja-JP" altLang="en-US" sz="1800" dirty="0" smtClean="0">
                <a:latin typeface="+mj-ea"/>
                <a:ea typeface="+mj-ea"/>
              </a:rPr>
              <a:t>中山</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特徴ベクトルの距離の測り方</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[2012Alex]</a:t>
            </a:r>
            <a:r>
              <a:rPr lang="ja-JP" altLang="en-US" sz="1800" dirty="0" err="1" smtClean="0">
                <a:latin typeface="+mj-ea"/>
                <a:ea typeface="+mj-ea"/>
              </a:rPr>
              <a:t>，</a:t>
            </a:r>
            <a:r>
              <a:rPr lang="en-US" altLang="ja-JP" sz="1800" dirty="0" smtClean="0">
                <a:latin typeface="+mj-ea"/>
                <a:ea typeface="+mj-ea"/>
              </a:rPr>
              <a:t>[2018</a:t>
            </a:r>
            <a:r>
              <a:rPr lang="ja-JP" altLang="en-US" sz="1800" dirty="0" smtClean="0">
                <a:latin typeface="+mj-ea"/>
                <a:ea typeface="+mj-ea"/>
              </a:rPr>
              <a:t>鬼塚</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次元の呪いに</a:t>
            </a:r>
            <a:r>
              <a:rPr lang="ja-JP" altLang="en-US" sz="1800" dirty="0">
                <a:latin typeface="+mj-ea"/>
                <a:ea typeface="+mj-ea"/>
              </a:rPr>
              <a:t>関した</a:t>
            </a:r>
            <a:r>
              <a:rPr lang="ja-JP" altLang="en-US" sz="1800" dirty="0" smtClean="0">
                <a:latin typeface="+mj-ea"/>
                <a:ea typeface="+mj-ea"/>
              </a:rPr>
              <a:t>研究</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[2020</a:t>
            </a:r>
            <a:r>
              <a:rPr lang="ja-JP" altLang="en-US" sz="1800" dirty="0" smtClean="0">
                <a:latin typeface="+mj-ea"/>
                <a:ea typeface="+mj-ea"/>
              </a:rPr>
              <a:t>高橋</a:t>
            </a:r>
            <a:r>
              <a:rPr lang="en-US" altLang="ja-JP" sz="1800" dirty="0" smtClean="0">
                <a:latin typeface="+mj-ea"/>
                <a:ea typeface="+mj-ea"/>
              </a:rPr>
              <a:t>]</a:t>
            </a:r>
            <a:endParaRPr kumimoji="1" lang="en-US" altLang="ja-JP" sz="1800" dirty="0">
              <a:latin typeface="+mj-ea"/>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endParaRPr kumimoji="1" lang="ja-JP" altLang="en-US"/>
          </a:p>
        </p:txBody>
      </p:sp>
      <p:pic>
        <p:nvPicPr>
          <p:cNvPr id="8" name="コンテンツ プレースホルダー 7"/>
          <p:cNvPicPr>
            <a:picLocks noGrp="1" noChangeAspect="1"/>
          </p:cNvPicPr>
          <p:nvPr>
            <p:ph sz="half" idx="2"/>
          </p:nvPr>
        </p:nvPicPr>
        <p:blipFill>
          <a:blip r:embed="rId2"/>
          <a:stretch>
            <a:fillRect/>
          </a:stretch>
        </p:blipFill>
        <p:spPr>
          <a:xfrm>
            <a:off x="630238" y="3478431"/>
            <a:ext cx="3868737" cy="1737875"/>
          </a:xfrm>
          <a:prstGeom prst="rect">
            <a:avLst/>
          </a:prstGeom>
        </p:spPr>
      </p:pic>
      <p:sp>
        <p:nvSpPr>
          <p:cNvPr id="5" name="テキスト プレースホルダー 4"/>
          <p:cNvSpPr>
            <a:spLocks noGrp="1"/>
          </p:cNvSpPr>
          <p:nvPr>
            <p:ph type="body" sz="quarter" idx="3"/>
          </p:nvPr>
        </p:nvSpPr>
        <p:spPr/>
        <p:txBody>
          <a:bodyPr/>
          <a:lstStyle/>
          <a:p>
            <a:endParaRPr kumimoji="1" lang="ja-JP" altLang="en-US"/>
          </a:p>
        </p:txBody>
      </p:sp>
      <p:pic>
        <p:nvPicPr>
          <p:cNvPr id="9" name="コンテンツ プレースホルダー 8"/>
          <p:cNvPicPr>
            <a:picLocks noGrp="1" noChangeAspect="1"/>
          </p:cNvPicPr>
          <p:nvPr>
            <p:ph sz="quarter" idx="4"/>
          </p:nvPr>
        </p:nvPicPr>
        <p:blipFill>
          <a:blip r:embed="rId3"/>
          <a:stretch>
            <a:fillRect/>
          </a:stretch>
        </p:blipFill>
        <p:spPr>
          <a:xfrm>
            <a:off x="4629150" y="3515523"/>
            <a:ext cx="3887788" cy="1663692"/>
          </a:xfrm>
          <a:prstGeom prst="rect">
            <a:avLst/>
          </a:prstGeom>
        </p:spPr>
      </p:pic>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779782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作成したモデル</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39949" y="2076995"/>
            <a:ext cx="8739812" cy="3114472"/>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401581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特徴ベクトル例</a:t>
            </a:r>
            <a:r>
              <a:rPr kumimoji="1" lang="en-US" altLang="ja-JP" dirty="0" smtClean="0"/>
              <a:t>(4096)</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373227" y="2429691"/>
            <a:ext cx="8271158" cy="3095898"/>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Tree>
    <p:extLst>
      <p:ext uri="{BB962C8B-B14F-4D97-AF65-F5344CB8AC3E}">
        <p14:creationId xmlns:p14="http://schemas.microsoft.com/office/powerpoint/2010/main" val="2745379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a:xfrm>
            <a:off x="628650" y="1961147"/>
            <a:ext cx="7886700" cy="4186990"/>
          </a:xfrm>
        </p:spPr>
        <p:txBody>
          <a:bodyPr>
            <a:normAutofit/>
          </a:bodyPr>
          <a:lstStyle/>
          <a:p>
            <a:r>
              <a:rPr lang="ja-JP" altLang="en-US" dirty="0" smtClean="0"/>
              <a:t>次元数の異なる深層学習モデルを複数用意．</a:t>
            </a:r>
            <a:endParaRPr lang="en-US" altLang="ja-JP" dirty="0" smtClean="0"/>
          </a:p>
          <a:p>
            <a:endParaRPr lang="en-US" altLang="ja-JP" dirty="0" smtClean="0"/>
          </a:p>
          <a:p>
            <a:r>
              <a:rPr lang="ja-JP" altLang="en-US" dirty="0" smtClean="0"/>
              <a:t>画像</a:t>
            </a:r>
            <a:r>
              <a:rPr lang="ja-JP" altLang="en-US" dirty="0"/>
              <a:t>集合を用意し</a:t>
            </a:r>
            <a:r>
              <a:rPr lang="ja-JP" altLang="en-US" dirty="0" smtClean="0"/>
              <a:t>，</a:t>
            </a:r>
            <a:r>
              <a:rPr lang="ja-JP" altLang="en-US" dirty="0"/>
              <a:t>深層学習モデル</a:t>
            </a:r>
            <a:r>
              <a:rPr lang="ja-JP" altLang="en-US" dirty="0" smtClean="0"/>
              <a:t>を</a:t>
            </a:r>
            <a:r>
              <a:rPr lang="ja-JP" altLang="en-US" dirty="0"/>
              <a:t>用いて特徴ベクトル</a:t>
            </a:r>
            <a:r>
              <a:rPr lang="ja-JP" altLang="en-US" dirty="0" smtClean="0"/>
              <a:t>を</a:t>
            </a:r>
            <a:r>
              <a:rPr lang="ja-JP" altLang="en-US" dirty="0"/>
              <a:t>抽出</a:t>
            </a:r>
            <a:r>
              <a:rPr lang="ja-JP" altLang="en-US" dirty="0" smtClean="0"/>
              <a:t>する．</a:t>
            </a:r>
            <a:endParaRPr lang="en-US" altLang="ja-JP" dirty="0" smtClean="0"/>
          </a:p>
          <a:p>
            <a:endParaRPr lang="en-US" altLang="ja-JP" dirty="0"/>
          </a:p>
          <a:p>
            <a:r>
              <a:rPr lang="ja-JP" altLang="en-US" dirty="0"/>
              <a:t>特徴</a:t>
            </a:r>
            <a:r>
              <a:rPr lang="ja-JP" altLang="en-US" dirty="0" smtClean="0"/>
              <a:t>ベクトルを用いて</a:t>
            </a:r>
            <a:r>
              <a:rPr kumimoji="1" lang="ja-JP" altLang="en-US" dirty="0" smtClean="0"/>
              <a:t>類似度を</a:t>
            </a:r>
            <a:r>
              <a:rPr lang="ja-JP" altLang="en-US" dirty="0"/>
              <a:t>測る</a:t>
            </a:r>
            <a:r>
              <a:rPr kumimoji="1" lang="ja-JP" altLang="en-US" dirty="0" smtClean="0"/>
              <a:t>ときの検索精度と計算</a:t>
            </a:r>
            <a:r>
              <a:rPr lang="ja-JP" altLang="en-US" dirty="0" smtClean="0"/>
              <a:t>時間</a:t>
            </a:r>
            <a:r>
              <a:rPr kumimoji="1" lang="ja-JP" altLang="en-US" dirty="0" smtClean="0"/>
              <a:t>に</a:t>
            </a:r>
            <a:r>
              <a:rPr kumimoji="1" lang="ja-JP" altLang="en-US" dirty="0"/>
              <a:t>ついて評価する</a:t>
            </a:r>
            <a:r>
              <a:rPr kumimoji="1" lang="ja-JP" altLang="en-US" dirty="0" smtClean="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23</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pic>
        <p:nvPicPr>
          <p:cNvPr id="3" name="図 2"/>
          <p:cNvPicPr>
            <a:picLocks noChangeAspect="1"/>
          </p:cNvPicPr>
          <p:nvPr/>
        </p:nvPicPr>
        <p:blipFill>
          <a:blip r:embed="rId2"/>
          <a:stretch>
            <a:fillRect/>
          </a:stretch>
        </p:blipFill>
        <p:spPr>
          <a:xfrm>
            <a:off x="682987" y="650472"/>
            <a:ext cx="7536770" cy="2131916"/>
          </a:xfrm>
          <a:prstGeom prst="rect">
            <a:avLst/>
          </a:prstGeom>
        </p:spPr>
      </p:pic>
      <p:pic>
        <p:nvPicPr>
          <p:cNvPr id="4" name="図 3"/>
          <p:cNvPicPr/>
          <p:nvPr/>
        </p:nvPicPr>
        <p:blipFill>
          <a:blip r:embed="rId3">
            <a:extLst>
              <a:ext uri="{28A0092B-C50C-407E-A947-70E740481C1C}">
                <a14:useLocalDpi xmlns:a14="http://schemas.microsoft.com/office/drawing/2010/main" val="0"/>
              </a:ext>
            </a:extLst>
          </a:blip>
          <a:srcRect/>
          <a:stretch>
            <a:fillRect/>
          </a:stretch>
        </p:blipFill>
        <p:spPr bwMode="auto">
          <a:xfrm>
            <a:off x="682987" y="3791744"/>
            <a:ext cx="7536770" cy="2086542"/>
          </a:xfrm>
          <a:prstGeom prst="rect">
            <a:avLst/>
          </a:prstGeom>
          <a:noFill/>
          <a:ln>
            <a:noFill/>
          </a:ln>
        </p:spPr>
      </p:pic>
    </p:spTree>
    <p:extLst>
      <p:ext uri="{BB962C8B-B14F-4D97-AF65-F5344CB8AC3E}">
        <p14:creationId xmlns:p14="http://schemas.microsoft.com/office/powerpoint/2010/main" val="4272047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1831433760"/>
              </p:ext>
            </p:extLst>
          </p:nvPr>
        </p:nvGraphicFramePr>
        <p:xfrm>
          <a:off x="666206" y="78700"/>
          <a:ext cx="7576459" cy="6460213"/>
        </p:xfrm>
        <a:graphic>
          <a:graphicData uri="http://schemas.openxmlformats.org/drawingml/2006/table">
            <a:tbl>
              <a:tblPr firstRow="1" firstCol="1" bandRow="1">
                <a:tableStyleId>{5C22544A-7EE6-4342-B048-85BDC9FD1C3A}</a:tableStyleId>
              </a:tblPr>
              <a:tblGrid>
                <a:gridCol w="3832261">
                  <a:extLst>
                    <a:ext uri="{9D8B030D-6E8A-4147-A177-3AD203B41FA5}">
                      <a16:colId xmlns:a16="http://schemas.microsoft.com/office/drawing/2014/main" val="508273591"/>
                    </a:ext>
                  </a:extLst>
                </a:gridCol>
                <a:gridCol w="2532083">
                  <a:extLst>
                    <a:ext uri="{9D8B030D-6E8A-4147-A177-3AD203B41FA5}">
                      <a16:colId xmlns:a16="http://schemas.microsoft.com/office/drawing/2014/main" val="4111925393"/>
                    </a:ext>
                  </a:extLst>
                </a:gridCol>
                <a:gridCol w="1212115">
                  <a:extLst>
                    <a:ext uri="{9D8B030D-6E8A-4147-A177-3AD203B41FA5}">
                      <a16:colId xmlns:a16="http://schemas.microsoft.com/office/drawing/2014/main" val="2345643230"/>
                    </a:ext>
                  </a:extLst>
                </a:gridCol>
              </a:tblGrid>
              <a:tr h="276490">
                <a:tc gridSpan="3">
                  <a:txBody>
                    <a:bodyPr/>
                    <a:lstStyle/>
                    <a:p>
                      <a:pPr algn="just">
                        <a:spcAft>
                          <a:spcPts val="0"/>
                        </a:spcAft>
                      </a:pPr>
                      <a:r>
                        <a:rPr lang="en-US" sz="1050" kern="100">
                          <a:effectLst/>
                        </a:rPr>
                        <a:t>Model:”sequential”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82881949"/>
                  </a:ext>
                </a:extLst>
              </a:tr>
              <a:tr h="276490">
                <a:tc>
                  <a:txBody>
                    <a:bodyPr/>
                    <a:lstStyle/>
                    <a:p>
                      <a:pPr algn="just">
                        <a:spcAft>
                          <a:spcPts val="0"/>
                        </a:spcAft>
                      </a:pPr>
                      <a:r>
                        <a:rPr lang="en-US" sz="1050" kern="100">
                          <a:effectLst/>
                        </a:rPr>
                        <a:t>Layer(type)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Output Shape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1050" kern="0">
                          <a:effectLst/>
                        </a:rPr>
                        <a:t>Param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43042340"/>
                  </a:ext>
                </a:extLst>
              </a:tr>
              <a:tr h="276490">
                <a:tc>
                  <a:txBody>
                    <a:bodyPr/>
                    <a:lstStyle/>
                    <a:p>
                      <a:pPr algn="just">
                        <a:spcAft>
                          <a:spcPts val="0"/>
                        </a:spcAft>
                      </a:pPr>
                      <a:r>
                        <a:rPr lang="en-US" sz="1050" kern="0">
                          <a:effectLst/>
                        </a:rPr>
                        <a:t>conv2d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32, 32,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2688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230218201"/>
                  </a:ext>
                </a:extLst>
              </a:tr>
              <a:tr h="276490">
                <a:tc>
                  <a:txBody>
                    <a:bodyPr/>
                    <a:lstStyle/>
                    <a:p>
                      <a:pPr algn="just">
                        <a:spcAft>
                          <a:spcPts val="0"/>
                        </a:spcAft>
                      </a:pPr>
                      <a:r>
                        <a:rPr lang="en-US" sz="1050" kern="0">
                          <a:effectLst/>
                        </a:rPr>
                        <a:t>max_pooling2d (MaxPoolin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12239404"/>
                  </a:ext>
                </a:extLst>
              </a:tr>
              <a:tr h="276490">
                <a:tc>
                  <a:txBody>
                    <a:bodyPr/>
                    <a:lstStyle/>
                    <a:p>
                      <a:pPr algn="just">
                        <a:spcAft>
                          <a:spcPts val="0"/>
                        </a:spcAft>
                      </a:pPr>
                      <a:r>
                        <a:rPr lang="en-US" sz="1050" kern="0">
                          <a:effectLst/>
                        </a:rPr>
                        <a:t>batch_normalization (Bat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33709755"/>
                  </a:ext>
                </a:extLst>
              </a:tr>
              <a:tr h="276490">
                <a:tc>
                  <a:txBody>
                    <a:bodyPr/>
                    <a:lstStyle/>
                    <a:p>
                      <a:pPr algn="just">
                        <a:spcAft>
                          <a:spcPts val="0"/>
                        </a:spcAft>
                      </a:pPr>
                      <a:r>
                        <a:rPr lang="en-US" sz="1050" kern="0">
                          <a:effectLst/>
                        </a:rPr>
                        <a:t>conv2d_1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16, 16,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614656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74996359"/>
                  </a:ext>
                </a:extLst>
              </a:tr>
              <a:tr h="276490">
                <a:tc>
                  <a:txBody>
                    <a:bodyPr/>
                    <a:lstStyle/>
                    <a:p>
                      <a:pPr algn="just">
                        <a:spcAft>
                          <a:spcPts val="0"/>
                        </a:spcAft>
                      </a:pPr>
                      <a:r>
                        <a:rPr lang="en-US" sz="1050" kern="0">
                          <a:effectLst/>
                        </a:rPr>
                        <a:t>max_pooling2d_1 (MaxPool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34608418"/>
                  </a:ext>
                </a:extLst>
              </a:tr>
              <a:tr h="276490">
                <a:tc>
                  <a:txBody>
                    <a:bodyPr/>
                    <a:lstStyle/>
                    <a:p>
                      <a:pPr algn="just">
                        <a:spcAft>
                          <a:spcPts val="0"/>
                        </a:spcAft>
                      </a:pPr>
                      <a:r>
                        <a:rPr lang="en-US" sz="1050" kern="0">
                          <a:effectLst/>
                        </a:rPr>
                        <a:t>batch_normalization_1 (B</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1024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908255"/>
                  </a:ext>
                </a:extLst>
              </a:tr>
              <a:tr h="276490">
                <a:tc>
                  <a:txBody>
                    <a:bodyPr/>
                    <a:lstStyle/>
                    <a:p>
                      <a:pPr algn="just">
                        <a:spcAft>
                          <a:spcPts val="0"/>
                        </a:spcAft>
                      </a:pPr>
                      <a:r>
                        <a:rPr lang="en-US" sz="1050" kern="0">
                          <a:effectLst/>
                        </a:rPr>
                        <a:t>conv2d_2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885120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30112374"/>
                  </a:ext>
                </a:extLst>
              </a:tr>
              <a:tr h="276490">
                <a:tc>
                  <a:txBody>
                    <a:bodyPr/>
                    <a:lstStyle/>
                    <a:p>
                      <a:pPr algn="just">
                        <a:spcAft>
                          <a:spcPts val="0"/>
                        </a:spcAft>
                      </a:pPr>
                      <a:r>
                        <a:rPr lang="en-US" sz="1050" kern="0">
                          <a:effectLst/>
                        </a:rPr>
                        <a:t>conv2d_3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384)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1327488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14523946"/>
                  </a:ext>
                </a:extLst>
              </a:tr>
              <a:tr h="276490">
                <a:tc>
                  <a:txBody>
                    <a:bodyPr/>
                    <a:lstStyle/>
                    <a:p>
                      <a:pPr algn="just">
                        <a:spcAft>
                          <a:spcPts val="0"/>
                        </a:spcAft>
                      </a:pPr>
                      <a:r>
                        <a:rPr lang="en-US" sz="1050" kern="0">
                          <a:effectLst/>
                        </a:rPr>
                        <a:t>conv2d_4 (Conv2D)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8, 8,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884992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002557394"/>
                  </a:ext>
                </a:extLst>
              </a:tr>
              <a:tr h="276490">
                <a:tc>
                  <a:txBody>
                    <a:bodyPr/>
                    <a:lstStyle/>
                    <a:p>
                      <a:pPr algn="just">
                        <a:spcAft>
                          <a:spcPts val="0"/>
                        </a:spcAft>
                      </a:pPr>
                      <a:r>
                        <a:rPr lang="en-US" sz="1050" kern="0">
                          <a:effectLst/>
                        </a:rPr>
                        <a:t>max_pooling2d_2 (MaxPool</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 4,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297492631"/>
                  </a:ext>
                </a:extLst>
              </a:tr>
              <a:tr h="276490">
                <a:tc>
                  <a:txBody>
                    <a:bodyPr/>
                    <a:lstStyle/>
                    <a:p>
                      <a:pPr algn="just">
                        <a:spcAft>
                          <a:spcPts val="0"/>
                        </a:spcAft>
                      </a:pPr>
                      <a:r>
                        <a:rPr lang="en-US" sz="1050" kern="0">
                          <a:effectLst/>
                        </a:rPr>
                        <a:t>batch_normalization_2 (B</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 4, 256)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1024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72842991"/>
                  </a:ext>
                </a:extLst>
              </a:tr>
              <a:tr h="276490">
                <a:tc>
                  <a:txBody>
                    <a:bodyPr/>
                    <a:lstStyle/>
                    <a:p>
                      <a:pPr algn="just">
                        <a:spcAft>
                          <a:spcPts val="0"/>
                        </a:spcAft>
                      </a:pPr>
                      <a:r>
                        <a:rPr lang="en-US" sz="1050" kern="0">
                          <a:effectLst/>
                        </a:rPr>
                        <a:t>flatten (Flatten)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226294027"/>
                  </a:ext>
                </a:extLst>
              </a:tr>
              <a:tr h="276490">
                <a:tc>
                  <a:txBody>
                    <a:bodyPr/>
                    <a:lstStyle/>
                    <a:p>
                      <a:pPr algn="just">
                        <a:spcAft>
                          <a:spcPts val="0"/>
                        </a:spcAft>
                      </a:pPr>
                      <a:r>
                        <a:rPr lang="en-US" sz="1050" kern="0">
                          <a:effectLst/>
                        </a:rPr>
                        <a:t>dense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16781312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918937227"/>
                  </a:ext>
                </a:extLst>
              </a:tr>
              <a:tr h="276490">
                <a:tc>
                  <a:txBody>
                    <a:bodyPr/>
                    <a:lstStyle/>
                    <a:p>
                      <a:pPr algn="just">
                        <a:spcAft>
                          <a:spcPts val="0"/>
                        </a:spcAft>
                      </a:pPr>
                      <a:r>
                        <a:rPr lang="en-US" sz="1050" kern="0">
                          <a:effectLst/>
                        </a:rPr>
                        <a:t>dropout (Dropout)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582379423"/>
                  </a:ext>
                </a:extLst>
              </a:tr>
              <a:tr h="276490">
                <a:tc>
                  <a:txBody>
                    <a:bodyPr/>
                    <a:lstStyle/>
                    <a:p>
                      <a:pPr algn="just">
                        <a:spcAft>
                          <a:spcPts val="0"/>
                        </a:spcAft>
                      </a:pPr>
                      <a:r>
                        <a:rPr lang="en-US" sz="1050" kern="0">
                          <a:effectLst/>
                        </a:rPr>
                        <a:t>dense_1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16781312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1742057"/>
                  </a:ext>
                </a:extLst>
              </a:tr>
              <a:tr h="276490">
                <a:tc>
                  <a:txBody>
                    <a:bodyPr/>
                    <a:lstStyle/>
                    <a:p>
                      <a:pPr algn="just">
                        <a:spcAft>
                          <a:spcPts val="0"/>
                        </a:spcAft>
                      </a:pPr>
                      <a:r>
                        <a:rPr lang="en-US" sz="1050" kern="0">
                          <a:effectLst/>
                        </a:rPr>
                        <a:t>dropout_1 (Dropout)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4096)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0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92906642"/>
                  </a:ext>
                </a:extLst>
              </a:tr>
              <a:tr h="276490">
                <a:tc>
                  <a:txBody>
                    <a:bodyPr/>
                    <a:lstStyle/>
                    <a:p>
                      <a:pPr algn="just">
                        <a:spcAft>
                          <a:spcPts val="0"/>
                        </a:spcAft>
                      </a:pPr>
                      <a:r>
                        <a:rPr lang="en-US" sz="1050" kern="0">
                          <a:effectLst/>
                        </a:rPr>
                        <a:t>dense_2 (Dense)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(None, 10)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050" kern="0">
                          <a:effectLst/>
                        </a:rPr>
                        <a:t>40970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93263491"/>
                  </a:ext>
                </a:extLst>
              </a:tr>
              <a:tr h="403763">
                <a:tc gridSpan="3">
                  <a:txBody>
                    <a:bodyPr/>
                    <a:lstStyle/>
                    <a:p>
                      <a:pPr algn="l">
                        <a:spcAft>
                          <a:spcPts val="0"/>
                        </a:spcAft>
                      </a:pPr>
                      <a:r>
                        <a:rPr lang="en-US" sz="1050" kern="0">
                          <a:effectLst/>
                        </a:rPr>
                        <a:t>Total params: 37,320,970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620772387"/>
                  </a:ext>
                </a:extLst>
              </a:tr>
              <a:tr h="401570">
                <a:tc gridSpan="3">
                  <a:txBody>
                    <a:bodyPr/>
                    <a:lstStyle/>
                    <a:p>
                      <a:pPr algn="just">
                        <a:spcAft>
                          <a:spcPts val="0"/>
                        </a:spcAft>
                      </a:pPr>
                      <a:r>
                        <a:rPr lang="en-US" sz="1050" kern="0">
                          <a:effectLst/>
                        </a:rPr>
                        <a:t>Trainable params: 37,319,754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63991300"/>
                  </a:ext>
                </a:extLst>
              </a:tr>
              <a:tr h="401570">
                <a:tc gridSpan="3">
                  <a:txBody>
                    <a:bodyPr/>
                    <a:lstStyle/>
                    <a:p>
                      <a:pPr algn="just">
                        <a:spcAft>
                          <a:spcPts val="0"/>
                        </a:spcAft>
                      </a:pPr>
                      <a:r>
                        <a:rPr lang="en-US" sz="1050" kern="0" dirty="0">
                          <a:effectLst/>
                        </a:rPr>
                        <a:t>Non-trainable </a:t>
                      </a:r>
                      <a:r>
                        <a:rPr lang="en-US" sz="1050" kern="0" dirty="0" err="1">
                          <a:effectLst/>
                        </a:rPr>
                        <a:t>params</a:t>
                      </a:r>
                      <a:r>
                        <a:rPr lang="en-US" sz="1050" kern="0" dirty="0">
                          <a:effectLst/>
                        </a:rPr>
                        <a:t>: 1,216</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330578661"/>
                  </a:ext>
                </a:extLst>
              </a:tr>
            </a:tbl>
          </a:graphicData>
        </a:graphic>
      </p:graphicFrame>
    </p:spTree>
    <p:extLst>
      <p:ext uri="{BB962C8B-B14F-4D97-AF65-F5344CB8AC3E}">
        <p14:creationId xmlns:p14="http://schemas.microsoft.com/office/powerpoint/2010/main" val="741632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特徴</a:t>
            </a:r>
            <a:r>
              <a:rPr kumimoji="1" lang="ja-JP" altLang="en-US" dirty="0" smtClean="0"/>
              <a:t>ベクトル</a:t>
            </a:r>
            <a:r>
              <a:rPr kumimoji="1" lang="ja-JP" altLang="en-US" dirty="0" smtClean="0"/>
              <a:t>のユークリッド距離を測る．</a:t>
            </a:r>
            <a:endParaRPr kumimoji="1" lang="en-US" altLang="ja-JP" dirty="0" smtClean="0"/>
          </a:p>
          <a:p>
            <a:endParaRPr lang="en-US" altLang="ja-JP" dirty="0"/>
          </a:p>
          <a:p>
            <a:r>
              <a:rPr kumimoji="1" lang="ja-JP" altLang="en-US" dirty="0" smtClean="0"/>
              <a:t>距離の値が近い順に指定した数</a:t>
            </a:r>
            <a:r>
              <a:rPr kumimoji="1" lang="ja-JP" altLang="en-US" dirty="0" smtClean="0"/>
              <a:t>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a:t>
            </a:r>
            <a:r>
              <a:rPr lang="ja-JP" altLang="en-US" dirty="0" smtClean="0"/>
              <a:t>について基準の画像と同じ</a:t>
            </a:r>
            <a:r>
              <a:rPr lang="ja-JP" altLang="en-US" dirty="0" smtClean="0"/>
              <a:t>ラベル</a:t>
            </a:r>
            <a:r>
              <a:rPr lang="ja-JP" altLang="en-US" dirty="0"/>
              <a:t>を</a:t>
            </a:r>
            <a:r>
              <a:rPr lang="ja-JP" altLang="en-US" dirty="0" smtClean="0"/>
              <a:t>カウント</a:t>
            </a:r>
            <a:r>
              <a:rPr lang="ja-JP" altLang="en-US" dirty="0" smtClean="0"/>
              <a:t>する．</a:t>
            </a:r>
            <a:endParaRPr lang="en-US" altLang="ja-JP" dirty="0" smtClean="0"/>
          </a:p>
          <a:p>
            <a:endParaRPr kumimoji="1" lang="en-US" altLang="ja-JP" dirty="0"/>
          </a:p>
          <a:p>
            <a:r>
              <a:rPr lang="ja-JP" altLang="en-US" dirty="0"/>
              <a:t>正答回数</a:t>
            </a:r>
            <a:r>
              <a:rPr lang="ja-JP" altLang="en-US" dirty="0" smtClean="0"/>
              <a:t>から正答率を出す．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28</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endParaRPr lang="en-US" altLang="ja-JP" dirty="0" smtClean="0"/>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a:t>特徴ベクトル</a:t>
            </a:r>
            <a:r>
              <a:rPr lang="ja-JP" altLang="en-US" dirty="0" smtClean="0"/>
              <a:t>における検索精度と計算時間は両立できない関係性にある．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gn="just"/>
            <a:r>
              <a:rPr lang="ja-JP" altLang="en-US" dirty="0"/>
              <a:t>ソーシャルネットワークサービス</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endParaRPr lang="en-US" altLang="ja-JP" dirty="0"/>
          </a:p>
          <a:p>
            <a:pPr algn="just"/>
            <a:r>
              <a:rPr lang="ja-JP" altLang="en-US" dirty="0"/>
              <a:t>ユーザが目的の写真や画像にアクセスする手段として，画像検索機能の重要性が増している</a:t>
            </a:r>
            <a:r>
              <a:rPr lang="ja-JP" altLang="en-US" dirty="0" smtClean="0"/>
              <a:t>．</a:t>
            </a:r>
            <a:endParaRPr lang="en-US" altLang="ja-JP" dirty="0" smtClean="0"/>
          </a:p>
          <a:p>
            <a:pPr algn="just"/>
            <a:endParaRPr lang="en-US" altLang="ja-JP" dirty="0"/>
          </a:p>
          <a:p>
            <a:pPr algn="just"/>
            <a:r>
              <a:rPr lang="en-US" altLang="ja-JP" dirty="0" smtClean="0"/>
              <a:t>CNN</a:t>
            </a:r>
            <a:r>
              <a:rPr lang="ja-JP" altLang="en-US" dirty="0" smtClean="0"/>
              <a:t>の登場により，画像検索機能は向上し，深層学習モデル</a:t>
            </a:r>
            <a:r>
              <a:rPr lang="ja-JP" altLang="en-US" dirty="0" smtClean="0"/>
              <a:t>の中間層から抽出できる特徴が注目されている．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30</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31</a:t>
            </a:fld>
            <a:endParaRPr kumimoji="1" lang="ja-JP" altLang="en-US"/>
          </a:p>
        </p:txBody>
      </p:sp>
    </p:spTree>
    <p:extLst>
      <p:ext uri="{BB962C8B-B14F-4D97-AF65-F5344CB8AC3E}">
        <p14:creationId xmlns:p14="http://schemas.microsoft.com/office/powerpoint/2010/main" val="4100046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実験環境（ここいらないかも）</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Alexnet</a:t>
            </a:r>
            <a:r>
              <a:rPr lang="ja-JP" altLang="en-US" dirty="0" smtClean="0"/>
              <a:t>の構造をもとにモデルを</a:t>
            </a:r>
            <a:r>
              <a:rPr lang="ja-JP" altLang="en-US" dirty="0"/>
              <a:t>作成</a:t>
            </a:r>
            <a:r>
              <a:rPr lang="ja-JP" altLang="en-US" dirty="0" smtClean="0"/>
              <a:t>．</a:t>
            </a:r>
            <a:endParaRPr lang="en-US" altLang="ja-JP" dirty="0"/>
          </a:p>
          <a:p>
            <a:endParaRPr lang="en-US" altLang="ja-JP" dirty="0"/>
          </a:p>
          <a:p>
            <a:r>
              <a:rPr lang="en-US" altLang="ja-JP" dirty="0"/>
              <a:t>CIFER-10</a:t>
            </a:r>
            <a:r>
              <a:rPr lang="ja-JP" altLang="en-US" dirty="0" smtClean="0"/>
              <a:t>データセット</a:t>
            </a:r>
            <a:r>
              <a:rPr lang="ja-JP" altLang="en-US" dirty="0"/>
              <a:t>を学習に使用．</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32</a:t>
            </a:fld>
            <a:endParaRPr kumimoji="1" lang="ja-JP" altLang="en-US"/>
          </a:p>
        </p:txBody>
      </p:sp>
    </p:spTree>
    <p:extLst>
      <p:ext uri="{BB962C8B-B14F-4D97-AF65-F5344CB8AC3E}">
        <p14:creationId xmlns:p14="http://schemas.microsoft.com/office/powerpoint/2010/main" val="19445214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model</a:t>
                      </a:r>
                      <a:r>
                        <a:rPr lang="ja-JP" altLang="en-US" sz="1350" dirty="0"/>
                        <a:t>作成</a:t>
                      </a:r>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特徴ベクトル</a:t>
                  </a: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特徴ベクトル読込</a:t>
                </a:r>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34</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35</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36</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37</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38</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39</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画像検索において，高次元では，検索精度が良くなり，計算時間が増加する．反対に，低次元では，検索精度が悪くなり，計算時間が減少する．</a:t>
            </a:r>
            <a:endParaRPr kumimoji="1" lang="en-US" altLang="ja-JP" dirty="0" smtClean="0"/>
          </a:p>
          <a:p>
            <a:endParaRPr kumimoji="1" lang="en-US" altLang="ja-JP" dirty="0" smtClean="0"/>
          </a:p>
          <a:p>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smtClean="0">
              <a:solidFill>
                <a:srgbClr val="FF0000"/>
              </a:solidFill>
            </a:endParaRPr>
          </a:p>
          <a:p>
            <a:endParaRPr lang="en-US" altLang="ja-JP" dirty="0"/>
          </a:p>
          <a:p>
            <a:r>
              <a:rPr lang="ja-JP" altLang="en-US" dirty="0"/>
              <a:t>調査するための分析手法を示す．</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2540848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40</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41</a:t>
            </a:fld>
            <a:endParaRPr kumimoji="1" lang="ja-JP" altLang="en-US"/>
          </a:p>
        </p:txBody>
      </p:sp>
      <p:pic>
        <p:nvPicPr>
          <p:cNvPr id="7" name="コンテンツ プレースホルダー 6"/>
          <p:cNvPicPr>
            <a:picLocks noGrp="1" noChangeAspect="1"/>
          </p:cNvPicPr>
          <p:nvPr>
            <p:ph idx="1"/>
          </p:nvPr>
        </p:nvPicPr>
        <p:blipFill>
          <a:blip r:embed="rId2"/>
          <a:stretch>
            <a:fillRect/>
          </a:stretch>
        </p:blipFill>
        <p:spPr>
          <a:xfrm>
            <a:off x="789572" y="1991954"/>
            <a:ext cx="7564855" cy="4546959"/>
          </a:xfrm>
          <a:prstGeom prst="rect">
            <a:avLst/>
          </a:prstGeom>
        </p:spPr>
      </p:pic>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42</a:t>
            </a:fld>
            <a:endParaRPr kumimoji="1" lang="ja-JP" altLang="en-US"/>
          </a:p>
        </p:txBody>
      </p:sp>
    </p:spTree>
    <p:extLst>
      <p:ext uri="{BB962C8B-B14F-4D97-AF65-F5344CB8AC3E}">
        <p14:creationId xmlns:p14="http://schemas.microsoft.com/office/powerpoint/2010/main" val="410597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43</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44</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45</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46</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47</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48</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49</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画像検索機能</a:t>
            </a:r>
            <a:r>
              <a:rPr kumimoji="1" lang="ja-JP" altLang="en-US" dirty="0" smtClean="0"/>
              <a:t>を</a:t>
            </a:r>
            <a:r>
              <a:rPr kumimoji="1" lang="ja-JP" altLang="en-US" dirty="0" smtClean="0"/>
              <a:t>向上させるために</a:t>
            </a:r>
            <a:r>
              <a:rPr lang="ja-JP" altLang="en-US" dirty="0" smtClean="0"/>
              <a:t>，</a:t>
            </a:r>
            <a:r>
              <a:rPr lang="ja-JP" altLang="en-US" dirty="0" smtClean="0"/>
              <a:t>画像検索に</a:t>
            </a:r>
            <a:r>
              <a:rPr lang="ja-JP" altLang="en-US" dirty="0" smtClean="0"/>
              <a:t>有効な</a:t>
            </a:r>
            <a:r>
              <a:rPr lang="ja-JP" altLang="en-US" dirty="0" smtClean="0"/>
              <a:t>特徴ベクトルと計算時間について調査する．</a:t>
            </a:r>
            <a:endParaRPr lang="en-US" altLang="ja-JP" dirty="0" smtClean="0"/>
          </a:p>
          <a:p>
            <a:endParaRPr lang="en-US" altLang="ja-JP" dirty="0" smtClean="0"/>
          </a:p>
          <a:p>
            <a:r>
              <a:rPr kumimoji="1" lang="ja-JP" altLang="en-US" dirty="0" smtClean="0">
                <a:solidFill>
                  <a:srgbClr val="FF0000"/>
                </a:solidFill>
              </a:rPr>
              <a:t>本研究で</a:t>
            </a:r>
            <a:r>
              <a:rPr lang="ja-JP" altLang="en-US" dirty="0" smtClean="0">
                <a:solidFill>
                  <a:srgbClr val="FF0000"/>
                </a:solidFill>
              </a:rPr>
              <a:t>は，最適な次元数の特徴ベクトルの分析手法を提案する．</a:t>
            </a:r>
            <a:endParaRPr lang="en-US" altLang="ja-JP" dirty="0" smtClean="0">
              <a:solidFill>
                <a:srgbClr val="FF0000"/>
              </a:solidFill>
            </a:endParaRPr>
          </a:p>
          <a:p>
            <a:endParaRPr lang="en-US" altLang="ja-JP" dirty="0"/>
          </a:p>
          <a:p>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50</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pPr marL="0" indent="0">
              <a:buNone/>
            </a:pPr>
            <a:endParaRPr lang="en-US" altLang="ja-JP" dirty="0"/>
          </a:p>
          <a:p>
            <a:r>
              <a:rPr kumimoji="1" lang="en-US" altLang="ja-JP" dirty="0"/>
              <a:t>CNN</a:t>
            </a:r>
            <a:r>
              <a:rPr kumimoji="1" lang="ja-JP" altLang="en-US" dirty="0"/>
              <a:t>を用いた特徴ベクトル</a:t>
            </a:r>
            <a:r>
              <a:rPr kumimoji="1" lang="ja-JP" altLang="en-US" dirty="0" smtClean="0"/>
              <a:t>の</a:t>
            </a:r>
            <a:r>
              <a:rPr lang="ja-JP" altLang="en-US" dirty="0"/>
              <a:t>抽出</a:t>
            </a:r>
            <a:r>
              <a:rPr kumimoji="1" lang="ja-JP" altLang="en-US" dirty="0" smtClean="0"/>
              <a:t>方法</a:t>
            </a:r>
            <a:endParaRPr lang="en-US" altLang="ja-JP" dirty="0"/>
          </a:p>
          <a:p>
            <a:pPr lvl="1"/>
            <a:r>
              <a:rPr lang="ja-JP" altLang="en-US" dirty="0"/>
              <a:t>識別層</a:t>
            </a:r>
            <a:r>
              <a:rPr lang="ja-JP" altLang="en-US" dirty="0" smtClean="0"/>
              <a:t>の手前</a:t>
            </a:r>
            <a:r>
              <a:rPr lang="ja-JP" altLang="en-US" dirty="0"/>
              <a:t>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2617470" cy="1325563"/>
          </a:xfrm>
        </p:spPr>
        <p:txBody>
          <a:bodyPr/>
          <a:lstStyle/>
          <a:p>
            <a:r>
              <a:rPr lang="ja-JP" altLang="en-US" dirty="0"/>
              <a:t>分析</a:t>
            </a:r>
            <a:r>
              <a:rPr kumimoji="1" lang="ja-JP" altLang="en-US" dirty="0" smtClean="0"/>
              <a:t>手法</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628650" y="1544987"/>
            <a:ext cx="7407090" cy="4811364"/>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
        <p:nvSpPr>
          <p:cNvPr id="6" name="テキスト ボックス 5"/>
          <p:cNvSpPr txBox="1"/>
          <p:nvPr/>
        </p:nvSpPr>
        <p:spPr>
          <a:xfrm>
            <a:off x="3709035" y="213361"/>
            <a:ext cx="5434965" cy="1477328"/>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b="1" dirty="0" smtClean="0"/>
              <a:t>分析手法概要</a:t>
            </a:r>
            <a:endParaRPr kumimoji="1" lang="en-US" altLang="ja-JP" b="1" dirty="0" smtClean="0"/>
          </a:p>
          <a:p>
            <a:r>
              <a:rPr lang="ja-JP" altLang="ja-JP" dirty="0"/>
              <a:t>特徴ベクトル間のユークリッド距離を</a:t>
            </a:r>
            <a:r>
              <a:rPr lang="ja-JP" altLang="ja-JP" dirty="0" smtClean="0"/>
              <a:t>測り</a:t>
            </a:r>
            <a:r>
              <a:rPr lang="ja-JP" altLang="en-US" dirty="0"/>
              <a:t>，</a:t>
            </a:r>
            <a:r>
              <a:rPr lang="ja-JP" altLang="ja-JP" dirty="0" smtClean="0"/>
              <a:t>距離</a:t>
            </a:r>
            <a:r>
              <a:rPr lang="ja-JP" altLang="ja-JP" dirty="0"/>
              <a:t>が近い順に画像の類似度が高いとして指定した</a:t>
            </a:r>
            <a:r>
              <a:rPr lang="ja-JP" altLang="ja-JP" dirty="0" smtClean="0"/>
              <a:t>数</a:t>
            </a:r>
            <a:r>
              <a:rPr lang="ja-JP" altLang="en-US" dirty="0" smtClean="0"/>
              <a:t>取得．</a:t>
            </a:r>
            <a:r>
              <a:rPr lang="ja-JP" altLang="ja-JP" dirty="0" smtClean="0"/>
              <a:t>基準</a:t>
            </a:r>
            <a:r>
              <a:rPr lang="ja-JP" altLang="ja-JP" dirty="0"/>
              <a:t>の画像のラベルと同じラベルの物を</a:t>
            </a:r>
            <a:r>
              <a:rPr lang="ja-JP" altLang="ja-JP" dirty="0" smtClean="0"/>
              <a:t>数え</a:t>
            </a:r>
            <a:r>
              <a:rPr lang="ja-JP" altLang="en-US" dirty="0"/>
              <a:t>る</a:t>
            </a:r>
            <a:r>
              <a:rPr lang="ja-JP" altLang="ja-JP" dirty="0" smtClean="0"/>
              <a:t>．正答</a:t>
            </a:r>
            <a:r>
              <a:rPr lang="ja-JP" altLang="ja-JP" dirty="0"/>
              <a:t>回数から正答率を</a:t>
            </a:r>
            <a:r>
              <a:rPr lang="ja-JP" altLang="ja-JP" dirty="0" smtClean="0"/>
              <a:t>求め</a:t>
            </a:r>
            <a:r>
              <a:rPr lang="ja-JP" altLang="en-US" dirty="0"/>
              <a:t>る</a:t>
            </a:r>
            <a:r>
              <a:rPr lang="ja-JP" altLang="ja-JP" dirty="0" smtClean="0"/>
              <a:t>．</a:t>
            </a:r>
            <a:endParaRPr kumimoji="1" lang="ja-JP" altLang="en-US" dirty="0"/>
          </a:p>
        </p:txBody>
      </p:sp>
    </p:spTree>
    <p:extLst>
      <p:ext uri="{BB962C8B-B14F-4D97-AF65-F5344CB8AC3E}">
        <p14:creationId xmlns:p14="http://schemas.microsoft.com/office/powerpoint/2010/main" val="3181162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r>
              <a:rPr lang="ja-JP" altLang="ja-JP" dirty="0" smtClean="0"/>
              <a:t>作成</a:t>
            </a:r>
            <a:r>
              <a:rPr lang="ja-JP" altLang="ja-JP" dirty="0"/>
              <a:t>した次元数</a:t>
            </a:r>
            <a:r>
              <a:rPr lang="ja-JP" altLang="ja-JP" dirty="0" smtClean="0"/>
              <a:t>の</a:t>
            </a:r>
            <a:r>
              <a:rPr lang="ja-JP" altLang="en-US" dirty="0" smtClean="0"/>
              <a:t>異なる特徴ベクトルの</a:t>
            </a:r>
            <a:r>
              <a:rPr lang="ja-JP" altLang="ja-JP" dirty="0" smtClean="0"/>
              <a:t>検索</a:t>
            </a:r>
            <a:r>
              <a:rPr lang="ja-JP" altLang="ja-JP" dirty="0"/>
              <a:t>精度についての</a:t>
            </a:r>
            <a:r>
              <a:rPr lang="ja-JP" altLang="ja-JP" dirty="0" smtClean="0"/>
              <a:t>評価</a:t>
            </a:r>
            <a:r>
              <a:rPr lang="ja-JP" altLang="en-US" dirty="0"/>
              <a:t>を</a:t>
            </a:r>
            <a:r>
              <a:rPr lang="ja-JP" altLang="en-US" dirty="0" smtClean="0"/>
              <a:t>行う．</a:t>
            </a:r>
            <a:endParaRPr lang="en-US" altLang="ja-JP" dirty="0" smtClean="0"/>
          </a:p>
          <a:p>
            <a:endParaRPr lang="en-US" altLang="ja-JP" dirty="0"/>
          </a:p>
          <a:p>
            <a:r>
              <a:rPr lang="ja-JP" altLang="en-US" dirty="0" smtClean="0"/>
              <a:t>ユークリッド</a:t>
            </a:r>
            <a:r>
              <a:rPr lang="ja-JP" altLang="ja-JP" dirty="0" smtClean="0"/>
              <a:t>距離</a:t>
            </a:r>
            <a:r>
              <a:rPr lang="ja-JP" altLang="en-US" dirty="0"/>
              <a:t>，</a:t>
            </a:r>
            <a:r>
              <a:rPr lang="ja-JP" altLang="ja-JP" dirty="0" smtClean="0"/>
              <a:t>正解</a:t>
            </a:r>
            <a:r>
              <a:rPr lang="ja-JP" altLang="ja-JP" dirty="0"/>
              <a:t>ラベル</a:t>
            </a:r>
            <a:r>
              <a:rPr lang="ja-JP" altLang="ja-JP" dirty="0" smtClean="0"/>
              <a:t>，処理</a:t>
            </a:r>
            <a:r>
              <a:rPr lang="ja-JP" altLang="ja-JP" dirty="0"/>
              <a:t>にかかった時間を計測</a:t>
            </a:r>
            <a:r>
              <a:rPr lang="ja-JP" altLang="ja-JP" dirty="0" smtClean="0"/>
              <a:t>する</a:t>
            </a:r>
            <a:r>
              <a:rPr lang="ja-JP" altLang="en-US" dirty="0" smtClean="0"/>
              <a:t>．</a:t>
            </a:r>
            <a:endParaRPr lang="en-US" altLang="ja-JP" dirty="0" smtClean="0"/>
          </a:p>
          <a:p>
            <a:endParaRPr lang="en-US" altLang="ja-JP" dirty="0"/>
          </a:p>
          <a:p>
            <a:r>
              <a:rPr lang="ja-JP" altLang="ja-JP" dirty="0" smtClean="0"/>
              <a:t>検索</a:t>
            </a:r>
            <a:r>
              <a:rPr lang="ja-JP" altLang="ja-JP" dirty="0"/>
              <a:t>精度と計算時間について調査する</a:t>
            </a:r>
            <a:r>
              <a:rPr lang="ja-JP" altLang="ja-JP" dirty="0" smtClean="0"/>
              <a:t>．</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3139663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特徴</a:t>
            </a:r>
            <a:r>
              <a:rPr lang="ja-JP" altLang="en-US" dirty="0" smtClean="0"/>
              <a:t>ベクトルを評価プログラムに読み込む．</a:t>
            </a:r>
            <a:endParaRPr lang="en-US" altLang="ja-JP" dirty="0" smtClean="0"/>
          </a:p>
          <a:p>
            <a:pPr marL="514350" indent="-514350">
              <a:buFont typeface="+mj-lt"/>
              <a:buAutoNum type="arabicPeriod"/>
            </a:pPr>
            <a:r>
              <a:rPr lang="ja-JP" altLang="en-US" dirty="0" smtClean="0"/>
              <a:t>ユークリッド距離を測る．</a:t>
            </a:r>
            <a:endParaRPr lang="en-US" altLang="ja-JP" dirty="0" smtClean="0"/>
          </a:p>
          <a:p>
            <a:pPr marL="514350" indent="-514350">
              <a:buFont typeface="+mj-lt"/>
              <a:buAutoNum type="arabicPeriod"/>
            </a:pPr>
            <a:r>
              <a:rPr lang="ja-JP" altLang="en-US" dirty="0" smtClean="0"/>
              <a:t>距離の近い順に並び変える．</a:t>
            </a:r>
            <a:endParaRPr lang="en-US" altLang="ja-JP" dirty="0" smtClean="0"/>
          </a:p>
          <a:p>
            <a:pPr marL="514350" indent="-514350">
              <a:buFont typeface="+mj-lt"/>
              <a:buAutoNum type="arabicPeriod"/>
            </a:pPr>
            <a:r>
              <a:rPr lang="ja-JP" altLang="en-US" dirty="0" smtClean="0"/>
              <a:t>上位</a:t>
            </a:r>
            <a:r>
              <a:rPr lang="en-US" altLang="ja-JP" dirty="0" smtClean="0"/>
              <a:t>20</a:t>
            </a:r>
            <a:r>
              <a:rPr lang="ja-JP" altLang="en-US" dirty="0" smtClean="0"/>
              <a:t>件の画像を取得する．</a:t>
            </a:r>
            <a:endParaRPr lang="en-US" altLang="ja-JP" dirty="0" smtClean="0"/>
          </a:p>
          <a:p>
            <a:pPr marL="514350" indent="-514350">
              <a:buFont typeface="+mj-lt"/>
              <a:buAutoNum type="arabicPeriod"/>
            </a:pPr>
            <a:r>
              <a:rPr lang="ja-JP" altLang="en-US" dirty="0"/>
              <a:t>基準</a:t>
            </a:r>
            <a:r>
              <a:rPr lang="ja-JP" altLang="en-US" dirty="0" smtClean="0"/>
              <a:t>のラベルと同じラベルを数える．</a:t>
            </a:r>
            <a:endParaRPr lang="en-US" altLang="ja-JP" dirty="0" smtClean="0"/>
          </a:p>
          <a:p>
            <a:pPr marL="514350" indent="-514350">
              <a:buFont typeface="+mj-lt"/>
              <a:buAutoNum type="arabicPeriod"/>
            </a:pPr>
            <a:r>
              <a:rPr lang="ja-JP" altLang="en-US" dirty="0"/>
              <a:t>正答率</a:t>
            </a:r>
            <a:r>
              <a:rPr lang="ja-JP" altLang="en-US" dirty="0" smtClean="0"/>
              <a:t>を計算し，検索精度をみる．</a:t>
            </a:r>
            <a:endParaRPr lang="en-US" altLang="ja-JP" dirty="0" smtClean="0"/>
          </a:p>
          <a:p>
            <a:pPr marL="514350" indent="-514350">
              <a:buFont typeface="+mj-lt"/>
              <a:buAutoNum type="arabicPeriod"/>
            </a:pPr>
            <a:r>
              <a:rPr lang="ja-JP" altLang="en-US" dirty="0"/>
              <a:t>ここまで</a:t>
            </a:r>
            <a:r>
              <a:rPr lang="ja-JP" altLang="en-US" dirty="0" smtClean="0"/>
              <a:t>の計算時間を測る．</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spTree>
    <p:extLst>
      <p:ext uri="{BB962C8B-B14F-4D97-AF65-F5344CB8AC3E}">
        <p14:creationId xmlns:p14="http://schemas.microsoft.com/office/powerpoint/2010/main" val="125702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45339</TotalTime>
  <Words>3362</Words>
  <Application>Microsoft Office PowerPoint</Application>
  <PresentationFormat>画面に合わせる (4:3)</PresentationFormat>
  <Paragraphs>465</Paragraphs>
  <Slides>50</Slides>
  <Notes>19</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50</vt:i4>
      </vt:variant>
    </vt:vector>
  </HeadingPairs>
  <TitlesOfParts>
    <vt:vector size="62" baseType="lpstr">
      <vt:lpstr>-apple-system</vt:lpstr>
      <vt:lpstr>ＭＳ 明朝</vt:lpstr>
      <vt:lpstr>游ゴシック</vt:lpstr>
      <vt:lpstr>游ゴシック Light</vt:lpstr>
      <vt:lpstr>游明朝</vt:lpstr>
      <vt:lpstr>Arial</vt:lpstr>
      <vt:lpstr>Calibri</vt:lpstr>
      <vt:lpstr>Calibri Light</vt:lpstr>
      <vt:lpstr>Cambria Math</vt:lpstr>
      <vt:lpstr>Century</vt:lpstr>
      <vt:lpstr>Times New Roman</vt:lpstr>
      <vt:lpstr>Office テーマ</vt:lpstr>
      <vt:lpstr>深層学習モデルから 抽出した特徴ベクトルの 画像検索精度と計算時間に関する評価</vt:lpstr>
      <vt:lpstr>関連研究</vt:lpstr>
      <vt:lpstr>研究背景</vt:lpstr>
      <vt:lpstr>研究課題</vt:lpstr>
      <vt:lpstr>研究目的</vt:lpstr>
      <vt:lpstr>本研究のアプローチ</vt:lpstr>
      <vt:lpstr>分析手法</vt:lpstr>
      <vt:lpstr>実験1目的</vt:lpstr>
      <vt:lpstr>実験1方法</vt:lpstr>
      <vt:lpstr>実験1結果</vt:lpstr>
      <vt:lpstr>実験2目的</vt:lpstr>
      <vt:lpstr>実験2方法</vt:lpstr>
      <vt:lpstr>実験2結果①</vt:lpstr>
      <vt:lpstr>実験2結果②</vt:lpstr>
      <vt:lpstr>まとめ</vt:lpstr>
      <vt:lpstr>今後の展望</vt:lpstr>
      <vt:lpstr>参考文献</vt:lpstr>
      <vt:lpstr>PowerPoint プレゼンテーション</vt:lpstr>
      <vt:lpstr>PowerPoint プレゼンテーション</vt:lpstr>
      <vt:lpstr>PowerPoint プレゼンテーション</vt:lpstr>
      <vt:lpstr>作成したモデル</vt:lpstr>
      <vt:lpstr>特徴ベクトル例(4096)</vt:lpstr>
      <vt:lpstr>研究の方法</vt:lpstr>
      <vt:lpstr>PowerPoint プレゼンテーション</vt:lpstr>
      <vt:lpstr>PowerPoint プレゼンテーション</vt:lpstr>
      <vt:lpstr>PowerPoint プレゼンテーション</vt:lpstr>
      <vt:lpstr>PowerPoint プレゼンテーション</vt:lpstr>
      <vt:lpstr>システムの概要</vt:lpstr>
      <vt:lpstr>研究課題</vt:lpstr>
      <vt:lpstr>認識性能とは</vt:lpstr>
      <vt:lpstr>PowerPoint プレゼンテーション</vt:lpstr>
      <vt:lpstr>実験環境（ここいらないかも）</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PowerPoint プレゼンテーション</vt:lpstr>
      <vt:lpstr>PowerPoint プレゼンテーション</vt:lpstr>
      <vt:lpstr>PowerPoint プレゼンテーション</vt:lpstr>
      <vt:lpstr>PowerPoint プレゼンテーション</vt:lpstr>
      <vt:lpstr>次元数と計算コスト</vt:lpstr>
      <vt:lpstr>特徴ベクトル</vt:lpstr>
      <vt:lpstr>Vgg16で予測ベクトル表示</vt:lpstr>
      <vt:lpstr>使用したモデル</vt:lpstr>
      <vt:lpstr>Alexnetのモデル作成</vt:lpstr>
      <vt:lpstr>PowerPoint プレゼンテーション</vt:lpstr>
      <vt:lpstr>次元数の変更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154</cp:revision>
  <dcterms:created xsi:type="dcterms:W3CDTF">2021-10-13T04:14:40Z</dcterms:created>
  <dcterms:modified xsi:type="dcterms:W3CDTF">2022-01-18T07:35:48Z</dcterms:modified>
</cp:coreProperties>
</file>