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58" autoAdjust="0"/>
  </p:normalViewPr>
  <p:slideViewPr>
    <p:cSldViewPr snapToGrid="0">
      <p:cViewPr varScale="1">
        <p:scale>
          <a:sx n="52" d="100"/>
          <a:sy n="52" d="100"/>
        </p:scale>
        <p:origin x="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a:t>
            </a:r>
            <a:r>
              <a:rPr kumimoji="1" lang="ja-JP" altLang="en-US" sz="1200" kern="1200" dirty="0" smtClean="0">
                <a:solidFill>
                  <a:schemeClr val="tx1"/>
                </a:solidFill>
                <a:effectLst/>
                <a:latin typeface="+mn-lt"/>
                <a:ea typeface="+mn-ea"/>
                <a:cs typeface="+mn-cs"/>
              </a:rPr>
              <a:t>．特徴ベクトルの持つ意味情報について調査さすることも目的とします．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r>
              <a:rPr lang="ja-JP" altLang="en-US"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a:t>
            </a:r>
            <a:r>
              <a:rPr kumimoji="1" lang="ja-JP" altLang="ja-JP" sz="1200" kern="1200" dirty="0" smtClean="0">
                <a:solidFill>
                  <a:schemeClr val="tx1"/>
                </a:solidFill>
                <a:effectLst/>
                <a:latin typeface="+mn-lt"/>
                <a:ea typeface="+mn-ea"/>
                <a:cs typeface="+mn-cs"/>
              </a:rPr>
              <a:t>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a:t>
            </a:r>
            <a:r>
              <a:rPr kumimoji="1" lang="ja-JP" altLang="ja-JP" sz="1200" kern="1200" dirty="0" smtClean="0">
                <a:solidFill>
                  <a:schemeClr val="tx1"/>
                </a:solidFill>
                <a:effectLst/>
                <a:latin typeface="+mn-lt"/>
                <a:ea typeface="+mn-ea"/>
                <a:cs typeface="+mn-cs"/>
              </a:rPr>
              <a:t>，計算時間の両方の観点から最も良かった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a:t>
            </a:r>
            <a:r>
              <a:rPr kumimoji="1" lang="ja-JP" altLang="en-US" sz="1200" kern="1200" dirty="0" smtClean="0">
                <a:solidFill>
                  <a:schemeClr val="tx1"/>
                </a:solidFill>
                <a:effectLst/>
                <a:latin typeface="+mn-lt"/>
                <a:ea typeface="+mn-ea"/>
                <a:cs typeface="+mn-cs"/>
              </a:rPr>
              <a:t>精度が出ていない理由として，ラベルによって検索精度が異なり，検索精度が低いラベルが複数確認できた</a:t>
            </a:r>
            <a:r>
              <a:rPr kumimoji="1" lang="ja-JP" altLang="en-US"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a:t>
            </a:r>
            <a:r>
              <a:rPr kumimoji="1" lang="ja-JP" altLang="ja-JP" sz="1200" kern="1200" dirty="0" smtClean="0">
                <a:solidFill>
                  <a:schemeClr val="tx1"/>
                </a:solidFill>
                <a:effectLst/>
                <a:latin typeface="+mn-lt"/>
                <a:ea typeface="+mn-ea"/>
                <a:cs typeface="+mn-cs"/>
              </a:rPr>
              <a:t>のラベルでは</a:t>
            </a:r>
            <a:r>
              <a:rPr kumimoji="1" lang="ja-JP" altLang="en-US" sz="1200" kern="1200" dirty="0" smtClean="0">
                <a:solidFill>
                  <a:schemeClr val="tx1"/>
                </a:solidFill>
                <a:effectLst/>
                <a:latin typeface="+mn-lt"/>
                <a:ea typeface="+mn-ea"/>
                <a:cs typeface="+mn-cs"/>
              </a:rPr>
              <a:t>，特徴ベクトル</a:t>
            </a:r>
            <a:r>
              <a:rPr kumimoji="1" lang="ja-JP" altLang="en-US" sz="1200" kern="1200" dirty="0" smtClean="0">
                <a:solidFill>
                  <a:schemeClr val="tx1"/>
                </a:solidFill>
                <a:effectLst/>
                <a:latin typeface="+mn-lt"/>
                <a:ea typeface="+mn-ea"/>
                <a:cs typeface="+mn-cs"/>
              </a:rPr>
              <a:t>に意味情報が取れていなかった</a:t>
            </a:r>
            <a:r>
              <a:rPr kumimoji="1" lang="ja-JP" altLang="en-US" sz="120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また，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の登場により，画像検索機能は向上した</a:t>
            </a:r>
            <a:endParaRPr lang="en-US" altLang="ja-JP" dirty="0" smtClean="0"/>
          </a:p>
          <a:p>
            <a:pPr marL="228600" lvl="1">
              <a:spcBef>
                <a:spcPts val="1000"/>
              </a:spcBef>
            </a:pPr>
            <a:r>
              <a:rPr lang="ja-JP" altLang="en-US" dirty="0" smtClean="0"/>
              <a:t>深層学習モデルの中間層から抽出した特徴ベクトルを利用した画像検索方式を提案します．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ここで中間層</a:t>
            </a:r>
            <a:r>
              <a:rPr kumimoji="1" lang="ja-JP" altLang="en-US" sz="1200" dirty="0" smtClean="0"/>
              <a:t>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a:t>
            </a:r>
            <a:r>
              <a:rPr lang="ja-JP" altLang="en-US" dirty="0" smtClean="0">
                <a:solidFill>
                  <a:srgbClr val="333333"/>
                </a:solidFill>
                <a:latin typeface="-apple-system"/>
              </a:rPr>
              <a:t>情報（パターン情報は濃淡画像の画素値など。）を</a:t>
            </a:r>
            <a:r>
              <a:rPr lang="ja-JP" altLang="en-US" dirty="0" smtClean="0">
                <a:solidFill>
                  <a:srgbClr val="333333"/>
                </a:solidFill>
                <a:latin typeface="-apple-system"/>
              </a:rPr>
              <a:t>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次元であるといえる</a:t>
            </a:r>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高次元になるほど検索精度が良くなるが計算時間が増加してしまいます．反対に，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r>
              <a:rPr lang="ja-JP" altLang="en-US" dirty="0" smtClean="0"/>
              <a:t>．</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a:t>学籍</a:t>
            </a:r>
            <a:r>
              <a:rPr lang="ja-JP" altLang="en-US" dirty="0" smtClean="0"/>
              <a:t>番号：</a:t>
            </a:r>
            <a:r>
              <a:rPr lang="en-US" altLang="ja-JP" dirty="0" smtClean="0"/>
              <a:t>1821005</a:t>
            </a:r>
            <a:endParaRPr kumimoji="1" lang="en-US" altLang="ja-JP" dirty="0" smtClean="0"/>
          </a:p>
          <a:p>
            <a:r>
              <a:rPr lang="ja-JP" altLang="en-US" dirty="0" smtClean="0"/>
              <a:t>氏名：吉岡</a:t>
            </a:r>
            <a:r>
              <a:rPr lang="ja-JP" altLang="en-US" smtClean="0"/>
              <a:t>　</a:t>
            </a:r>
            <a:r>
              <a:rPr lang="ja-JP" altLang="en-US" smtClean="0"/>
              <a:t>拓郎</a:t>
            </a:r>
            <a:endParaRPr lang="en-US" altLang="ja-JP" dirty="0" smtClean="0"/>
          </a:p>
          <a:p>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089"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a:t>の</a:t>
            </a:r>
            <a:r>
              <a:rPr lang="ja-JP" altLang="en-US" dirty="0" smtClean="0"/>
              <a:t>正答率を調査する．</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画像検索精度を調査するため，基準となる画像と同じラベルを数え，最も正答率の良い特徴ベクトルの次元数を求める．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28650" y="1825625"/>
            <a:ext cx="3917224" cy="591004"/>
          </a:xfrm>
        </p:spPr>
        <p:txBody>
          <a:bodyPr/>
          <a:lstStyle/>
          <a:p>
            <a:endParaRPr kumimoji="1" lang="ja-JP" altLang="en-US" dirty="0"/>
          </a:p>
        </p:txBody>
      </p:sp>
      <p:pic>
        <p:nvPicPr>
          <p:cNvPr id="6" name="図 5"/>
          <p:cNvPicPr>
            <a:picLocks noChangeAspect="1"/>
          </p:cNvPicPr>
          <p:nvPr/>
        </p:nvPicPr>
        <p:blipFill>
          <a:blip r:embed="rId3"/>
          <a:stretch>
            <a:fillRect/>
          </a:stretch>
        </p:blipFill>
        <p:spPr>
          <a:xfrm>
            <a:off x="628650" y="1825625"/>
            <a:ext cx="7359650" cy="4774949"/>
          </a:xfrm>
          <a:prstGeom prst="rect">
            <a:avLst/>
          </a:prstGeom>
        </p:spPr>
      </p:pic>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a:t>
            </a:r>
            <a:r>
              <a:rPr lang="ja-JP" altLang="en-US" dirty="0" smtClean="0"/>
              <a:t>評価し，</a:t>
            </a:r>
            <a:r>
              <a:rPr lang="ja-JP" altLang="en-US" dirty="0" smtClean="0"/>
              <a:t>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a:t>
            </a:r>
            <a:r>
              <a:rPr lang="ja-JP" altLang="en-US" dirty="0" smtClean="0"/>
              <a:t>の類似</a:t>
            </a:r>
            <a:r>
              <a:rPr lang="ja-JP" altLang="en-US" dirty="0" smtClean="0"/>
              <a:t>している</a:t>
            </a:r>
            <a:r>
              <a:rPr lang="ja-JP" altLang="en-US" dirty="0" smtClean="0"/>
              <a:t>点について評価する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825625"/>
            <a:ext cx="3995601" cy="303621"/>
          </a:xfrm>
        </p:spPr>
        <p:txBody>
          <a:bodyPr>
            <a:normAutofit fontScale="62500" lnSpcReduction="20000"/>
          </a:bodyPr>
          <a:lstStyle/>
          <a:p>
            <a:endParaRPr kumimoji="1" lang="ja-JP" altLang="en-US" dirty="0"/>
          </a:p>
        </p:txBody>
      </p:sp>
      <p:pic>
        <p:nvPicPr>
          <p:cNvPr id="7" name="図 6"/>
          <p:cNvPicPr>
            <a:picLocks noChangeAspect="1"/>
          </p:cNvPicPr>
          <p:nvPr/>
        </p:nvPicPr>
        <p:blipFill>
          <a:blip r:embed="rId3"/>
          <a:stretch>
            <a:fillRect/>
          </a:stretch>
        </p:blipFill>
        <p:spPr>
          <a:xfrm>
            <a:off x="628649" y="1825625"/>
            <a:ext cx="7313567" cy="4395921"/>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r>
              <a:rPr lang="ja-JP" altLang="en-US" dirty="0" smtClean="0"/>
              <a:t>．</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次元数</a:t>
            </a:r>
            <a:r>
              <a:rPr kumimoji="1" lang="en-US" altLang="ja-JP" dirty="0" smtClean="0"/>
              <a:t>1000</a:t>
            </a:r>
            <a:r>
              <a:rPr kumimoji="1" lang="ja-JP" altLang="en-US" dirty="0" smtClean="0"/>
              <a:t>が検索精度と計算時間の両方の観点から最も良かった</a:t>
            </a:r>
            <a:r>
              <a:rPr kumimoji="1" lang="ja-JP" altLang="en-US" dirty="0" smtClean="0"/>
              <a:t>．</a:t>
            </a:r>
            <a:endParaRPr kumimoji="1" lang="en-US" altLang="ja-JP" dirty="0" smtClean="0"/>
          </a:p>
          <a:p>
            <a:endParaRPr kumimoji="1" lang="en-US" altLang="ja-JP" dirty="0" smtClean="0"/>
          </a:p>
          <a:p>
            <a:r>
              <a:rPr lang="ja-JP" altLang="en-US" dirty="0"/>
              <a:t>分析手法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r>
              <a:rPr lang="ja-JP" altLang="en-US" dirty="0" smtClean="0"/>
              <a:t>．</a:t>
            </a:r>
            <a:endParaRPr kumimoji="1" lang="en-US" altLang="ja-JP" dirty="0" smtClean="0"/>
          </a:p>
          <a:p>
            <a:endParaRPr lang="en-US" altLang="ja-JP" dirty="0" smtClean="0"/>
          </a:p>
          <a:p>
            <a:r>
              <a:rPr lang="ja-JP" altLang="en-US" dirty="0"/>
              <a:t>対象物</a:t>
            </a:r>
            <a:r>
              <a:rPr lang="ja-JP" altLang="en-US" dirty="0" smtClean="0"/>
              <a:t>がはっきり写っている画像は検索結果に類似度の高い画像が表示された</a:t>
            </a:r>
            <a:r>
              <a:rPr lang="ja-JP" altLang="en-US"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a:t>
            </a:r>
            <a:r>
              <a:rPr lang="ja-JP" altLang="ja-JP" dirty="0" smtClean="0"/>
              <a:t>より</a:t>
            </a:r>
            <a:r>
              <a:rPr lang="ja-JP" altLang="en-US" dirty="0"/>
              <a:t>最適</a:t>
            </a:r>
            <a:r>
              <a:rPr lang="ja-JP" altLang="ja-JP" dirty="0" smtClean="0"/>
              <a:t>な</a:t>
            </a:r>
            <a:r>
              <a:rPr lang="ja-JP" altLang="ja-JP" dirty="0"/>
              <a:t>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抽出した特徴ベクトルを利用した画像検索方式を提案する．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a:t>
            </a:r>
            <a:r>
              <a:rPr lang="ja-JP" altLang="en-US" dirty="0" smtClean="0"/>
              <a:t>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a:t>
            </a:r>
            <a:r>
              <a:rPr lang="ja-JP" altLang="en-US" dirty="0" smtClean="0"/>
              <a:t>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8" y="5099745"/>
            <a:ext cx="3051922" cy="1077218"/>
          </a:xfrm>
          <a:prstGeom prst="rect">
            <a:avLst/>
          </a:prstGeom>
          <a:noFill/>
        </p:spPr>
        <p:txBody>
          <a:bodyPr wrap="square" rtlCol="0">
            <a:spAutoFit/>
          </a:bodyPr>
          <a:lstStyle/>
          <a:p>
            <a:r>
              <a:rPr kumimoji="1" lang="ja-JP" altLang="en-US" sz="2400" dirty="0" smtClean="0"/>
              <a:t>例</a:t>
            </a:r>
            <a:r>
              <a:rPr kumimoji="1" lang="en-US" altLang="ja-JP" sz="2400" dirty="0" smtClean="0"/>
              <a:t>)</a:t>
            </a:r>
            <a:r>
              <a:rPr kumimoji="1" lang="ja-JP" altLang="en-US" sz="2400" dirty="0" smtClean="0"/>
              <a:t>白が画素値０，黒が画素値１と</a:t>
            </a:r>
            <a:r>
              <a:rPr kumimoji="1" lang="ja-JP" altLang="en-US" sz="2400" dirty="0" smtClean="0"/>
              <a:t>する</a:t>
            </a:r>
            <a:r>
              <a:rPr lang="ja-JP" altLang="en-US" sz="2400" dirty="0" smtClean="0"/>
              <a:t>．</a:t>
            </a:r>
            <a:endParaRPr kumimoji="1" lang="en-US" altLang="ja-JP" sz="2400" dirty="0" smtClean="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画像検索において，高次元では，検索精度が良くなり，計算時間が増加する．反対に，低次元では検索精度が悪くなり，計算時間が減少する．</a:t>
            </a:r>
            <a:endParaRPr kumimoji="1" lang="en-US" altLang="ja-JP" dirty="0" smtClean="0"/>
          </a:p>
          <a:p>
            <a:pPr>
              <a:lnSpc>
                <a:spcPct val="100000"/>
              </a:lnSpc>
            </a:pP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4572000" y="4663921"/>
            <a:ext cx="3453751" cy="2075925"/>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7" name="コンテンツ プレースホルダー 6"/>
          <p:cNvPicPr>
            <a:picLocks noGrp="1" noChangeAspect="1"/>
          </p:cNvPicPr>
          <p:nvPr>
            <p:ph idx="1"/>
          </p:nvPr>
        </p:nvPicPr>
        <p:blipFill>
          <a:blip r:embed="rId3"/>
          <a:stretch>
            <a:fillRect/>
          </a:stretch>
        </p:blipFill>
        <p:spPr>
          <a:xfrm>
            <a:off x="770709" y="1825624"/>
            <a:ext cx="7524205" cy="4887438"/>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104"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105"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4513</TotalTime>
  <Words>2701</Words>
  <Application>Microsoft Office PowerPoint</Application>
  <PresentationFormat>画面に合わせる (4:3)</PresentationFormat>
  <Paragraphs>248</Paragraphs>
  <Slides>20</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28"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実験環境</vt:lpstr>
      <vt:lpstr>モデルの構成</vt:lpstr>
      <vt:lpstr>実験</vt:lpstr>
      <vt:lpstr>実験1目的</vt:lpstr>
      <vt:lpstr>実験1方法</vt:lpstr>
      <vt:lpstr>実験1結果</vt:lpstr>
      <vt:lpstr>実験2目的</vt:lpstr>
      <vt:lpstr>実験2方法</vt:lpstr>
      <vt:lpstr>実験2結果①</vt:lpstr>
      <vt:lpstr>実験2結果②</vt:lpstr>
      <vt:lpstr>まとめ</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35</cp:revision>
  <dcterms:created xsi:type="dcterms:W3CDTF">2022-01-19T16:27:39Z</dcterms:created>
  <dcterms:modified xsi:type="dcterms:W3CDTF">2022-01-23T07:32:07Z</dcterms:modified>
</cp:coreProperties>
</file>