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102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333f50e484678f3e" providerId="LiveId" clId="{2235F3F4-CE85-4C64-B3EA-BD21A2FF00DA}"/>
    <pc:docChg chg="undo modSld">
      <pc:chgData name="" userId="333f50e484678f3e" providerId="LiveId" clId="{2235F3F4-CE85-4C64-B3EA-BD21A2FF00DA}" dt="2020-08-11T10:58:31.882" v="22"/>
      <pc:docMkLst>
        <pc:docMk/>
      </pc:docMkLst>
      <pc:sldChg chg="modSp">
        <pc:chgData name="" userId="333f50e484678f3e" providerId="LiveId" clId="{2235F3F4-CE85-4C64-B3EA-BD21A2FF00DA}" dt="2020-08-11T10:58:31.882" v="22"/>
        <pc:sldMkLst>
          <pc:docMk/>
          <pc:sldMk cId="4177902719" sldId="256"/>
        </pc:sldMkLst>
        <pc:spChg chg="mod">
          <ac:chgData name="" userId="333f50e484678f3e" providerId="LiveId" clId="{2235F3F4-CE85-4C64-B3EA-BD21A2FF00DA}" dt="2020-08-11T10:58:31.882" v="22"/>
          <ac:spMkLst>
            <pc:docMk/>
            <pc:sldMk cId="4177902719" sldId="256"/>
            <ac:spMk id="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571B5F-C8EC-4379-AD76-80FD414F3861}" type="datetimeFigureOut">
              <a:rPr kumimoji="1" lang="ja-JP" altLang="en-US" smtClean="0"/>
              <a:t>2021/7/21</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828324-DCC9-430F-AD2C-1DD1805E2C40}" type="slidenum">
              <a:rPr kumimoji="1" lang="ja-JP" altLang="en-US" smtClean="0"/>
              <a:t>‹#›</a:t>
            </a:fld>
            <a:endParaRPr kumimoji="1" lang="ja-JP" altLang="en-US"/>
          </a:p>
        </p:txBody>
      </p:sp>
    </p:spTree>
    <p:extLst>
      <p:ext uri="{BB962C8B-B14F-4D97-AF65-F5344CB8AC3E}">
        <p14:creationId xmlns:p14="http://schemas.microsoft.com/office/powerpoint/2010/main" val="266289394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1</a:t>
            </a:fld>
            <a:endParaRPr kumimoji="1" lang="ja-JP" altLang="en-US"/>
          </a:p>
        </p:txBody>
      </p:sp>
    </p:spTree>
    <p:extLst>
      <p:ext uri="{BB962C8B-B14F-4D97-AF65-F5344CB8AC3E}">
        <p14:creationId xmlns:p14="http://schemas.microsoft.com/office/powerpoint/2010/main" val="9373228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ED609840-96BF-4512-A2C1-C87E0BBF3D2F}" type="datetime1">
              <a:rPr kumimoji="1" lang="ja-JP" altLang="en-US" smtClean="0"/>
              <a:t>2021/7/21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401536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97B6116-28DE-44C1-8891-65688903BD50}" type="datetime1">
              <a:rPr kumimoji="1" lang="ja-JP" altLang="en-US" smtClean="0"/>
              <a:t>2021/7/21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1068307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DE04BF4-1FC0-40EE-A15F-5986BB2387E9}" type="datetime1">
              <a:rPr kumimoji="1" lang="ja-JP" altLang="en-US" smtClean="0"/>
              <a:t>2021/7/21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738633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FE4124D-C094-469A-99BC-7EA66CDB293F}" type="datetime1">
              <a:rPr kumimoji="1" lang="ja-JP" altLang="en-US" smtClean="0"/>
              <a:t>2021/7/21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616002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F808FAA8-DC38-46BC-9A48-0414366DDF43}" type="datetime1">
              <a:rPr kumimoji="1" lang="ja-JP" altLang="en-US" smtClean="0"/>
              <a:t>2021/7/21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111200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43B61DD3-8484-4FD8-9D55-71FA047E405C}" type="datetime1">
              <a:rPr kumimoji="1" lang="ja-JP" altLang="en-US" smtClean="0"/>
              <a:t>2021/7/21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235637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61FE3252-B303-4BFD-B995-E88780D087A2}" type="datetime1">
              <a:rPr kumimoji="1" lang="ja-JP" altLang="en-US" smtClean="0"/>
              <a:t>2021/7/21</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671640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83973884-A525-473B-9B85-E710649C3EE9}" type="datetime1">
              <a:rPr kumimoji="1" lang="ja-JP" altLang="en-US" smtClean="0"/>
              <a:t>2021/7/21</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624462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0B9591-4670-4AF8-B7B7-F5F2443A761A}" type="datetime1">
              <a:rPr kumimoji="1" lang="ja-JP" altLang="en-US" smtClean="0"/>
              <a:t>2021/7/21</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12295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34F6BA0-5DA2-4153-9B76-E2457FA21F47}" type="datetime1">
              <a:rPr kumimoji="1" lang="ja-JP" altLang="en-US" smtClean="0"/>
              <a:t>2021/7/21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975292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90B58CC-0A81-4826-A84E-1F1030B25368}" type="datetime1">
              <a:rPr kumimoji="1" lang="ja-JP" altLang="en-US" smtClean="0"/>
              <a:t>2021/7/21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894745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253A0B-EAD4-46D7-BD2F-C5BFFB89C890}" type="datetime1">
              <a:rPr kumimoji="1" lang="ja-JP" altLang="en-US" smtClean="0"/>
              <a:t>2021/7/21</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451160-128F-4DAD-AE29-4A8CC0E7B9E9}" type="slidenum">
              <a:rPr kumimoji="1" lang="ja-JP" altLang="en-US" smtClean="0"/>
              <a:t>‹#›</a:t>
            </a:fld>
            <a:endParaRPr kumimoji="1" lang="ja-JP" altLang="en-US"/>
          </a:p>
        </p:txBody>
      </p:sp>
    </p:spTree>
    <p:extLst>
      <p:ext uri="{BB962C8B-B14F-4D97-AF65-F5344CB8AC3E}">
        <p14:creationId xmlns:p14="http://schemas.microsoft.com/office/powerpoint/2010/main" val="20501068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fontScale="90000"/>
          </a:bodyPr>
          <a:lstStyle/>
          <a:p>
            <a:r>
              <a:rPr lang="ja-JP" altLang="en-US" dirty="0"/>
              <a:t>次元</a:t>
            </a:r>
            <a:r>
              <a:rPr lang="ja-JP" altLang="en-US" dirty="0" smtClean="0"/>
              <a:t>数と計算コストを考慮した特徴量の計算</a:t>
            </a:r>
            <a:r>
              <a:rPr lang="ja-JP" altLang="en-US" dirty="0" smtClean="0"/>
              <a:t>方法</a:t>
            </a:r>
            <a:endParaRPr kumimoji="1" lang="ja-JP" altLang="en-US" dirty="0"/>
          </a:p>
        </p:txBody>
      </p:sp>
      <p:sp>
        <p:nvSpPr>
          <p:cNvPr id="3" name="サブタイトル 2"/>
          <p:cNvSpPr>
            <a:spLocks noGrp="1"/>
          </p:cNvSpPr>
          <p:nvPr>
            <p:ph type="subTitle" idx="1"/>
          </p:nvPr>
        </p:nvSpPr>
        <p:spPr/>
        <p:txBody>
          <a:bodyPr/>
          <a:lstStyle/>
          <a:p>
            <a:r>
              <a:rPr kumimoji="1" lang="ja-JP" altLang="en-US" dirty="0"/>
              <a:t>学籍番号</a:t>
            </a:r>
            <a:r>
              <a:rPr kumimoji="1" lang="ja-JP" altLang="en-US" dirty="0" smtClean="0"/>
              <a:t>：</a:t>
            </a:r>
            <a:r>
              <a:rPr kumimoji="1" lang="en-US" altLang="ja-JP" dirty="0" smtClean="0"/>
              <a:t>1821005</a:t>
            </a:r>
            <a:r>
              <a:rPr kumimoji="1" lang="en-US" altLang="ja-JP" dirty="0"/>
              <a:t>	</a:t>
            </a:r>
            <a:r>
              <a:rPr kumimoji="1" lang="ja-JP" altLang="en-US" dirty="0"/>
              <a:t>氏名</a:t>
            </a:r>
            <a:r>
              <a:rPr kumimoji="1" lang="ja-JP" altLang="en-US" dirty="0" smtClean="0"/>
              <a:t>：吉岡拓郎</a:t>
            </a:r>
            <a:endParaRPr kumimoji="1" lang="en-US" altLang="ja-JP" dirty="0"/>
          </a:p>
          <a:p>
            <a:r>
              <a:rPr lang="ja-JP" altLang="en-US" dirty="0"/>
              <a:t>指導教員</a:t>
            </a:r>
            <a:r>
              <a:rPr lang="ja-JP" altLang="en-US" dirty="0" smtClean="0"/>
              <a:t>：鷹野孝典</a:t>
            </a:r>
            <a:endParaRPr kumimoji="1" lang="ja-JP" altLang="en-US" dirty="0"/>
          </a:p>
        </p:txBody>
      </p:sp>
      <p:sp>
        <p:nvSpPr>
          <p:cNvPr id="5" name="スライド番号プレースホルダー 4"/>
          <p:cNvSpPr>
            <a:spLocks noGrp="1"/>
          </p:cNvSpPr>
          <p:nvPr>
            <p:ph type="sldNum" sz="quarter" idx="12"/>
          </p:nvPr>
        </p:nvSpPr>
        <p:spPr/>
        <p:txBody>
          <a:bodyPr/>
          <a:lstStyle/>
          <a:p>
            <a:fld id="{B4451160-128F-4DAD-AE29-4A8CC0E7B9E9}" type="slidenum">
              <a:rPr kumimoji="1" lang="ja-JP" altLang="en-US" smtClean="0"/>
              <a:t>1</a:t>
            </a:fld>
            <a:endParaRPr kumimoji="1" lang="ja-JP" altLang="en-US"/>
          </a:p>
        </p:txBody>
      </p:sp>
      <p:sp>
        <p:nvSpPr>
          <p:cNvPr id="4" name="テキスト ボックス 3"/>
          <p:cNvSpPr txBox="1"/>
          <p:nvPr/>
        </p:nvSpPr>
        <p:spPr>
          <a:xfrm>
            <a:off x="5852705" y="730206"/>
            <a:ext cx="3094117" cy="300082"/>
          </a:xfrm>
          <a:prstGeom prst="rect">
            <a:avLst/>
          </a:prstGeom>
          <a:noFill/>
        </p:spPr>
        <p:txBody>
          <a:bodyPr wrap="none" rtlCol="0">
            <a:spAutoFit/>
          </a:bodyPr>
          <a:lstStyle/>
          <a:p>
            <a:r>
              <a:rPr lang="ja-JP" altLang="en-US" sz="1350" dirty="0"/>
              <a:t>情報工学科 中間発表　</a:t>
            </a:r>
            <a:r>
              <a:rPr lang="en-US" altLang="ja-JP" sz="1350" dirty="0" smtClean="0"/>
              <a:t>2021</a:t>
            </a:r>
            <a:r>
              <a:rPr lang="ja-JP" altLang="en-US" sz="1350" dirty="0" smtClean="0"/>
              <a:t>年</a:t>
            </a:r>
            <a:r>
              <a:rPr lang="en-US" altLang="ja-JP" sz="1350" dirty="0"/>
              <a:t>7</a:t>
            </a:r>
            <a:r>
              <a:rPr lang="ja-JP" altLang="en-US" sz="1350" dirty="0" smtClean="0"/>
              <a:t>月</a:t>
            </a:r>
            <a:r>
              <a:rPr lang="en-US" altLang="ja-JP" sz="1350" dirty="0"/>
              <a:t>21</a:t>
            </a:r>
            <a:r>
              <a:rPr lang="ja-JP" altLang="en-US" sz="1350" dirty="0" smtClean="0"/>
              <a:t>日</a:t>
            </a:r>
            <a:endParaRPr lang="ja-JP" altLang="en-US" sz="1350" dirty="0"/>
          </a:p>
        </p:txBody>
      </p:sp>
    </p:spTree>
    <p:extLst>
      <p:ext uri="{BB962C8B-B14F-4D97-AF65-F5344CB8AC3E}">
        <p14:creationId xmlns:p14="http://schemas.microsoft.com/office/powerpoint/2010/main" val="41779027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研究背景</a:t>
            </a:r>
          </a:p>
        </p:txBody>
      </p:sp>
      <p:sp>
        <p:nvSpPr>
          <p:cNvPr id="3" name="コンテンツ プレースホルダー 2"/>
          <p:cNvSpPr>
            <a:spLocks noGrp="1"/>
          </p:cNvSpPr>
          <p:nvPr>
            <p:ph idx="1"/>
          </p:nvPr>
        </p:nvSpPr>
        <p:spPr/>
        <p:txBody>
          <a:bodyPr/>
          <a:lstStyle/>
          <a:p>
            <a:r>
              <a:rPr lang="en-US" altLang="ja-JP" dirty="0" smtClean="0"/>
              <a:t>Twitter </a:t>
            </a:r>
            <a:r>
              <a:rPr lang="ja-JP" altLang="ja-JP" dirty="0"/>
              <a:t>や </a:t>
            </a:r>
            <a:r>
              <a:rPr lang="en-US" altLang="ja-JP" dirty="0"/>
              <a:t>Instagram</a:t>
            </a:r>
            <a:r>
              <a:rPr lang="ja-JP" altLang="ja-JP" dirty="0"/>
              <a:t>などのソーシャルネットワーキングサービスの普及に伴い</a:t>
            </a:r>
            <a:r>
              <a:rPr lang="ja-JP" altLang="en-US" dirty="0"/>
              <a:t>、</a:t>
            </a:r>
            <a:r>
              <a:rPr lang="ja-JP" altLang="ja-JP" dirty="0"/>
              <a:t>我々のアクセスすることができる画像が急激に増加している</a:t>
            </a:r>
            <a:r>
              <a:rPr lang="ja-JP" altLang="en-US" dirty="0" smtClean="0"/>
              <a:t>。</a:t>
            </a:r>
            <a:endParaRPr lang="en-US" altLang="ja-JP" dirty="0" smtClean="0"/>
          </a:p>
          <a:p>
            <a:endParaRPr lang="en-US" altLang="ja-JP" dirty="0" smtClean="0"/>
          </a:p>
          <a:p>
            <a:r>
              <a:rPr lang="ja-JP" altLang="en-US" dirty="0" smtClean="0"/>
              <a:t>これに伴い、画像認識に関する多くの研究で性能が向上されている。</a:t>
            </a:r>
            <a:endParaRPr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2</a:t>
            </a:fld>
            <a:endParaRPr kumimoji="1" lang="ja-JP" altLang="en-US"/>
          </a:p>
        </p:txBody>
      </p:sp>
    </p:spTree>
    <p:extLst>
      <p:ext uri="{BB962C8B-B14F-4D97-AF65-F5344CB8AC3E}">
        <p14:creationId xmlns:p14="http://schemas.microsoft.com/office/powerpoint/2010/main" val="27517526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関連研究</a:t>
            </a:r>
          </a:p>
        </p:txBody>
      </p:sp>
      <p:sp>
        <p:nvSpPr>
          <p:cNvPr id="3" name="コンテンツ プレースホルダー 2"/>
          <p:cNvSpPr>
            <a:spLocks noGrp="1"/>
          </p:cNvSpPr>
          <p:nvPr>
            <p:ph idx="1"/>
          </p:nvPr>
        </p:nvSpPr>
        <p:spPr/>
        <p:txBody>
          <a:bodyPr/>
          <a:lstStyle/>
          <a:p>
            <a:r>
              <a:rPr lang="ja-JP" altLang="en-US" dirty="0"/>
              <a:t>「深層畳み込みニューラルネットワークによる画像特徴抽出と転移</a:t>
            </a:r>
            <a:r>
              <a:rPr lang="ja-JP" altLang="en-US" dirty="0" smtClean="0"/>
              <a:t>学習」</a:t>
            </a:r>
            <a:endParaRPr lang="en-US" altLang="ja-JP" dirty="0" smtClean="0"/>
          </a:p>
          <a:p>
            <a:pPr marL="0" indent="0">
              <a:buNone/>
            </a:pPr>
            <a:r>
              <a:rPr lang="ja-JP" altLang="en-US" dirty="0" smtClean="0"/>
              <a:t>中山秀樹</a:t>
            </a:r>
            <a:r>
              <a:rPr lang="ja-JP" altLang="en-US" dirty="0"/>
              <a:t>　</a:t>
            </a:r>
            <a:r>
              <a:rPr lang="ja-JP" altLang="en-US" dirty="0" smtClean="0"/>
              <a:t>東京大学　大学院情報理工学系研究科</a:t>
            </a:r>
            <a:endParaRPr lang="en-US" altLang="ja-JP" dirty="0" smtClean="0"/>
          </a:p>
          <a:p>
            <a:endParaRPr kumimoji="1" lang="en-US" altLang="ja-JP" dirty="0"/>
          </a:p>
          <a:p>
            <a:r>
              <a:rPr kumimoji="1" lang="ja-JP" altLang="en-US" dirty="0" smtClean="0"/>
              <a:t>「</a:t>
            </a:r>
            <a:r>
              <a:rPr kumimoji="1" lang="en-US" altLang="ja-JP" dirty="0" smtClean="0"/>
              <a:t>Gradient</a:t>
            </a:r>
            <a:r>
              <a:rPr kumimoji="1" lang="ja-JP" altLang="en-US" dirty="0" smtClean="0"/>
              <a:t>ベースの特徴抽出　</a:t>
            </a:r>
            <a:r>
              <a:rPr kumimoji="1" lang="en-US" altLang="ja-JP" dirty="0" smtClean="0"/>
              <a:t>–SIFT</a:t>
            </a:r>
            <a:r>
              <a:rPr kumimoji="1" lang="ja-JP" altLang="en-US" dirty="0" smtClean="0"/>
              <a:t>と</a:t>
            </a:r>
            <a:r>
              <a:rPr kumimoji="1" lang="en-US" altLang="ja-JP" dirty="0" smtClean="0"/>
              <a:t>HOG-</a:t>
            </a:r>
            <a:r>
              <a:rPr kumimoji="1" lang="ja-JP" altLang="en-US" dirty="0" smtClean="0"/>
              <a:t>」</a:t>
            </a:r>
            <a:endParaRPr kumimoji="1" lang="en-US" altLang="ja-JP" dirty="0" smtClean="0"/>
          </a:p>
          <a:p>
            <a:pPr marL="0" indent="0">
              <a:buNone/>
            </a:pPr>
            <a:r>
              <a:rPr lang="ja-JP" altLang="en-US" dirty="0"/>
              <a:t>藤吉 弘</a:t>
            </a:r>
            <a:r>
              <a:rPr lang="ja-JP" altLang="en-US" dirty="0" smtClean="0"/>
              <a:t>亘　中部大学工学部情報工学科</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3</a:t>
            </a:fld>
            <a:endParaRPr kumimoji="1" lang="ja-JP" altLang="en-US"/>
          </a:p>
        </p:txBody>
      </p:sp>
    </p:spTree>
    <p:extLst>
      <p:ext uri="{BB962C8B-B14F-4D97-AF65-F5344CB8AC3E}">
        <p14:creationId xmlns:p14="http://schemas.microsoft.com/office/powerpoint/2010/main" val="37695416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研究課題</a:t>
            </a:r>
          </a:p>
        </p:txBody>
      </p:sp>
      <p:sp>
        <p:nvSpPr>
          <p:cNvPr id="3" name="コンテンツ プレースホルダー 2"/>
          <p:cNvSpPr>
            <a:spLocks noGrp="1"/>
          </p:cNvSpPr>
          <p:nvPr>
            <p:ph idx="1"/>
          </p:nvPr>
        </p:nvSpPr>
        <p:spPr/>
        <p:txBody>
          <a:bodyPr/>
          <a:lstStyle/>
          <a:p>
            <a:r>
              <a:rPr lang="ja-JP" altLang="en-US" dirty="0"/>
              <a:t>画像認識において、特徴量がより高次元になるほど、認識性能が高くなる</a:t>
            </a:r>
            <a:r>
              <a:rPr lang="ja-JP" altLang="en-US" dirty="0" smtClean="0"/>
              <a:t>。</a:t>
            </a:r>
            <a:endParaRPr lang="en-US" altLang="ja-JP" dirty="0" smtClean="0"/>
          </a:p>
          <a:p>
            <a:endParaRPr lang="en-US" altLang="ja-JP" dirty="0"/>
          </a:p>
          <a:p>
            <a:r>
              <a:rPr lang="ja-JP" altLang="en-US" dirty="0"/>
              <a:t>しかし、特徴量が高次元になると特徴量の算出コスト、認識処理の計算コストが大きく増加してしまい、解析が困難になってしまうといった課題がある。</a:t>
            </a:r>
            <a:endParaRPr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4</a:t>
            </a:fld>
            <a:endParaRPr kumimoji="1" lang="ja-JP" altLang="en-US"/>
          </a:p>
        </p:txBody>
      </p:sp>
    </p:spTree>
    <p:extLst>
      <p:ext uri="{BB962C8B-B14F-4D97-AF65-F5344CB8AC3E}">
        <p14:creationId xmlns:p14="http://schemas.microsoft.com/office/powerpoint/2010/main" val="19234078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研究動機</a:t>
            </a:r>
          </a:p>
        </p:txBody>
      </p:sp>
      <p:sp>
        <p:nvSpPr>
          <p:cNvPr id="3" name="コンテンツ プレースホルダー 2"/>
          <p:cNvSpPr>
            <a:spLocks noGrp="1"/>
          </p:cNvSpPr>
          <p:nvPr>
            <p:ph idx="1"/>
          </p:nvPr>
        </p:nvSpPr>
        <p:spPr/>
        <p:txBody>
          <a:bodyPr/>
          <a:lstStyle/>
          <a:p>
            <a:r>
              <a:rPr lang="ja-JP" altLang="en-US" dirty="0" smtClean="0"/>
              <a:t>大量の</a:t>
            </a:r>
            <a:r>
              <a:rPr lang="ja-JP" altLang="en-US" dirty="0"/>
              <a:t>情報</a:t>
            </a:r>
            <a:r>
              <a:rPr lang="ja-JP" altLang="en-US" dirty="0" smtClean="0"/>
              <a:t>があふれる中、高次元の画像データを認識性能を向上させつつも、計算コストを抑えることでより良い</a:t>
            </a:r>
            <a:r>
              <a:rPr lang="ja-JP" altLang="en-US" dirty="0"/>
              <a:t>画像</a:t>
            </a:r>
            <a:r>
              <a:rPr lang="ja-JP" altLang="en-US" dirty="0" smtClean="0"/>
              <a:t>認識を行う。</a:t>
            </a:r>
            <a:endParaRPr lang="en-US" altLang="ja-JP" dirty="0" smtClean="0"/>
          </a:p>
          <a:p>
            <a:endParaRPr lang="en-US" altLang="ja-JP" dirty="0" smtClean="0"/>
          </a:p>
          <a:p>
            <a:r>
              <a:rPr lang="ja-JP" altLang="en-US" dirty="0"/>
              <a:t>計算コスト</a:t>
            </a:r>
            <a:r>
              <a:rPr lang="ja-JP" altLang="en-US" dirty="0" smtClean="0"/>
              <a:t>を抑えた画像認識手法</a:t>
            </a:r>
            <a:r>
              <a:rPr lang="ja-JP" altLang="en-US" dirty="0" smtClean="0"/>
              <a:t>を</a:t>
            </a:r>
            <a:r>
              <a:rPr lang="ja-JP" altLang="en-US" dirty="0" smtClean="0"/>
              <a:t>調査することで、画像検索システムを成り立たせるうえで、認識性能が正常に扱える有効な範囲は</a:t>
            </a:r>
            <a:r>
              <a:rPr lang="ja-JP" altLang="en-US" dirty="0" smtClean="0"/>
              <a:t>どこなのか明確にする。</a:t>
            </a:r>
            <a:endParaRPr lang="ja-JP" altLang="en-US" dirty="0"/>
          </a:p>
          <a:p>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5</a:t>
            </a:fld>
            <a:endParaRPr kumimoji="1" lang="ja-JP" altLang="en-US"/>
          </a:p>
        </p:txBody>
      </p:sp>
    </p:spTree>
    <p:extLst>
      <p:ext uri="{BB962C8B-B14F-4D97-AF65-F5344CB8AC3E}">
        <p14:creationId xmlns:p14="http://schemas.microsoft.com/office/powerpoint/2010/main" val="34827043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研究目的</a:t>
            </a:r>
          </a:p>
        </p:txBody>
      </p:sp>
      <p:sp>
        <p:nvSpPr>
          <p:cNvPr id="3" name="コンテンツ プレースホルダー 2"/>
          <p:cNvSpPr>
            <a:spLocks noGrp="1"/>
          </p:cNvSpPr>
          <p:nvPr>
            <p:ph idx="1"/>
          </p:nvPr>
        </p:nvSpPr>
        <p:spPr/>
        <p:txBody>
          <a:bodyPr/>
          <a:lstStyle/>
          <a:p>
            <a:r>
              <a:rPr lang="ja-JP" altLang="en-US" dirty="0"/>
              <a:t>高次元の画像を使えば、認識性能</a:t>
            </a:r>
            <a:r>
              <a:rPr lang="ja-JP" altLang="en-US" dirty="0" smtClean="0"/>
              <a:t>は向上する</a:t>
            </a:r>
            <a:r>
              <a:rPr lang="ja-JP" altLang="en-US" dirty="0"/>
              <a:t>が</a:t>
            </a:r>
            <a:r>
              <a:rPr lang="ja-JP" altLang="en-US" dirty="0" smtClean="0"/>
              <a:t>、</a:t>
            </a:r>
            <a:r>
              <a:rPr lang="ja-JP" altLang="en-US" dirty="0"/>
              <a:t>計算コスト</a:t>
            </a:r>
            <a:r>
              <a:rPr lang="ja-JP" altLang="en-US" dirty="0" smtClean="0"/>
              <a:t>などの解析</a:t>
            </a:r>
            <a:r>
              <a:rPr lang="ja-JP" altLang="en-US" dirty="0"/>
              <a:t>が</a:t>
            </a:r>
            <a:r>
              <a:rPr lang="ja-JP" altLang="en-US" dirty="0" smtClean="0"/>
              <a:t>困難になる</a:t>
            </a:r>
            <a:r>
              <a:rPr lang="ja-JP" altLang="en-US" dirty="0" smtClean="0"/>
              <a:t>。</a:t>
            </a:r>
            <a:endParaRPr lang="en-US" altLang="ja-JP" dirty="0" smtClean="0"/>
          </a:p>
          <a:p>
            <a:endParaRPr lang="en-US" altLang="ja-JP" dirty="0"/>
          </a:p>
          <a:p>
            <a:r>
              <a:rPr lang="ja-JP" altLang="en-US" dirty="0"/>
              <a:t>そこで、画像認識の性能を向上させるために、画像認識に有効な特徴量とどれくらいの計算コストで処理できるの</a:t>
            </a:r>
            <a:r>
              <a:rPr lang="ja-JP" altLang="en-US" dirty="0" smtClean="0"/>
              <a:t>か</a:t>
            </a:r>
            <a:r>
              <a:rPr lang="ja-JP" altLang="en-US" dirty="0"/>
              <a:t>計測</a:t>
            </a:r>
            <a:r>
              <a:rPr lang="ja-JP" altLang="en-US" dirty="0" smtClean="0"/>
              <a:t>する。</a:t>
            </a:r>
            <a:endParaRPr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6</a:t>
            </a:fld>
            <a:endParaRPr kumimoji="1" lang="ja-JP" altLang="en-US"/>
          </a:p>
        </p:txBody>
      </p:sp>
    </p:spTree>
    <p:extLst>
      <p:ext uri="{BB962C8B-B14F-4D97-AF65-F5344CB8AC3E}">
        <p14:creationId xmlns:p14="http://schemas.microsoft.com/office/powerpoint/2010/main" val="1144721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本研究のアプローチ</a:t>
            </a:r>
          </a:p>
        </p:txBody>
      </p:sp>
      <p:sp>
        <p:nvSpPr>
          <p:cNvPr id="3" name="コンテンツ プレースホルダー 2"/>
          <p:cNvSpPr>
            <a:spLocks noGrp="1"/>
          </p:cNvSpPr>
          <p:nvPr>
            <p:ph idx="1"/>
          </p:nvPr>
        </p:nvSpPr>
        <p:spPr/>
        <p:txBody>
          <a:bodyPr/>
          <a:lstStyle/>
          <a:p>
            <a:r>
              <a:rPr lang="ja-JP" altLang="en-US" dirty="0"/>
              <a:t>画像</a:t>
            </a:r>
            <a:r>
              <a:rPr lang="ja-JP" altLang="en-US" dirty="0" smtClean="0"/>
              <a:t>認識の認識性能を高く保ちつつも、計算コストをできるだけ抑えられる方法を提案する。</a:t>
            </a:r>
            <a:endParaRPr lang="en-US" altLang="ja-JP" dirty="0" smtClean="0"/>
          </a:p>
          <a:p>
            <a:endParaRPr kumimoji="1" lang="en-US" altLang="ja-JP" dirty="0"/>
          </a:p>
          <a:p>
            <a:r>
              <a:rPr lang="ja-JP" altLang="en-US" dirty="0" smtClean="0"/>
              <a:t>ディープラーニングを用いて、次元数を落とす、又は、特徴選択をして特徴量を絞る。</a:t>
            </a:r>
            <a:endParaRPr lang="en-US" altLang="ja-JP" dirty="0" smtClean="0"/>
          </a:p>
          <a:p>
            <a:endParaRPr kumimoji="1"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7</a:t>
            </a:fld>
            <a:endParaRPr kumimoji="1" lang="ja-JP" altLang="en-US"/>
          </a:p>
        </p:txBody>
      </p:sp>
    </p:spTree>
    <p:extLst>
      <p:ext uri="{BB962C8B-B14F-4D97-AF65-F5344CB8AC3E}">
        <p14:creationId xmlns:p14="http://schemas.microsoft.com/office/powerpoint/2010/main" val="42246689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提案方式</a:t>
            </a:r>
          </a:p>
        </p:txBody>
      </p:sp>
      <p:sp>
        <p:nvSpPr>
          <p:cNvPr id="3" name="コンテンツ プレースホルダー 2"/>
          <p:cNvSpPr>
            <a:spLocks noGrp="1"/>
          </p:cNvSpPr>
          <p:nvPr>
            <p:ph idx="1"/>
          </p:nvPr>
        </p:nvSpPr>
        <p:spPr/>
        <p:txBody>
          <a:bodyPr/>
          <a:lstStyle/>
          <a:p>
            <a:r>
              <a:rPr lang="ja-JP" altLang="en-US" dirty="0"/>
              <a:t>本研究で</a:t>
            </a:r>
            <a:r>
              <a:rPr lang="ja-JP" altLang="en-US" dirty="0" smtClean="0"/>
              <a:t>は、主に</a:t>
            </a:r>
            <a:r>
              <a:rPr kumimoji="1" lang="en-US" altLang="ja-JP" dirty="0" smtClean="0"/>
              <a:t>CNN</a:t>
            </a:r>
            <a:r>
              <a:rPr kumimoji="1" lang="ja-JP" altLang="en-US" dirty="0" smtClean="0"/>
              <a:t>を用いて、画像処理を行っていこうと考えている。</a:t>
            </a:r>
            <a:endParaRPr kumimoji="1" lang="en-US" altLang="ja-JP" dirty="0" smtClean="0"/>
          </a:p>
          <a:p>
            <a:endParaRPr lang="en-US" altLang="ja-JP" dirty="0"/>
          </a:p>
          <a:p>
            <a:r>
              <a:rPr kumimoji="1" lang="ja-JP" altLang="en-US" dirty="0" smtClean="0"/>
              <a:t>また、</a:t>
            </a:r>
            <a:r>
              <a:rPr kumimoji="1" lang="en-US" altLang="ja-JP" dirty="0" smtClean="0"/>
              <a:t>CNN</a:t>
            </a:r>
            <a:r>
              <a:rPr kumimoji="1" lang="ja-JP" altLang="en-US" dirty="0" smtClean="0"/>
              <a:t>の比較対象として、</a:t>
            </a:r>
            <a:r>
              <a:rPr kumimoji="1" lang="en-US" altLang="ja-JP" dirty="0" smtClean="0"/>
              <a:t>SIFT</a:t>
            </a:r>
            <a:r>
              <a:rPr kumimoji="1" lang="ja-JP" altLang="en-US" dirty="0" smtClean="0"/>
              <a:t>を用いる。</a:t>
            </a:r>
            <a:endParaRPr lang="en-US" altLang="ja-JP" dirty="0"/>
          </a:p>
          <a:p>
            <a:endParaRPr lang="en-US" altLang="ja-JP" dirty="0"/>
          </a:p>
          <a:p>
            <a:pPr lvl="2"/>
            <a:r>
              <a:rPr kumimoji="1" lang="en-US" altLang="ja-JP" dirty="0" smtClean="0"/>
              <a:t>CNN</a:t>
            </a:r>
          </a:p>
          <a:p>
            <a:pPr lvl="3"/>
            <a:r>
              <a:rPr lang="en-US" altLang="ja-JP" dirty="0" smtClean="0"/>
              <a:t>CNN</a:t>
            </a:r>
            <a:r>
              <a:rPr lang="ja-JP" altLang="en-US" dirty="0" smtClean="0"/>
              <a:t>を用いた特徴量抽出</a:t>
            </a:r>
            <a:endParaRPr kumimoji="1" lang="en-US" altLang="ja-JP" dirty="0" smtClean="0"/>
          </a:p>
          <a:p>
            <a:pPr lvl="2"/>
            <a:r>
              <a:rPr lang="en-US" altLang="ja-JP" dirty="0" smtClean="0"/>
              <a:t>SIFT</a:t>
            </a:r>
          </a:p>
          <a:p>
            <a:pPr lvl="3"/>
            <a:r>
              <a:rPr lang="en-US" altLang="ja-JP" dirty="0" smtClean="0"/>
              <a:t>SIFT</a:t>
            </a:r>
            <a:r>
              <a:rPr lang="ja-JP" altLang="en-US" dirty="0" smtClean="0"/>
              <a:t>を用いた特徴量抽出</a:t>
            </a:r>
            <a:endParaRPr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8</a:t>
            </a:fld>
            <a:endParaRPr kumimoji="1" lang="ja-JP" altLang="en-US"/>
          </a:p>
        </p:txBody>
      </p:sp>
    </p:spTree>
    <p:extLst>
      <p:ext uri="{BB962C8B-B14F-4D97-AF65-F5344CB8AC3E}">
        <p14:creationId xmlns:p14="http://schemas.microsoft.com/office/powerpoint/2010/main" val="17246613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今後のスケジュール</a:t>
            </a:r>
          </a:p>
        </p:txBody>
      </p:sp>
      <p:sp>
        <p:nvSpPr>
          <p:cNvPr id="3" name="コンテンツ プレースホルダー 2"/>
          <p:cNvSpPr>
            <a:spLocks noGrp="1"/>
          </p:cNvSpPr>
          <p:nvPr>
            <p:ph idx="1"/>
          </p:nvPr>
        </p:nvSpPr>
        <p:spPr/>
        <p:txBody>
          <a:bodyPr/>
          <a:lstStyle/>
          <a:p>
            <a:endParaRPr lang="en-US" altLang="ja-JP" dirty="0"/>
          </a:p>
          <a:p>
            <a:endParaRPr lang="en-US" altLang="ja-JP" dirty="0" smtClean="0"/>
          </a:p>
          <a:p>
            <a:endParaRPr lang="en-US" altLang="ja-JP" dirty="0"/>
          </a:p>
          <a:p>
            <a:endParaRPr lang="en-US" altLang="ja-JP" dirty="0" smtClean="0"/>
          </a:p>
          <a:p>
            <a:endParaRPr kumimoji="1"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9</a:t>
            </a:fld>
            <a:endParaRPr kumimoji="1" lang="ja-JP" altLang="en-US"/>
          </a:p>
        </p:txBody>
      </p:sp>
      <p:graphicFrame>
        <p:nvGraphicFramePr>
          <p:cNvPr id="5" name="表 4"/>
          <p:cNvGraphicFramePr>
            <a:graphicFrameLocks noGrp="1"/>
          </p:cNvGraphicFramePr>
          <p:nvPr>
            <p:extLst>
              <p:ext uri="{D42A27DB-BD31-4B8C-83A1-F6EECF244321}">
                <p14:modId xmlns:p14="http://schemas.microsoft.com/office/powerpoint/2010/main" val="1582772612"/>
              </p:ext>
            </p:extLst>
          </p:nvPr>
        </p:nvGraphicFramePr>
        <p:xfrm>
          <a:off x="628650" y="2997200"/>
          <a:ext cx="5312053" cy="1854200"/>
        </p:xfrm>
        <a:graphic>
          <a:graphicData uri="http://schemas.openxmlformats.org/drawingml/2006/table">
            <a:tbl>
              <a:tblPr firstRow="1" bandRow="1">
                <a:tableStyleId>{5C22544A-7EE6-4342-B048-85BDC9FD1C3A}</a:tableStyleId>
              </a:tblPr>
              <a:tblGrid>
                <a:gridCol w="1320466">
                  <a:extLst>
                    <a:ext uri="{9D8B030D-6E8A-4147-A177-3AD203B41FA5}">
                      <a16:colId xmlns:a16="http://schemas.microsoft.com/office/drawing/2014/main" val="1148737607"/>
                    </a:ext>
                  </a:extLst>
                </a:gridCol>
                <a:gridCol w="581343">
                  <a:extLst>
                    <a:ext uri="{9D8B030D-6E8A-4147-A177-3AD203B41FA5}">
                      <a16:colId xmlns:a16="http://schemas.microsoft.com/office/drawing/2014/main" val="1066573376"/>
                    </a:ext>
                  </a:extLst>
                </a:gridCol>
                <a:gridCol w="581343">
                  <a:extLst>
                    <a:ext uri="{9D8B030D-6E8A-4147-A177-3AD203B41FA5}">
                      <a16:colId xmlns:a16="http://schemas.microsoft.com/office/drawing/2014/main" val="2460184280"/>
                    </a:ext>
                  </a:extLst>
                </a:gridCol>
                <a:gridCol w="581343">
                  <a:extLst>
                    <a:ext uri="{9D8B030D-6E8A-4147-A177-3AD203B41FA5}">
                      <a16:colId xmlns:a16="http://schemas.microsoft.com/office/drawing/2014/main" val="3922905401"/>
                    </a:ext>
                  </a:extLst>
                </a:gridCol>
                <a:gridCol w="697230">
                  <a:extLst>
                    <a:ext uri="{9D8B030D-6E8A-4147-A177-3AD203B41FA5}">
                      <a16:colId xmlns:a16="http://schemas.microsoft.com/office/drawing/2014/main" val="4078908423"/>
                    </a:ext>
                  </a:extLst>
                </a:gridCol>
                <a:gridCol w="697230">
                  <a:extLst>
                    <a:ext uri="{9D8B030D-6E8A-4147-A177-3AD203B41FA5}">
                      <a16:colId xmlns:a16="http://schemas.microsoft.com/office/drawing/2014/main" val="3400022804"/>
                    </a:ext>
                  </a:extLst>
                </a:gridCol>
                <a:gridCol w="853098">
                  <a:extLst>
                    <a:ext uri="{9D8B030D-6E8A-4147-A177-3AD203B41FA5}">
                      <a16:colId xmlns:a16="http://schemas.microsoft.com/office/drawing/2014/main" val="1077794208"/>
                    </a:ext>
                  </a:extLst>
                </a:gridCol>
              </a:tblGrid>
              <a:tr h="370840">
                <a:tc>
                  <a:txBody>
                    <a:bodyPr/>
                    <a:lstStyle/>
                    <a:p>
                      <a:endParaRPr kumimoji="1" lang="ja-JP" altLang="en-US" dirty="0"/>
                    </a:p>
                  </a:txBody>
                  <a:tcPr/>
                </a:tc>
                <a:tc>
                  <a:txBody>
                    <a:bodyPr/>
                    <a:lstStyle/>
                    <a:p>
                      <a:r>
                        <a:rPr kumimoji="1" lang="en-US" altLang="ja-JP" dirty="0" smtClean="0"/>
                        <a:t>7</a:t>
                      </a:r>
                      <a:r>
                        <a:rPr kumimoji="1" lang="ja-JP" altLang="en-US" dirty="0" smtClean="0"/>
                        <a:t>月</a:t>
                      </a:r>
                      <a:endParaRPr kumimoji="1" lang="ja-JP" altLang="en-US" dirty="0"/>
                    </a:p>
                  </a:txBody>
                  <a:tcPr/>
                </a:tc>
                <a:tc>
                  <a:txBody>
                    <a:bodyPr/>
                    <a:lstStyle/>
                    <a:p>
                      <a:r>
                        <a:rPr kumimoji="1" lang="en-US" altLang="ja-JP" dirty="0" smtClean="0"/>
                        <a:t>8</a:t>
                      </a:r>
                      <a:r>
                        <a:rPr kumimoji="1" lang="ja-JP" altLang="en-US" dirty="0" smtClean="0"/>
                        <a:t>月</a:t>
                      </a:r>
                      <a:endParaRPr kumimoji="1" lang="ja-JP" altLang="en-US" dirty="0"/>
                    </a:p>
                  </a:txBody>
                  <a:tcPr/>
                </a:tc>
                <a:tc>
                  <a:txBody>
                    <a:bodyPr/>
                    <a:lstStyle/>
                    <a:p>
                      <a:r>
                        <a:rPr kumimoji="1" lang="en-US" altLang="ja-JP" dirty="0" smtClean="0"/>
                        <a:t>9</a:t>
                      </a:r>
                      <a:r>
                        <a:rPr kumimoji="1" lang="ja-JP" altLang="en-US" dirty="0" smtClean="0"/>
                        <a:t>月</a:t>
                      </a:r>
                      <a:endParaRPr kumimoji="1" lang="ja-JP" altLang="en-US" dirty="0"/>
                    </a:p>
                  </a:txBody>
                  <a:tcPr/>
                </a:tc>
                <a:tc>
                  <a:txBody>
                    <a:bodyPr/>
                    <a:lstStyle/>
                    <a:p>
                      <a:r>
                        <a:rPr kumimoji="1" lang="en-US" altLang="ja-JP" dirty="0" smtClean="0"/>
                        <a:t>10</a:t>
                      </a:r>
                      <a:r>
                        <a:rPr kumimoji="1" lang="ja-JP" altLang="en-US" dirty="0" smtClean="0"/>
                        <a:t>月</a:t>
                      </a:r>
                      <a:endParaRPr kumimoji="1" lang="ja-JP" altLang="en-US" dirty="0"/>
                    </a:p>
                  </a:txBody>
                  <a:tcPr/>
                </a:tc>
                <a:tc>
                  <a:txBody>
                    <a:bodyPr/>
                    <a:lstStyle/>
                    <a:p>
                      <a:r>
                        <a:rPr kumimoji="1" lang="en-US" altLang="ja-JP" dirty="0" smtClean="0"/>
                        <a:t>11</a:t>
                      </a:r>
                      <a:r>
                        <a:rPr kumimoji="1" lang="ja-JP" altLang="en-US" dirty="0" smtClean="0"/>
                        <a:t>月</a:t>
                      </a:r>
                      <a:endParaRPr kumimoji="1" lang="ja-JP" altLang="en-US" dirty="0"/>
                    </a:p>
                  </a:txBody>
                  <a:tcPr/>
                </a:tc>
                <a:tc>
                  <a:txBody>
                    <a:bodyPr/>
                    <a:lstStyle/>
                    <a:p>
                      <a:r>
                        <a:rPr kumimoji="1" lang="en-US" altLang="ja-JP" dirty="0" smtClean="0"/>
                        <a:t>12</a:t>
                      </a:r>
                      <a:r>
                        <a:rPr kumimoji="1" lang="ja-JP" altLang="en-US" dirty="0" smtClean="0"/>
                        <a:t>月</a:t>
                      </a:r>
                      <a:endParaRPr kumimoji="1" lang="ja-JP" altLang="en-US" dirty="0"/>
                    </a:p>
                  </a:txBody>
                  <a:tcPr/>
                </a:tc>
                <a:extLst>
                  <a:ext uri="{0D108BD9-81ED-4DB2-BD59-A6C34878D82A}">
                    <a16:rowId xmlns:a16="http://schemas.microsoft.com/office/drawing/2014/main" val="2749252127"/>
                  </a:ext>
                </a:extLst>
              </a:tr>
              <a:tr h="370840">
                <a:tc>
                  <a:txBody>
                    <a:bodyPr/>
                    <a:lstStyle/>
                    <a:p>
                      <a:r>
                        <a:rPr kumimoji="1" lang="ja-JP" altLang="en-US" dirty="0" smtClean="0"/>
                        <a:t>勉強</a:t>
                      </a: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132107523"/>
                  </a:ext>
                </a:extLst>
              </a:tr>
              <a:tr h="370840">
                <a:tc>
                  <a:txBody>
                    <a:bodyPr/>
                    <a:lstStyle/>
                    <a:p>
                      <a:r>
                        <a:rPr kumimoji="1" lang="ja-JP" altLang="en-US" dirty="0" smtClean="0"/>
                        <a:t>実験</a:t>
                      </a: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3792682824"/>
                  </a:ext>
                </a:extLst>
              </a:tr>
              <a:tr h="370840">
                <a:tc>
                  <a:txBody>
                    <a:bodyPr/>
                    <a:lstStyle/>
                    <a:p>
                      <a:r>
                        <a:rPr kumimoji="1" lang="ja-JP" altLang="en-US" dirty="0" smtClean="0"/>
                        <a:t>評価・実証</a:t>
                      </a: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2655894034"/>
                  </a:ext>
                </a:extLst>
              </a:tr>
              <a:tr h="370840">
                <a:tc>
                  <a:txBody>
                    <a:bodyPr/>
                    <a:lstStyle/>
                    <a:p>
                      <a:r>
                        <a:rPr kumimoji="1" lang="ja-JP" altLang="en-US" dirty="0" smtClean="0"/>
                        <a:t>論文執筆</a:t>
                      </a: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198395329"/>
                  </a:ext>
                </a:extLst>
              </a:tr>
            </a:tbl>
          </a:graphicData>
        </a:graphic>
      </p:graphicFrame>
      <p:sp>
        <p:nvSpPr>
          <p:cNvPr id="6" name="右矢印 5"/>
          <p:cNvSpPr/>
          <p:nvPr/>
        </p:nvSpPr>
        <p:spPr>
          <a:xfrm>
            <a:off x="2009274" y="3422645"/>
            <a:ext cx="1612231" cy="3007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右矢印 6"/>
          <p:cNvSpPr/>
          <p:nvPr/>
        </p:nvSpPr>
        <p:spPr>
          <a:xfrm>
            <a:off x="3068053" y="3752428"/>
            <a:ext cx="1058779" cy="2887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右矢印 7"/>
          <p:cNvSpPr/>
          <p:nvPr/>
        </p:nvSpPr>
        <p:spPr>
          <a:xfrm>
            <a:off x="4347411" y="4141530"/>
            <a:ext cx="1058779" cy="2887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右矢印 8"/>
          <p:cNvSpPr/>
          <p:nvPr/>
        </p:nvSpPr>
        <p:spPr>
          <a:xfrm>
            <a:off x="4876800" y="4481088"/>
            <a:ext cx="1058779" cy="2887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460047817"/>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1181</TotalTime>
  <Words>390</Words>
  <Application>Microsoft Office PowerPoint</Application>
  <PresentationFormat>画面に合わせる (4:3)</PresentationFormat>
  <Paragraphs>64</Paragraphs>
  <Slides>9</Slides>
  <Notes>1</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9</vt:i4>
      </vt:variant>
    </vt:vector>
  </HeadingPairs>
  <TitlesOfParts>
    <vt:vector size="14" baseType="lpstr">
      <vt:lpstr>ＭＳ Ｐゴシック</vt:lpstr>
      <vt:lpstr>Arial</vt:lpstr>
      <vt:lpstr>Calibri</vt:lpstr>
      <vt:lpstr>Calibri Light</vt:lpstr>
      <vt:lpstr>Office テーマ</vt:lpstr>
      <vt:lpstr>次元数と計算コストを考慮した特徴量の計算方法</vt:lpstr>
      <vt:lpstr>研究背景</vt:lpstr>
      <vt:lpstr>関連研究</vt:lpstr>
      <vt:lpstr>研究課題</vt:lpstr>
      <vt:lpstr>研究動機</vt:lpstr>
      <vt:lpstr>研究目的</vt:lpstr>
      <vt:lpstr>本研究のアプローチ</vt:lpstr>
      <vt:lpstr>提案方式</vt:lpstr>
      <vt:lpstr>今後のスケジュール</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タイトル</dc:title>
  <dc:creator>Shibamoto Eriko</dc:creator>
  <cp:lastModifiedBy>Windows ユーザー</cp:lastModifiedBy>
  <cp:revision>44</cp:revision>
  <dcterms:created xsi:type="dcterms:W3CDTF">2018-06-14T09:18:55Z</dcterms:created>
  <dcterms:modified xsi:type="dcterms:W3CDTF">2021-07-21T04:34:32Z</dcterms:modified>
</cp:coreProperties>
</file>