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60" autoAdjust="0"/>
  </p:normalViewPr>
  <p:slideViewPr>
    <p:cSldViewPr snapToGrid="0">
      <p:cViewPr>
        <p:scale>
          <a:sx n="60" d="100"/>
          <a:sy n="60" d="100"/>
        </p:scale>
        <p:origin x="146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DBA5AC-A1FD-4BBB-B42A-5BCC6C51C6F5}" type="datetimeFigureOut">
              <a:rPr kumimoji="1" lang="ja-JP" altLang="en-US" smtClean="0"/>
              <a:t>2022/1/23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04905-12DB-4F4F-860E-33E52BB08ABC}" type="slidenum">
              <a:rPr kumimoji="1" lang="ja-JP" altLang="en-US" smtClean="0"/>
              <a:t>‹#›</a:t>
            </a:fld>
            <a:endParaRPr kumimoji="1" lang="ja-JP" altLang="en-US"/>
          </a:p>
        </p:txBody>
      </p:sp>
    </p:spTree>
    <p:extLst>
      <p:ext uri="{BB962C8B-B14F-4D97-AF65-F5344CB8AC3E}">
        <p14:creationId xmlns:p14="http://schemas.microsoft.com/office/powerpoint/2010/main" val="10656302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kait-takanolab.slack.com/team/U0129C1Q4E8"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深層学習モデルから抽出した特徴ベクトルの画像検索精度と計算時間に関する評価について発表します</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kern="1200" dirty="0" smtClean="0">
                <a:solidFill>
                  <a:schemeClr val="tx1"/>
                </a:solidFill>
                <a:effectLst/>
                <a:latin typeface="+mn-lt"/>
                <a:ea typeface="+mn-ea"/>
                <a:cs typeface="+mn-cs"/>
              </a:rPr>
              <a:t>1821005</a:t>
            </a:r>
            <a:r>
              <a:rPr kumimoji="1" lang="ja-JP" altLang="en-US" sz="1200" kern="1200" dirty="0" smtClean="0">
                <a:solidFill>
                  <a:schemeClr val="tx1"/>
                </a:solidFill>
                <a:effectLst/>
                <a:latin typeface="+mn-lt"/>
                <a:ea typeface="+mn-ea"/>
                <a:cs typeface="+mn-cs"/>
              </a:rPr>
              <a:t>吉岡拓郎です．よろしくお願いします．</a:t>
            </a:r>
            <a:endParaRPr kumimoji="1" lang="ja-JP"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a:t>
            </a:fld>
            <a:endParaRPr kumimoji="1" lang="ja-JP" altLang="en-US"/>
          </a:p>
        </p:txBody>
      </p:sp>
    </p:spTree>
    <p:extLst>
      <p:ext uri="{BB962C8B-B14F-4D97-AF65-F5344CB8AC3E}">
        <p14:creationId xmlns:p14="http://schemas.microsoft.com/office/powerpoint/2010/main" val="2541010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a:t>
            </a:r>
            <a:r>
              <a:rPr kumimoji="1" lang="en-US" altLang="ja-JP" dirty="0" smtClean="0"/>
              <a:t>1</a:t>
            </a:r>
            <a:r>
              <a:rPr kumimoji="1" lang="ja-JP" altLang="en-US" dirty="0" smtClean="0"/>
              <a:t>では，各次元数の特徴ベクトルの検索精度と計算時間についての評価を行います．</a:t>
            </a:r>
            <a:endParaRPr kumimoji="1" lang="en-US" altLang="ja-JP" dirty="0" smtClean="0"/>
          </a:p>
          <a:p>
            <a:r>
              <a:rPr kumimoji="1" lang="ja-JP" altLang="en-US" dirty="0" smtClean="0"/>
              <a:t>実験</a:t>
            </a:r>
            <a:r>
              <a:rPr kumimoji="1" lang="en-US" altLang="ja-JP" dirty="0" smtClean="0"/>
              <a:t>2</a:t>
            </a:r>
            <a:r>
              <a:rPr kumimoji="1" lang="ja-JP" altLang="en-US" dirty="0" smtClean="0"/>
              <a:t>では，各ラベルの正答率，検索結果上位に表示された画像の共通点を評価します．</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10</a:t>
            </a:fld>
            <a:endParaRPr kumimoji="1" lang="ja-JP" altLang="en-US"/>
          </a:p>
        </p:txBody>
      </p:sp>
    </p:spTree>
    <p:extLst>
      <p:ext uri="{BB962C8B-B14F-4D97-AF65-F5344CB8AC3E}">
        <p14:creationId xmlns:p14="http://schemas.microsoft.com/office/powerpoint/2010/main" val="275520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実験環境についてです．</a:t>
            </a:r>
            <a:endParaRPr kumimoji="1" lang="en-US" altLang="ja-JP" dirty="0" smtClean="0"/>
          </a:p>
          <a:p>
            <a:r>
              <a:rPr kumimoji="1" lang="ja-JP" altLang="en-US" dirty="0" smtClean="0"/>
              <a:t>モデルの学習，特徴ベクトルを抽出する際の画像集合に関して，</a:t>
            </a:r>
            <a:r>
              <a:rPr kumimoji="1" lang="en-US" altLang="ja-JP" dirty="0" smtClean="0"/>
              <a:t>CIFAR-10</a:t>
            </a:r>
            <a:r>
              <a:rPr kumimoji="1" lang="ja-JP" altLang="en-US" dirty="0" smtClean="0"/>
              <a:t>データセットを使用しました．</a:t>
            </a:r>
            <a:endParaRPr kumimoji="1" lang="en-US" altLang="ja-JP" dirty="0" smtClean="0"/>
          </a:p>
          <a:p>
            <a:r>
              <a:rPr kumimoji="1" lang="ja-JP" altLang="en-US" dirty="0" smtClean="0"/>
              <a:t>作成した深層学習モデルはこの</a:t>
            </a:r>
            <a:r>
              <a:rPr kumimoji="1" lang="en-US" altLang="ja-JP" dirty="0" smtClean="0"/>
              <a:t>7</a:t>
            </a:r>
            <a:r>
              <a:rPr kumimoji="1" lang="ja-JP" altLang="en-US" dirty="0" err="1" smtClean="0"/>
              <a:t>つに</a:t>
            </a:r>
            <a:r>
              <a:rPr kumimoji="1" lang="ja-JP" altLang="en-US" dirty="0" smtClean="0"/>
              <a:t>なります．それぞれ識別層手前の全結合層の値を</a:t>
            </a:r>
            <a:r>
              <a:rPr kumimoji="1" lang="en-US" altLang="ja-JP" dirty="0" smtClean="0"/>
              <a:t>100</a:t>
            </a:r>
            <a:r>
              <a:rPr kumimoji="1" lang="ja-JP" altLang="en-US" dirty="0" smtClean="0"/>
              <a:t>～</a:t>
            </a:r>
            <a:r>
              <a:rPr kumimoji="1" lang="en-US" altLang="ja-JP" dirty="0" smtClean="0"/>
              <a:t>8192</a:t>
            </a:r>
            <a:r>
              <a:rPr kumimoji="1" lang="ja-JP" altLang="en-US" dirty="0" smtClean="0"/>
              <a:t>と変更しています</a:t>
            </a:r>
            <a:r>
              <a:rPr kumimoji="1" lang="ja-JP" altLang="en-US"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11</a:t>
            </a:fld>
            <a:endParaRPr kumimoji="1" lang="ja-JP" altLang="en-US"/>
          </a:p>
        </p:txBody>
      </p:sp>
    </p:spTree>
    <p:extLst>
      <p:ext uri="{BB962C8B-B14F-4D97-AF65-F5344CB8AC3E}">
        <p14:creationId xmlns:p14="http://schemas.microsoft.com/office/powerpoint/2010/main" val="3152453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実験</a:t>
            </a:r>
            <a:r>
              <a:rPr lang="en-US" altLang="ja-JP" dirty="0" smtClean="0"/>
              <a:t>1</a:t>
            </a:r>
            <a:r>
              <a:rPr lang="ja-JP" altLang="en-US" dirty="0" smtClean="0"/>
              <a:t>では，</a:t>
            </a:r>
            <a:r>
              <a:rPr kumimoji="1" lang="ja-JP" altLang="ja-JP" sz="1200" kern="1200" dirty="0" smtClean="0">
                <a:solidFill>
                  <a:schemeClr val="tx1"/>
                </a:solidFill>
                <a:effectLst/>
                <a:latin typeface="+mn-lt"/>
                <a:ea typeface="+mn-ea"/>
                <a:cs typeface="+mn-cs"/>
              </a:rPr>
              <a:t>画像検索精度と計算時間の両方の観点から最も良い結果だった次元数を明確にすることを目的</a:t>
            </a:r>
            <a:r>
              <a:rPr kumimoji="1" lang="ja-JP" altLang="ja-JP" sz="1200" kern="1200" dirty="0" smtClean="0">
                <a:solidFill>
                  <a:schemeClr val="tx1"/>
                </a:solidFill>
                <a:effectLst/>
                <a:latin typeface="+mn-lt"/>
                <a:ea typeface="+mn-ea"/>
                <a:cs typeface="+mn-cs"/>
              </a:rPr>
              <a:t>と</a:t>
            </a:r>
            <a:r>
              <a:rPr kumimoji="1" lang="ja-JP" altLang="en-US" sz="1200" kern="1200" dirty="0" smtClean="0">
                <a:solidFill>
                  <a:schemeClr val="tx1"/>
                </a:solidFill>
                <a:effectLst/>
                <a:latin typeface="+mn-lt"/>
                <a:ea typeface="+mn-ea"/>
                <a:cs typeface="+mn-cs"/>
              </a:rPr>
              <a:t>します</a:t>
            </a:r>
            <a:r>
              <a:rPr kumimoji="1" lang="ja-JP" altLang="ja-JP" sz="1200" kern="1200" dirty="0" smtClean="0">
                <a:solidFill>
                  <a:schemeClr val="tx1"/>
                </a:solidFill>
                <a:effectLst/>
                <a:latin typeface="+mn-lt"/>
                <a:ea typeface="+mn-ea"/>
                <a:cs typeface="+mn-cs"/>
              </a:rPr>
              <a:t>．</a:t>
            </a:r>
            <a:endParaRPr kumimoji="1" lang="ja-JP" altLang="ja-JP" sz="1200" kern="1200" dirty="0" smtClean="0">
              <a:solidFill>
                <a:schemeClr val="tx1"/>
              </a:solidFill>
              <a:effectLst/>
              <a:latin typeface="+mn-lt"/>
              <a:ea typeface="+mn-ea"/>
              <a:cs typeface="+mn-cs"/>
            </a:endParaRPr>
          </a:p>
          <a:p>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12</a:t>
            </a:fld>
            <a:endParaRPr kumimoji="1" lang="ja-JP" altLang="en-US"/>
          </a:p>
        </p:txBody>
      </p:sp>
    </p:spTree>
    <p:extLst>
      <p:ext uri="{BB962C8B-B14F-4D97-AF65-F5344CB8AC3E}">
        <p14:creationId xmlns:p14="http://schemas.microsoft.com/office/powerpoint/2010/main" val="1484110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実験方法</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についてです．</a:t>
            </a:r>
            <a:endParaRPr kumimoji="1" lang="en-US" altLang="ja-JP" sz="1200" kern="1200" dirty="0" smtClean="0">
              <a:solidFill>
                <a:schemeClr val="tx1"/>
              </a:solidFill>
              <a:effectLst/>
              <a:latin typeface="+mn-lt"/>
              <a:ea typeface="+mn-ea"/>
              <a:cs typeface="+mn-cs"/>
            </a:endParaRPr>
          </a:p>
          <a:p>
            <a:pPr marL="0" indent="0">
              <a:lnSpc>
                <a:spcPct val="100000"/>
              </a:lnSpc>
              <a:buFont typeface="+mj-lt"/>
              <a:buNone/>
            </a:pPr>
            <a:r>
              <a:rPr lang="ja-JP" altLang="en-US" dirty="0" smtClean="0"/>
              <a:t>画像検索精度を調査するため，基準となる画像と同じラベルを数え，</a:t>
            </a:r>
            <a:r>
              <a:rPr lang="ja-JP" altLang="en-US" dirty="0" smtClean="0"/>
              <a:t>最も検索精度の</a:t>
            </a:r>
            <a:r>
              <a:rPr lang="ja-JP" altLang="en-US" dirty="0" smtClean="0"/>
              <a:t>良い特徴ベクトルを求めます．画像検索をする際の計算時間を計測します．</a:t>
            </a: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13</a:t>
            </a:fld>
            <a:endParaRPr kumimoji="1" lang="ja-JP" altLang="en-US"/>
          </a:p>
        </p:txBody>
      </p:sp>
    </p:spTree>
    <p:extLst>
      <p:ext uri="{BB962C8B-B14F-4D97-AF65-F5344CB8AC3E}">
        <p14:creationId xmlns:p14="http://schemas.microsoft.com/office/powerpoint/2010/main" val="1777087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の結果です</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青いところが，検索精度で，オレンジのラインが計算時間を表しています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このグラフから，次元数</a:t>
            </a:r>
            <a:r>
              <a:rPr kumimoji="1" lang="en-US" altLang="ja-JP" sz="1200" kern="1200" dirty="0" smtClean="0">
                <a:solidFill>
                  <a:schemeClr val="tx1"/>
                </a:solidFill>
                <a:effectLst/>
                <a:latin typeface="+mn-lt"/>
                <a:ea typeface="+mn-ea"/>
                <a:cs typeface="+mn-cs"/>
              </a:rPr>
              <a:t>1000</a:t>
            </a:r>
            <a:r>
              <a:rPr kumimoji="1" lang="ja-JP" altLang="en-US" sz="1200" kern="1200" dirty="0" smtClean="0">
                <a:solidFill>
                  <a:schemeClr val="tx1"/>
                </a:solidFill>
                <a:effectLst/>
                <a:latin typeface="+mn-lt"/>
                <a:ea typeface="+mn-ea"/>
                <a:cs typeface="+mn-cs"/>
              </a:rPr>
              <a:t>の特徴ベクトルが，検索精度と計算時間の両方の観点から最も良かったといえます．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ja-JP"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の特徴ベクトルが最も良い検索精度となりました．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計算時間は，次元数が増えるのと比例して時間がかかるようになりました．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そのため次元数</a:t>
            </a:r>
            <a:r>
              <a:rPr kumimoji="1" lang="en-US" altLang="ja-JP" sz="1200" kern="1200" dirty="0" smtClean="0">
                <a:solidFill>
                  <a:schemeClr val="tx1"/>
                </a:solidFill>
                <a:effectLst/>
                <a:latin typeface="+mn-lt"/>
                <a:ea typeface="+mn-ea"/>
                <a:cs typeface="+mn-cs"/>
              </a:rPr>
              <a:t>8192</a:t>
            </a:r>
            <a:r>
              <a:rPr kumimoji="1" lang="ja-JP" altLang="ja-JP" sz="1200" kern="1200" dirty="0" smtClean="0">
                <a:solidFill>
                  <a:schemeClr val="tx1"/>
                </a:solidFill>
                <a:effectLst/>
                <a:latin typeface="+mn-lt"/>
                <a:ea typeface="+mn-ea"/>
                <a:cs typeface="+mn-cs"/>
              </a:rPr>
              <a:t>は，最も検索精度が良いが計算時間は，最もかかることが確認できました．</a:t>
            </a:r>
          </a:p>
          <a:p>
            <a:r>
              <a:rPr kumimoji="1" lang="en-US" altLang="ja-JP" sz="1200" kern="1200" dirty="0" smtClean="0">
                <a:solidFill>
                  <a:schemeClr val="tx1"/>
                </a:solidFill>
                <a:effectLst/>
                <a:latin typeface="+mn-lt"/>
                <a:ea typeface="+mn-ea"/>
                <a:cs typeface="+mn-cs"/>
              </a:rPr>
              <a:t> </a:t>
            </a:r>
            <a:endParaRPr kumimoji="1" lang="ja-JP"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14</a:t>
            </a:fld>
            <a:endParaRPr kumimoji="1" lang="ja-JP" altLang="en-US"/>
          </a:p>
        </p:txBody>
      </p:sp>
    </p:spTree>
    <p:extLst>
      <p:ext uri="{BB962C8B-B14F-4D97-AF65-F5344CB8AC3E}">
        <p14:creationId xmlns:p14="http://schemas.microsoft.com/office/powerpoint/2010/main" val="137696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の結果から各特徴ベクトル</a:t>
            </a:r>
            <a:r>
              <a:rPr kumimoji="1" lang="ja-JP" altLang="en-US" sz="1200" kern="1200" dirty="0" smtClean="0">
                <a:solidFill>
                  <a:schemeClr val="tx1"/>
                </a:solidFill>
                <a:effectLst/>
                <a:latin typeface="+mn-lt"/>
                <a:ea typeface="+mn-ea"/>
                <a:cs typeface="+mn-cs"/>
              </a:rPr>
              <a:t>の検索精度はあまり良いものではありませんでした．</a:t>
            </a:r>
            <a:r>
              <a:rPr kumimoji="1" lang="ja-JP" altLang="en-US" sz="1200" kern="1200" dirty="0" smtClean="0">
                <a:solidFill>
                  <a:schemeClr val="tx1"/>
                </a:solidFill>
                <a:effectLst/>
                <a:latin typeface="+mn-lt"/>
                <a:ea typeface="+mn-ea"/>
                <a:cs typeface="+mn-cs"/>
              </a:rPr>
              <a:t>その理由</a:t>
            </a:r>
            <a:r>
              <a:rPr kumimoji="1" lang="ja-JP" altLang="en-US" sz="1200" kern="1200" dirty="0" smtClean="0">
                <a:solidFill>
                  <a:schemeClr val="tx1"/>
                </a:solidFill>
                <a:effectLst/>
                <a:latin typeface="+mn-lt"/>
                <a:ea typeface="+mn-ea"/>
                <a:cs typeface="+mn-cs"/>
              </a:rPr>
              <a:t>が，各ラベル</a:t>
            </a:r>
            <a:r>
              <a:rPr kumimoji="1" lang="ja-JP" altLang="en-US" sz="1200" kern="1200" dirty="0" smtClean="0">
                <a:solidFill>
                  <a:schemeClr val="tx1"/>
                </a:solidFill>
                <a:effectLst/>
                <a:latin typeface="+mn-lt"/>
                <a:ea typeface="+mn-ea"/>
                <a:cs typeface="+mn-cs"/>
              </a:rPr>
              <a:t>の正答率に差があるからではないかと</a:t>
            </a:r>
            <a:r>
              <a:rPr kumimoji="1" lang="ja-JP" altLang="en-US" sz="1200" kern="1200" dirty="0" smtClean="0">
                <a:solidFill>
                  <a:schemeClr val="tx1"/>
                </a:solidFill>
                <a:effectLst/>
                <a:latin typeface="+mn-lt"/>
                <a:ea typeface="+mn-ea"/>
                <a:cs typeface="+mn-cs"/>
              </a:rPr>
              <a:t>考えました．</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そこで実験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では，ラベルによる検索精度の違いを評価します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また，検索結果上位に表示された画像に</a:t>
            </a:r>
            <a:r>
              <a:rPr kumimoji="1" lang="ja-JP" altLang="en-US" sz="1200" kern="1200" dirty="0" smtClean="0">
                <a:solidFill>
                  <a:schemeClr val="tx1"/>
                </a:solidFill>
                <a:effectLst/>
                <a:latin typeface="+mn-lt"/>
                <a:ea typeface="+mn-ea"/>
                <a:cs typeface="+mn-cs"/>
              </a:rPr>
              <a:t>ついてランキング形式で表し，視覚的</a:t>
            </a:r>
            <a:r>
              <a:rPr kumimoji="1" lang="ja-JP" altLang="en-US" sz="1200" kern="1200" dirty="0" smtClean="0">
                <a:solidFill>
                  <a:schemeClr val="tx1"/>
                </a:solidFill>
                <a:effectLst/>
                <a:latin typeface="+mn-lt"/>
                <a:ea typeface="+mn-ea"/>
                <a:cs typeface="+mn-cs"/>
              </a:rPr>
              <a:t>な共通点を</a:t>
            </a:r>
            <a:r>
              <a:rPr kumimoji="1" lang="ja-JP" altLang="en-US" sz="1200" kern="1200" dirty="0" smtClean="0">
                <a:solidFill>
                  <a:schemeClr val="tx1"/>
                </a:solidFill>
                <a:effectLst/>
                <a:latin typeface="+mn-lt"/>
                <a:ea typeface="+mn-ea"/>
                <a:cs typeface="+mn-cs"/>
              </a:rPr>
              <a:t>評価し，特徴</a:t>
            </a:r>
            <a:r>
              <a:rPr kumimoji="1" lang="ja-JP" altLang="en-US" sz="1200" kern="1200" dirty="0" smtClean="0">
                <a:solidFill>
                  <a:schemeClr val="tx1"/>
                </a:solidFill>
                <a:effectLst/>
                <a:latin typeface="+mn-lt"/>
                <a:ea typeface="+mn-ea"/>
                <a:cs typeface="+mn-cs"/>
              </a:rPr>
              <a:t>ベクトルの持つ意味情報に</a:t>
            </a:r>
            <a:r>
              <a:rPr kumimoji="1" lang="ja-JP" altLang="en-US" sz="1200" kern="1200" dirty="0" smtClean="0">
                <a:solidFill>
                  <a:schemeClr val="tx1"/>
                </a:solidFill>
                <a:effectLst/>
                <a:latin typeface="+mn-lt"/>
                <a:ea typeface="+mn-ea"/>
                <a:cs typeface="+mn-cs"/>
              </a:rPr>
              <a:t>ついて評価する</a:t>
            </a:r>
            <a:r>
              <a:rPr kumimoji="1" lang="ja-JP" altLang="en-US" sz="1200" kern="1200" dirty="0" smtClean="0">
                <a:solidFill>
                  <a:schemeClr val="tx1"/>
                </a:solidFill>
                <a:effectLst/>
                <a:latin typeface="+mn-lt"/>
                <a:ea typeface="+mn-ea"/>
                <a:cs typeface="+mn-cs"/>
              </a:rPr>
              <a:t>ことも目的とします．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の結果から各特徴ベクトルの正答率は決していいものではなかった．その理由が各ラベルの正答率に差があるからではないかと考えた．</a:t>
            </a:r>
            <a:endParaRPr kumimoji="1" lang="en-US" altLang="ja-JP" sz="120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15</a:t>
            </a:fld>
            <a:endParaRPr kumimoji="1" lang="ja-JP" altLang="en-US"/>
          </a:p>
        </p:txBody>
      </p:sp>
    </p:spTree>
    <p:extLst>
      <p:ext uri="{BB962C8B-B14F-4D97-AF65-F5344CB8AC3E}">
        <p14:creationId xmlns:p14="http://schemas.microsoft.com/office/powerpoint/2010/main" val="317738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mj-lt"/>
              <a:buNone/>
            </a:pPr>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については，</a:t>
            </a:r>
            <a:r>
              <a:rPr lang="ja-JP" altLang="en-US" dirty="0" smtClean="0"/>
              <a:t>それぞれの特徴ベクトルから各ラベルの正答率を出し，ラベルによる正答率の違いをグラフに表します．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r>
              <a:rPr lang="ja-JP" altLang="en-US" dirty="0" smtClean="0"/>
              <a:t>また，検索</a:t>
            </a:r>
            <a:r>
              <a:rPr lang="ja-JP" altLang="en-US" dirty="0" smtClean="0"/>
              <a:t>上位に表示された</a:t>
            </a:r>
            <a:r>
              <a:rPr lang="ja-JP" altLang="en-US" dirty="0" smtClean="0"/>
              <a:t>画像をランキング形式で表し，類似している点を評価</a:t>
            </a:r>
            <a:r>
              <a:rPr lang="ja-JP" altLang="en-US" dirty="0" smtClean="0"/>
              <a:t>を行います．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kumimoji="1" lang="ja-JP" altLang="en-US" dirty="0" smtClean="0"/>
          </a:p>
          <a:p>
            <a:pPr marL="0" indent="0">
              <a:buFont typeface="+mj-lt"/>
              <a:buNone/>
            </a:pPr>
            <a:endParaRPr lang="en-US" altLang="ja-JP" dirty="0" smtClean="0"/>
          </a:p>
          <a:p>
            <a:pPr marL="0" indent="0">
              <a:buFont typeface="+mj-lt"/>
              <a:buNone/>
            </a:pPr>
            <a:endParaRPr lang="en-US" altLang="ja-JP" dirty="0" smtClean="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16</a:t>
            </a:fld>
            <a:endParaRPr kumimoji="1" lang="ja-JP" altLang="en-US"/>
          </a:p>
        </p:txBody>
      </p:sp>
    </p:spTree>
    <p:extLst>
      <p:ext uri="{BB962C8B-B14F-4D97-AF65-F5344CB8AC3E}">
        <p14:creationId xmlns:p14="http://schemas.microsoft.com/office/powerpoint/2010/main" val="3448494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こちらが各ラベルの検索精度をグラフに表したものです．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「車，トラック」等の検索精度が良く，「猫，鹿」等の検索精度が悪くなっていることがわかりました．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このことから検索</a:t>
            </a:r>
            <a:r>
              <a:rPr kumimoji="1" lang="ja-JP" altLang="en-US" sz="1200" kern="1200" dirty="0" smtClean="0">
                <a:solidFill>
                  <a:schemeClr val="tx1"/>
                </a:solidFill>
                <a:effectLst/>
                <a:latin typeface="+mn-lt"/>
                <a:ea typeface="+mn-ea"/>
                <a:cs typeface="+mn-cs"/>
              </a:rPr>
              <a:t>精度の悪いラベルの影響で全体の検索精度が落ちてしまって</a:t>
            </a:r>
            <a:r>
              <a:rPr kumimoji="1" lang="ja-JP" altLang="en-US" sz="1200" kern="1200" dirty="0" smtClean="0">
                <a:solidFill>
                  <a:schemeClr val="tx1"/>
                </a:solidFill>
                <a:effectLst/>
                <a:latin typeface="+mn-lt"/>
                <a:ea typeface="+mn-ea"/>
                <a:cs typeface="+mn-cs"/>
              </a:rPr>
              <a:t>いると考えられました．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検索精度が低いラベルは猫であることが確認できました．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では，各ラベルの正答率についてみました．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各ラベルの検索精度には，特徴ベクトルごとに多少の違いはあるが，</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全体的に見るとラベル</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車</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番良い検索精度が出せていると見受けられました．</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また，ラベル</a:t>
            </a:r>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猫</a:t>
            </a:r>
            <a:r>
              <a:rPr kumimoji="1" lang="ja-JP" altLang="ja-JP" sz="1200" kern="1200" dirty="0" smtClean="0">
                <a:solidFill>
                  <a:schemeClr val="tx1"/>
                </a:solidFill>
                <a:effectLst/>
                <a:latin typeface="+mn-lt"/>
                <a:ea typeface="+mn-ea"/>
                <a:cs typeface="+mn-cs"/>
              </a:rPr>
              <a:t>」が</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番低い検索精度が出ていました．</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17</a:t>
            </a:fld>
            <a:endParaRPr kumimoji="1" lang="ja-JP" altLang="en-US"/>
          </a:p>
        </p:txBody>
      </p:sp>
    </p:spTree>
    <p:extLst>
      <p:ext uri="{BB962C8B-B14F-4D97-AF65-F5344CB8AC3E}">
        <p14:creationId xmlns:p14="http://schemas.microsoft.com/office/powerpoint/2010/main" val="199454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最も正答率の良かったラベル車の画像と最も悪かったラベル猫の画像の検索上位に表示された</a:t>
            </a:r>
            <a:r>
              <a:rPr kumimoji="1" lang="en-US" altLang="ja-JP" dirty="0" smtClean="0"/>
              <a:t>3</a:t>
            </a:r>
            <a:r>
              <a:rPr kumimoji="1" lang="ja-JP" altLang="en-US" dirty="0" smtClean="0"/>
              <a:t>件を例として表示しています．</a:t>
            </a:r>
            <a:endParaRPr kumimoji="1" lang="en-US" altLang="ja-JP" dirty="0" smtClean="0"/>
          </a:p>
          <a:p>
            <a:r>
              <a:rPr lang="ja-JP" altLang="en-US" dirty="0" smtClean="0"/>
              <a:t>ランキング</a:t>
            </a:r>
            <a:r>
              <a:rPr lang="ja-JP" altLang="en-US" dirty="0" smtClean="0"/>
              <a:t>形式で画像を表示したところ，</a:t>
            </a:r>
            <a:r>
              <a:rPr kumimoji="1" lang="ja-JP" altLang="en-US" sz="1200" b="0" i="0" kern="1200" dirty="0" smtClean="0">
                <a:solidFill>
                  <a:schemeClr val="tx1"/>
                </a:solidFill>
                <a:effectLst/>
                <a:latin typeface="+mn-lt"/>
                <a:ea typeface="+mn-ea"/>
                <a:cs typeface="+mn-cs"/>
              </a:rPr>
              <a:t>車は</a:t>
            </a:r>
            <a:r>
              <a:rPr kumimoji="1" lang="ja-JP" altLang="en-US" sz="1200" b="0" i="0" kern="1200" dirty="0" smtClean="0">
                <a:solidFill>
                  <a:schemeClr val="tx1"/>
                </a:solidFill>
                <a:effectLst/>
                <a:latin typeface="+mn-lt"/>
                <a:ea typeface="+mn-ea"/>
                <a:cs typeface="+mn-cs"/>
              </a:rPr>
              <a:t>直線などがはっきりしているために</a:t>
            </a:r>
            <a:r>
              <a:rPr kumimoji="1" lang="ja-JP" altLang="en-US" sz="1200" b="0" i="0" kern="1200" dirty="0" smtClean="0">
                <a:solidFill>
                  <a:schemeClr val="tx1"/>
                </a:solidFill>
                <a:effectLst/>
                <a:latin typeface="+mn-lt"/>
                <a:ea typeface="+mn-ea"/>
                <a:cs typeface="+mn-cs"/>
              </a:rPr>
              <a:t>、画像の解像度が低くても意味</a:t>
            </a:r>
            <a:r>
              <a:rPr kumimoji="1" lang="ja-JP" altLang="en-US" sz="1200" b="0" i="0" kern="1200" dirty="0" smtClean="0">
                <a:solidFill>
                  <a:schemeClr val="tx1"/>
                </a:solidFill>
                <a:effectLst/>
                <a:latin typeface="+mn-lt"/>
                <a:ea typeface="+mn-ea"/>
                <a:cs typeface="+mn-cs"/>
              </a:rPr>
              <a:t>情報を多く保持で</a:t>
            </a:r>
            <a:r>
              <a:rPr kumimoji="1" lang="ja-JP" altLang="en-US" sz="1200" b="0" i="0" kern="1200" dirty="0" smtClean="0">
                <a:solidFill>
                  <a:schemeClr val="tx1"/>
                </a:solidFill>
                <a:effectLst/>
                <a:latin typeface="+mn-lt"/>
                <a:ea typeface="+mn-ea"/>
                <a:cs typeface="+mn-cs"/>
              </a:rPr>
              <a:t>きていたと考えました</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反対に，猫は</a:t>
            </a:r>
            <a:r>
              <a:rPr kumimoji="1" lang="ja-JP" altLang="en-US" sz="1200" b="0" i="0" kern="1200" dirty="0" smtClean="0">
                <a:solidFill>
                  <a:schemeClr val="tx1"/>
                </a:solidFill>
                <a:effectLst/>
                <a:latin typeface="+mn-lt"/>
                <a:ea typeface="+mn-ea"/>
                <a:cs typeface="+mn-cs"/>
              </a:rPr>
              <a:t>曲線や色の変化が多く、解像度の低さによってそれが表現されておらず、意味情報があまりないのではないかと考えました。</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tx1"/>
                </a:solidFill>
                <a:effectLst/>
                <a:latin typeface="+mn-lt"/>
                <a:ea typeface="+mn-ea"/>
                <a:cs typeface="+mn-cs"/>
              </a:rPr>
              <a:t>利用したデータセットの画像の解像度が低いことから、もともと画像がそこまで多くの意味情報を持っていない可能性が考えられました．</a:t>
            </a:r>
            <a:endParaRPr kumimoji="1" lang="en-US" altLang="ja-JP" sz="120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dirty="0" smtClean="0"/>
              <a:t>ラベル車に関しては，正解ラベルが異なっているものでも形状が近いものが表示されているのを確認できました．</a:t>
            </a:r>
            <a:endParaRPr kumimoji="1" lang="en-US" altLang="ja-JP" dirty="0" smtClean="0"/>
          </a:p>
          <a:p>
            <a:r>
              <a:rPr kumimoji="1" lang="ja-JP" altLang="en-US" dirty="0" smtClean="0"/>
              <a:t>ラベル猫では，</a:t>
            </a:r>
            <a:r>
              <a:rPr kumimoji="1" lang="en-US" altLang="ja-JP" dirty="0" smtClean="0"/>
              <a:t>1</a:t>
            </a:r>
            <a:r>
              <a:rPr kumimoji="1" lang="ja-JP" altLang="en-US" dirty="0" smtClean="0"/>
              <a:t>個目が犬と形状が似ているものも出てきてはいたのですが，関係性が低い画像も検索結果に出てきていることから特徴ベクトルからの意味情報がうまく取得できていないのではないかと考えられる。</a:t>
            </a:r>
            <a:endParaRPr kumimoji="1" lang="en-US" altLang="ja-JP" dirty="0" smtClean="0"/>
          </a:p>
          <a:p>
            <a:endParaRPr kumimoji="1" lang="en-US" altLang="ja-JP" sz="1200" kern="1200" dirty="0" smtClean="0">
              <a:solidFill>
                <a:schemeClr val="tx1"/>
              </a:solidFill>
              <a:effectLst/>
              <a:latin typeface="+mn-lt"/>
              <a:ea typeface="+mn-ea"/>
              <a:cs typeface="+mn-cs"/>
            </a:endParaRP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18</a:t>
            </a:fld>
            <a:endParaRPr kumimoji="1" lang="ja-JP" altLang="en-US"/>
          </a:p>
        </p:txBody>
      </p:sp>
    </p:spTree>
    <p:extLst>
      <p:ext uri="{BB962C8B-B14F-4D97-AF65-F5344CB8AC3E}">
        <p14:creationId xmlns:p14="http://schemas.microsoft.com/office/powerpoint/2010/main" val="3574701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まとめになります．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最適な次元数を求めるための分析手法を提案しました．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分析手法から最適な次元数を得ることが確認することができました．</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また，検索画像をランキング形式にまとめた所，特徴ベクトルは，意味情報として対象物の形状などを持っているのではないかと考えました．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a:t>
            </a:r>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において，検索画像をランキング形式にまとめた所，特徴ベクトルは，意味情報として対象物の形状などを持っているのではないかと考えられました．</a:t>
            </a:r>
            <a:r>
              <a:rPr lang="ja-JP" altLang="en-US" dirty="0" smtClean="0"/>
              <a:t>対象物</a:t>
            </a:r>
            <a:r>
              <a:rPr lang="ja-JP" altLang="en-US" dirty="0" smtClean="0"/>
              <a:t>がはっきり写っている画像は検索結果に類似度の高い画像が表示</a:t>
            </a:r>
            <a:r>
              <a:rPr lang="ja-JP" altLang="en-US" dirty="0" smtClean="0"/>
              <a:t>された</a:t>
            </a:r>
            <a:endParaRPr lang="en-US" altLang="ja-JP" dirty="0" smtClean="0"/>
          </a:p>
          <a:p>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次に，全体を通して検索精度が出ていなかったことに関し，検索精度が出ていない理由として，ラベルによって検索精度が異なり，検索精度が低いラベルが複数確認できた．</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一部のラベルでは</a:t>
            </a:r>
            <a:r>
              <a:rPr kumimoji="1" lang="ja-JP" altLang="en-US" sz="1200" kern="1200" dirty="0" smtClean="0">
                <a:solidFill>
                  <a:schemeClr val="tx1"/>
                </a:solidFill>
                <a:effectLst/>
                <a:latin typeface="+mn-lt"/>
                <a:ea typeface="+mn-ea"/>
                <a:cs typeface="+mn-cs"/>
              </a:rPr>
              <a:t>，特徴ベクトルに意味情報が取れていなかった．</a:t>
            </a:r>
            <a:r>
              <a:rPr kumimoji="1" lang="ja-JP" altLang="en-US" sz="1200" b="0" i="0" kern="1200" dirty="0" smtClean="0">
                <a:solidFill>
                  <a:schemeClr val="tx1"/>
                </a:solidFill>
                <a:effectLst/>
                <a:latin typeface="+mn-lt"/>
                <a:ea typeface="+mn-ea"/>
                <a:cs typeface="+mn-cs"/>
              </a:rPr>
              <a:t>利用したデータセットの画像の解像度が低いことから、もともと画像がそこまで多くの意味情報を持っていない可能性が考えられます．</a:t>
            </a:r>
            <a:endParaRPr kumimoji="1" lang="en-US" altLang="ja-JP" sz="1200" kern="1200" dirty="0" smtClean="0">
              <a:solidFill>
                <a:schemeClr val="tx1"/>
              </a:solidFill>
              <a:effectLst/>
              <a:latin typeface="+mn-lt"/>
              <a:ea typeface="+mn-ea"/>
              <a:cs typeface="+mn-cs"/>
            </a:endParaRPr>
          </a:p>
          <a:p>
            <a:r>
              <a:rPr lang="ja-JP" altLang="en-US" dirty="0" smtClean="0"/>
              <a:t>又、ランキング形式で画像を表示したところ，</a:t>
            </a:r>
            <a:r>
              <a:rPr kumimoji="1" lang="ja-JP" altLang="en-US" sz="1200" b="0" i="0" kern="1200" dirty="0" smtClean="0">
                <a:solidFill>
                  <a:schemeClr val="tx1"/>
                </a:solidFill>
                <a:effectLst/>
                <a:latin typeface="+mn-lt"/>
                <a:ea typeface="+mn-ea"/>
                <a:cs typeface="+mn-cs"/>
              </a:rPr>
              <a:t>例えば車などは直線などがはっきりしているために、解像度が少なくても意味情報を多く保持できていて、猫などは曲線や色の変化が多く、解像度の低さによってそれが表現されておらず、意味情報があまりないのではないかと考えました。</a:t>
            </a:r>
            <a:endParaRPr kumimoji="1" lang="en-US" altLang="ja-JP" sz="1200" kern="1200" dirty="0" smtClean="0">
              <a:solidFill>
                <a:schemeClr val="tx1"/>
              </a:solidFill>
              <a:effectLst/>
              <a:latin typeface="+mn-lt"/>
              <a:ea typeface="+mn-ea"/>
              <a:cs typeface="+mn-cs"/>
            </a:endParaRPr>
          </a:p>
          <a:p>
            <a:endParaRPr kumimoji="1" lang="ja-JP" altLang="ja-JP" sz="1200" kern="1200" dirty="0" smtClean="0">
              <a:solidFill>
                <a:schemeClr val="tx1"/>
              </a:solidFill>
              <a:effectLst/>
              <a:latin typeface="+mn-lt"/>
              <a:ea typeface="+mn-ea"/>
              <a:cs typeface="+mn-cs"/>
            </a:endParaRPr>
          </a:p>
          <a:p>
            <a:r>
              <a:rPr kumimoji="1" lang="ja-JP" altLang="en-US" dirty="0" smtClean="0"/>
              <a:t>類似度の高いとされた画像では，対象物の形状が似ているものが検索結果に多く表示されていた．その中でも，背景と対象物の区別がわかりやすいものが検索精度が良い，または，ラベルは違うものの類似度が高い画像が選ばれてい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19</a:t>
            </a:fld>
            <a:endParaRPr kumimoji="1" lang="ja-JP" altLang="en-US"/>
          </a:p>
        </p:txBody>
      </p:sp>
    </p:spTree>
    <p:extLst>
      <p:ext uri="{BB962C8B-B14F-4D97-AF65-F5344CB8AC3E}">
        <p14:creationId xmlns:p14="http://schemas.microsoft.com/office/powerpoint/2010/main" val="2042994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研究背景です．</a:t>
            </a:r>
          </a:p>
          <a:p>
            <a:r>
              <a:rPr kumimoji="1" lang="en-US" altLang="ja-JP" sz="1200" kern="1200" dirty="0" smtClean="0">
                <a:solidFill>
                  <a:schemeClr val="tx1"/>
                </a:solidFill>
                <a:effectLst/>
                <a:latin typeface="+mn-lt"/>
                <a:ea typeface="+mn-ea"/>
                <a:cs typeface="+mn-cs"/>
              </a:rPr>
              <a:t>SNS</a:t>
            </a:r>
            <a:r>
              <a:rPr kumimoji="1" lang="ja-JP" altLang="en-US" sz="1200" kern="1200" dirty="0" smtClean="0">
                <a:solidFill>
                  <a:schemeClr val="tx1"/>
                </a:solidFill>
                <a:effectLst/>
                <a:latin typeface="+mn-lt"/>
                <a:ea typeface="+mn-ea"/>
                <a:cs typeface="+mn-cs"/>
              </a:rPr>
              <a:t>の</a:t>
            </a:r>
            <a:r>
              <a:rPr kumimoji="1" lang="ja-JP" altLang="ja-JP" sz="1200" kern="1200" dirty="0" smtClean="0">
                <a:solidFill>
                  <a:schemeClr val="tx1"/>
                </a:solidFill>
                <a:effectLst/>
                <a:latin typeface="+mn-lt"/>
                <a:ea typeface="+mn-ea"/>
                <a:cs typeface="+mn-cs"/>
              </a:rPr>
              <a:t>普及</a:t>
            </a:r>
            <a:r>
              <a:rPr kumimoji="1" lang="ja-JP" altLang="ja-JP" sz="1200" kern="1200" dirty="0" smtClean="0">
                <a:solidFill>
                  <a:schemeClr val="tx1"/>
                </a:solidFill>
                <a:effectLst/>
                <a:latin typeface="+mn-lt"/>
                <a:ea typeface="+mn-ea"/>
                <a:cs typeface="+mn-cs"/>
              </a:rPr>
              <a:t>により写真や画像の投稿が盛んになっており</a:t>
            </a:r>
            <a:r>
              <a:rPr kumimoji="1" lang="ja-JP" altLang="ja-JP" sz="1200" kern="1200" dirty="0" smtClean="0">
                <a:solidFill>
                  <a:schemeClr val="tx1"/>
                </a:solidFill>
                <a:effectLst/>
                <a:latin typeface="+mn-lt"/>
                <a:ea typeface="+mn-ea"/>
                <a:cs typeface="+mn-cs"/>
              </a:rPr>
              <a:t>，大量</a:t>
            </a:r>
            <a:r>
              <a:rPr kumimoji="1" lang="ja-JP" altLang="ja-JP" sz="1200" kern="1200" dirty="0" smtClean="0">
                <a:solidFill>
                  <a:schemeClr val="tx1"/>
                </a:solidFill>
                <a:effectLst/>
                <a:latin typeface="+mn-lt"/>
                <a:ea typeface="+mn-ea"/>
                <a:cs typeface="+mn-cs"/>
              </a:rPr>
              <a:t>の画像や写真が蓄積されています．</a:t>
            </a:r>
          </a:p>
          <a:p>
            <a:r>
              <a:rPr kumimoji="1" lang="ja-JP" altLang="ja-JP" sz="1200" kern="1200" dirty="0" smtClean="0">
                <a:solidFill>
                  <a:schemeClr val="tx1"/>
                </a:solidFill>
                <a:effectLst/>
                <a:latin typeface="+mn-lt"/>
                <a:ea typeface="+mn-ea"/>
                <a:cs typeface="+mn-cs"/>
              </a:rPr>
              <a:t>ユーザが目的の画像</a:t>
            </a:r>
            <a:r>
              <a:rPr kumimoji="1" lang="ja-JP" altLang="ja-JP" sz="1200" kern="1200" dirty="0" smtClean="0">
                <a:solidFill>
                  <a:schemeClr val="tx1"/>
                </a:solidFill>
                <a:effectLst/>
                <a:latin typeface="+mn-lt"/>
                <a:ea typeface="+mn-ea"/>
                <a:cs typeface="+mn-cs"/>
              </a:rPr>
              <a:t>に</a:t>
            </a:r>
            <a:r>
              <a:rPr kumimoji="1" lang="ja-JP" altLang="en-US" sz="1200" kern="1200" dirty="0" smtClean="0">
                <a:solidFill>
                  <a:schemeClr val="tx1"/>
                </a:solidFill>
                <a:effectLst/>
                <a:latin typeface="+mn-lt"/>
                <a:ea typeface="+mn-ea"/>
                <a:cs typeface="+mn-cs"/>
              </a:rPr>
              <a:t>アクセスする手段として</a:t>
            </a:r>
            <a:r>
              <a:rPr kumimoji="1" lang="ja-JP" altLang="ja-JP" sz="1200" kern="1200" dirty="0" smtClean="0">
                <a:solidFill>
                  <a:schemeClr val="tx1"/>
                </a:solidFill>
                <a:effectLst/>
                <a:latin typeface="+mn-lt"/>
                <a:ea typeface="+mn-ea"/>
                <a:cs typeface="+mn-cs"/>
              </a:rPr>
              <a:t>画像</a:t>
            </a:r>
            <a:r>
              <a:rPr kumimoji="1" lang="ja-JP" altLang="ja-JP" sz="1200" kern="1200" dirty="0" smtClean="0">
                <a:solidFill>
                  <a:schemeClr val="tx1"/>
                </a:solidFill>
                <a:effectLst/>
                <a:latin typeface="+mn-lt"/>
                <a:ea typeface="+mn-ea"/>
                <a:cs typeface="+mn-cs"/>
              </a:rPr>
              <a:t>検索機能の重要性が増しています．</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a:t>
            </a:fld>
            <a:endParaRPr kumimoji="1" lang="ja-JP" altLang="en-US"/>
          </a:p>
        </p:txBody>
      </p:sp>
    </p:spTree>
    <p:extLst>
      <p:ext uri="{BB962C8B-B14F-4D97-AF65-F5344CB8AC3E}">
        <p14:creationId xmlns:p14="http://schemas.microsoft.com/office/powerpoint/2010/main" val="1899810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今後の展望として，本研究で行った提案手法を応用させるために，ユークリッド距離以外での類似性の評価，異なる深層学習モデル構造を使用した特徴ベクトル抽出を行うことで，異なる画像検索精度や得られる意味情報の調査をすることができるのではないかと考えています</a:t>
            </a:r>
            <a:r>
              <a:rPr kumimoji="1" lang="ja-JP" altLang="ja-JP" sz="1200" kern="1200" dirty="0" smtClean="0">
                <a:solidFill>
                  <a:schemeClr val="tx1"/>
                </a:solidFill>
                <a:effectLst/>
                <a:latin typeface="+mn-lt"/>
                <a:ea typeface="+mn-ea"/>
                <a:cs typeface="+mn-cs"/>
              </a:rPr>
              <a:t>．</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画像特徴ベクトルを画像検索に適用することで対象物の形や色といった面から画像を検索できると予想する．</a:t>
            </a:r>
            <a:endParaRPr kumimoji="1" lang="ja-JP" altLang="en-US" dirty="0" smtClean="0"/>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また</a:t>
            </a:r>
            <a:r>
              <a:rPr kumimoji="1" lang="ja-JP" altLang="ja-JP" sz="1200" kern="1200" dirty="0" smtClean="0">
                <a:solidFill>
                  <a:schemeClr val="tx1"/>
                </a:solidFill>
                <a:effectLst/>
                <a:latin typeface="+mn-lt"/>
                <a:ea typeface="+mn-ea"/>
                <a:cs typeface="+mn-cs"/>
              </a:rPr>
              <a:t>，本提案手法を用いて，最適な次元数の特徴ベクトルを画像検索システムに適用することでより柔軟な画像検索に貢献できることを期待しています．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20</a:t>
            </a:fld>
            <a:endParaRPr kumimoji="1" lang="ja-JP" altLang="en-US"/>
          </a:p>
        </p:txBody>
      </p:sp>
    </p:spTree>
    <p:extLst>
      <p:ext uri="{BB962C8B-B14F-4D97-AF65-F5344CB8AC3E}">
        <p14:creationId xmlns:p14="http://schemas.microsoft.com/office/powerpoint/2010/main" val="3660413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u="none" strike="noStrike" kern="1200" dirty="0" smtClean="0">
                <a:solidFill>
                  <a:schemeClr val="tx1"/>
                </a:solidFill>
                <a:effectLst/>
                <a:latin typeface="+mn-lt"/>
                <a:ea typeface="+mn-ea"/>
                <a:cs typeface="+mn-cs"/>
                <a:hlinkClick r:id="rId3"/>
              </a:rPr>
              <a:t>@</a:t>
            </a:r>
            <a:r>
              <a:rPr kumimoji="1" lang="en-US" altLang="ja-JP" sz="1200" b="0" i="0" u="none" strike="noStrike" kern="1200" dirty="0" err="1" smtClean="0">
                <a:solidFill>
                  <a:schemeClr val="tx1"/>
                </a:solidFill>
                <a:effectLst/>
                <a:latin typeface="+mn-lt"/>
                <a:ea typeface="+mn-ea"/>
                <a:cs typeface="+mn-cs"/>
                <a:hlinkClick r:id="rId3"/>
              </a:rPr>
              <a:t>yoshioka</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スライド</a:t>
            </a:r>
            <a:r>
              <a:rPr kumimoji="1" lang="en-US" altLang="ja-JP" sz="1200" b="0" i="0" kern="1200" dirty="0" smtClean="0">
                <a:solidFill>
                  <a:schemeClr val="tx1"/>
                </a:solidFill>
                <a:effectLst/>
                <a:latin typeface="+mn-lt"/>
                <a:ea typeface="+mn-ea"/>
                <a:cs typeface="+mn-cs"/>
              </a:rPr>
              <a:t>7 </a:t>
            </a:r>
            <a:r>
              <a:rPr kumimoji="1" lang="ja-JP" altLang="en-US" sz="1200" b="0" i="0" kern="1200" dirty="0" smtClean="0">
                <a:solidFill>
                  <a:schemeClr val="tx1"/>
                </a:solidFill>
                <a:effectLst/>
                <a:latin typeface="+mn-lt"/>
                <a:ea typeface="+mn-ea"/>
                <a:cs typeface="+mn-cs"/>
              </a:rPr>
              <a:t>ユークリッド距離でランキングする</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スライド</a:t>
            </a:r>
            <a:r>
              <a:rPr kumimoji="1" lang="en-US" altLang="ja-JP" sz="1200" b="0" i="0" kern="1200" dirty="0" smtClean="0">
                <a:solidFill>
                  <a:schemeClr val="tx1"/>
                </a:solidFill>
                <a:effectLst/>
                <a:latin typeface="+mn-lt"/>
                <a:ea typeface="+mn-ea"/>
                <a:cs typeface="+mn-cs"/>
              </a:rPr>
              <a:t>11: </a:t>
            </a:r>
            <a:r>
              <a:rPr kumimoji="1" lang="ja-JP" altLang="en-US" sz="1200" b="0" i="0" kern="1200" dirty="0" smtClean="0">
                <a:solidFill>
                  <a:schemeClr val="tx1"/>
                </a:solidFill>
                <a:effectLst/>
                <a:latin typeface="+mn-lt"/>
                <a:ea typeface="+mn-ea"/>
                <a:cs typeface="+mn-cs"/>
              </a:rPr>
              <a:t>分析手法で述べた方がわかりやすいかも</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スライド</a:t>
            </a:r>
            <a:r>
              <a:rPr kumimoji="1" lang="en-US" altLang="ja-JP" sz="1200" b="0" i="0" kern="1200" dirty="0" smtClean="0">
                <a:solidFill>
                  <a:schemeClr val="tx1"/>
                </a:solidFill>
                <a:effectLst/>
                <a:latin typeface="+mn-lt"/>
                <a:ea typeface="+mn-ea"/>
                <a:cs typeface="+mn-cs"/>
              </a:rPr>
              <a:t>19: </a:t>
            </a:r>
            <a:r>
              <a:rPr kumimoji="1" lang="ja-JP" altLang="en-US" sz="1200" b="0" i="0" kern="1200" dirty="0" smtClean="0">
                <a:solidFill>
                  <a:schemeClr val="tx1"/>
                </a:solidFill>
                <a:effectLst/>
                <a:latin typeface="+mn-lt"/>
                <a:ea typeface="+mn-ea"/>
                <a:cs typeface="+mn-cs"/>
              </a:rPr>
              <a:t>最後の結論がわかりにくい</a:t>
            </a:r>
            <a:endParaRPr kumimoji="1" lang="ja-JP" altLang="en-US" dirty="0"/>
          </a:p>
        </p:txBody>
      </p:sp>
      <p:sp>
        <p:nvSpPr>
          <p:cNvPr id="4" name="スライド番号プレースホルダー 3"/>
          <p:cNvSpPr>
            <a:spLocks noGrp="1"/>
          </p:cNvSpPr>
          <p:nvPr>
            <p:ph type="sldNum" sz="quarter" idx="10"/>
          </p:nvPr>
        </p:nvSpPr>
        <p:spPr/>
        <p:txBody>
          <a:bodyPr/>
          <a:lstStyle/>
          <a:p>
            <a:fld id="{B7D04905-12DB-4F4F-860E-33E52BB08ABC}" type="slidenum">
              <a:rPr kumimoji="1" lang="ja-JP" altLang="en-US" smtClean="0"/>
              <a:t>21</a:t>
            </a:fld>
            <a:endParaRPr kumimoji="1" lang="ja-JP" altLang="en-US"/>
          </a:p>
        </p:txBody>
      </p:sp>
    </p:spTree>
    <p:extLst>
      <p:ext uri="{BB962C8B-B14F-4D97-AF65-F5344CB8AC3E}">
        <p14:creationId xmlns:p14="http://schemas.microsoft.com/office/powerpoint/2010/main" val="149802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28600" lvl="1">
              <a:spcBef>
                <a:spcPts val="1000"/>
              </a:spcBef>
            </a:pPr>
            <a:r>
              <a:rPr lang="ja-JP" altLang="en-US" dirty="0" smtClean="0"/>
              <a:t>本研究で重要となる特徴ベクトルについて先に説明させていただきます．</a:t>
            </a:r>
            <a:endParaRPr lang="en-US" altLang="ja-JP" dirty="0" smtClean="0"/>
          </a:p>
          <a:p>
            <a:pPr marL="228600" lvl="1">
              <a:spcBef>
                <a:spcPts val="1000"/>
              </a:spcBef>
            </a:pPr>
            <a:r>
              <a:rPr lang="en-US" altLang="ja-JP" dirty="0" smtClean="0"/>
              <a:t>CNN (Convolutional Neural Network)</a:t>
            </a:r>
            <a:r>
              <a:rPr lang="ja-JP" altLang="en-US" dirty="0" smtClean="0"/>
              <a:t>の登場により，画像検索機能</a:t>
            </a:r>
            <a:r>
              <a:rPr lang="ja-JP" altLang="en-US" dirty="0" smtClean="0"/>
              <a:t>は向上しました．</a:t>
            </a:r>
            <a:endParaRPr lang="en-US" altLang="ja-JP" dirty="0" smtClean="0"/>
          </a:p>
          <a:p>
            <a:pPr marL="228600" marR="0" lvl="1" indent="0" algn="l" defTabSz="914400" rtl="0" eaLnBrk="1" fontAlgn="auto" latinLnBrk="0" hangingPunct="1">
              <a:lnSpc>
                <a:spcPct val="100000"/>
              </a:lnSpc>
              <a:spcBef>
                <a:spcPts val="1000"/>
              </a:spcBef>
              <a:spcAft>
                <a:spcPts val="0"/>
              </a:spcAft>
              <a:buClrTx/>
              <a:buSzTx/>
              <a:buFontTx/>
              <a:buNone/>
              <a:tabLst/>
              <a:defRPr/>
            </a:pPr>
            <a:r>
              <a:rPr lang="ja-JP" altLang="en-US" dirty="0" smtClean="0"/>
              <a:t>深層学習モデルの中間層から抽出した特徴ベクトルを用いた画像検索方式が注目されています．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中間層</a:t>
            </a:r>
            <a:r>
              <a:rPr kumimoji="1" lang="ja-JP" altLang="en-US" sz="1200" dirty="0" smtClean="0"/>
              <a:t>から抽出される特徴ベクトルには，意味情報が保存されていると仮定します</a:t>
            </a:r>
            <a:r>
              <a:rPr kumimoji="1" lang="ja-JP" altLang="en-US" sz="1200" dirty="0" smtClean="0"/>
              <a:t>．</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意味</a:t>
            </a:r>
            <a:r>
              <a:rPr kumimoji="1" lang="ja-JP" altLang="en-US" sz="1200" dirty="0" smtClean="0"/>
              <a:t>情報とは，</a:t>
            </a:r>
            <a:r>
              <a:rPr lang="ja-JP" altLang="en-US" dirty="0" smtClean="0"/>
              <a:t>画像を認識する際に，その判断材料となる</a:t>
            </a:r>
            <a:r>
              <a:rPr lang="ja-JP" altLang="en-US" dirty="0" smtClean="0"/>
              <a:t>情報ことを言います</a:t>
            </a:r>
            <a:r>
              <a:rPr lang="en-US" altLang="ja-JP"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例でします画像では，縦横</a:t>
            </a:r>
            <a:r>
              <a:rPr lang="en-US" altLang="ja-JP" dirty="0" smtClean="0"/>
              <a:t>5*5</a:t>
            </a:r>
            <a:r>
              <a:rPr lang="ja-JP" altLang="en-US" dirty="0" smtClean="0"/>
              <a:t>で</a:t>
            </a:r>
            <a:r>
              <a:rPr lang="en-US" altLang="ja-JP" dirty="0" smtClean="0"/>
              <a:t>25</a:t>
            </a:r>
            <a:r>
              <a:rPr lang="ja-JP" altLang="en-US" dirty="0" smtClean="0"/>
              <a:t>画素となるので，</a:t>
            </a:r>
            <a:r>
              <a:rPr lang="en-US" altLang="ja-JP" dirty="0" smtClean="0"/>
              <a:t>25</a:t>
            </a:r>
            <a:r>
              <a:rPr lang="ja-JP" altLang="en-US" dirty="0" smtClean="0"/>
              <a:t>次元の特徴ベクトルであるといえます．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特徴ベクトルは，</a:t>
            </a:r>
            <a:r>
              <a:rPr lang="ja-JP" altLang="en-US" dirty="0" smtClean="0">
                <a:solidFill>
                  <a:srgbClr val="333333"/>
                </a:solidFill>
                <a:latin typeface="-apple-system"/>
              </a:rPr>
              <a:t>パターン情報（パターン情報は濃淡画像の画素値など。）を変数値を要素とするベクトルの形式で表現したもの。</a:t>
            </a:r>
            <a:endParaRPr kumimoji="1" lang="en-US" altLang="ja-JP" sz="1200" dirty="0" smtClean="0"/>
          </a:p>
          <a:p>
            <a:r>
              <a:rPr kumimoji="1" lang="ja-JP" altLang="en-US" sz="1200" dirty="0" smtClean="0"/>
              <a:t>例で示した画像は、</a:t>
            </a:r>
            <a:r>
              <a:rPr kumimoji="1" lang="en-US" altLang="ja-JP" sz="1200" dirty="0" smtClean="0"/>
              <a:t>5×5</a:t>
            </a:r>
            <a:r>
              <a:rPr kumimoji="1" lang="ja-JP" altLang="en-US" sz="1200" dirty="0" smtClean="0"/>
              <a:t>で</a:t>
            </a:r>
            <a:r>
              <a:rPr kumimoji="1" lang="en-US" altLang="ja-JP" sz="1200" dirty="0" smtClean="0"/>
              <a:t>25</a:t>
            </a:r>
            <a:r>
              <a:rPr kumimoji="1" lang="ja-JP" altLang="en-US" sz="1200" dirty="0" smtClean="0"/>
              <a:t>画素なので、特徴ベクトルの要素が</a:t>
            </a:r>
            <a:r>
              <a:rPr kumimoji="1" lang="en-US" altLang="ja-JP" sz="1200" dirty="0" smtClean="0"/>
              <a:t>25</a:t>
            </a:r>
            <a:r>
              <a:rPr kumimoji="1" lang="ja-JP" altLang="en-US" sz="1200" dirty="0" smtClean="0"/>
              <a:t>個。</a:t>
            </a:r>
            <a:endParaRPr lang="en-US" altLang="ja-JP" sz="1200" dirty="0" smtClean="0"/>
          </a:p>
          <a:p>
            <a:r>
              <a:rPr kumimoji="1" lang="ja-JP" altLang="en-US" sz="1200" dirty="0" smtClean="0"/>
              <a:t>この特徴ベクトルは、</a:t>
            </a:r>
            <a:r>
              <a:rPr kumimoji="1" lang="en-US" altLang="ja-JP" sz="1200" dirty="0" smtClean="0"/>
              <a:t>25</a:t>
            </a:r>
            <a:r>
              <a:rPr kumimoji="1" lang="ja-JP" altLang="en-US" sz="1200" dirty="0" smtClean="0"/>
              <a:t>次元であると</a:t>
            </a:r>
            <a:r>
              <a:rPr kumimoji="1" lang="ja-JP" altLang="en-US" sz="1200" dirty="0" smtClean="0"/>
              <a:t>いえる</a:t>
            </a:r>
            <a:endParaRPr kumimoji="1" lang="en-US" altLang="ja-JP" sz="1200"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深層学習モデルの中間層から抽出した特徴ベクトルを利用した画像検索方式を提案します．</a:t>
            </a:r>
            <a:endParaRPr lang="en-US" altLang="ja-JP" dirty="0" smtClean="0"/>
          </a:p>
          <a:p>
            <a:endParaRPr kumimoji="1" lang="en-US" altLang="ja-JP" sz="1200" dirty="0" smtClean="0"/>
          </a:p>
          <a:p>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3</a:t>
            </a:fld>
            <a:endParaRPr kumimoji="1" lang="ja-JP" altLang="en-US"/>
          </a:p>
        </p:txBody>
      </p:sp>
    </p:spTree>
    <p:extLst>
      <p:ext uri="{BB962C8B-B14F-4D97-AF65-F5344CB8AC3E}">
        <p14:creationId xmlns:p14="http://schemas.microsoft.com/office/powerpoint/2010/main" val="2350379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ja-JP" sz="1200" kern="1200" dirty="0" smtClean="0">
                <a:solidFill>
                  <a:schemeClr val="tx1"/>
                </a:solidFill>
                <a:effectLst/>
                <a:latin typeface="+mn-lt"/>
                <a:ea typeface="+mn-ea"/>
                <a:cs typeface="+mn-cs"/>
              </a:rPr>
              <a:t>関連研究については，</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つ目は</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本研究のモデル構築に参考にした</a:t>
            </a:r>
            <a:r>
              <a:rPr kumimoji="1" lang="en-US" altLang="ja-JP" sz="1200" kern="1200" dirty="0" err="1" smtClean="0">
                <a:solidFill>
                  <a:schemeClr val="tx1"/>
                </a:solidFill>
                <a:effectLst/>
                <a:latin typeface="+mn-lt"/>
                <a:ea typeface="+mn-ea"/>
                <a:cs typeface="+mn-cs"/>
              </a:rPr>
              <a:t>AlexNet</a:t>
            </a:r>
            <a:r>
              <a:rPr kumimoji="1" lang="ja-JP" altLang="ja-JP" sz="1200" kern="1200" dirty="0" smtClean="0">
                <a:solidFill>
                  <a:schemeClr val="tx1"/>
                </a:solidFill>
                <a:effectLst/>
                <a:latin typeface="+mn-lt"/>
                <a:ea typeface="+mn-ea"/>
                <a:cs typeface="+mn-cs"/>
              </a:rPr>
              <a:t>の構造についてです．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ja-JP" sz="1200" kern="1200" dirty="0" smtClean="0">
                <a:solidFill>
                  <a:schemeClr val="tx1"/>
                </a:solidFill>
                <a:effectLst/>
                <a:latin typeface="+mn-lt"/>
                <a:ea typeface="+mn-ea"/>
                <a:cs typeface="+mn-cs"/>
              </a:rPr>
              <a:t>つ目は，特徴ベクトルの抽出について関連されたことが書かれています．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3</a:t>
            </a:r>
            <a:r>
              <a:rPr kumimoji="1" lang="ja-JP" altLang="ja-JP" sz="1200" kern="1200" dirty="0" smtClean="0">
                <a:solidFill>
                  <a:schemeClr val="tx1"/>
                </a:solidFill>
                <a:effectLst/>
                <a:latin typeface="+mn-lt"/>
                <a:ea typeface="+mn-ea"/>
                <a:cs typeface="+mn-cs"/>
              </a:rPr>
              <a:t>つ目は，特徴ベクトルの類似度を測る際の手段についてです．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4</a:t>
            </a:r>
            <a:r>
              <a:rPr kumimoji="1" lang="ja-JP" altLang="ja-JP" sz="1200" kern="1200" dirty="0" smtClean="0">
                <a:solidFill>
                  <a:schemeClr val="tx1"/>
                </a:solidFill>
                <a:effectLst/>
                <a:latin typeface="+mn-lt"/>
                <a:ea typeface="+mn-ea"/>
                <a:cs typeface="+mn-cs"/>
              </a:rPr>
              <a:t>つ目は，次元の呪いについての関連研究です．</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4</a:t>
            </a:fld>
            <a:endParaRPr kumimoji="1" lang="ja-JP" altLang="en-US"/>
          </a:p>
        </p:txBody>
      </p:sp>
    </p:spTree>
    <p:extLst>
      <p:ext uri="{BB962C8B-B14F-4D97-AF65-F5344CB8AC3E}">
        <p14:creationId xmlns:p14="http://schemas.microsoft.com/office/powerpoint/2010/main" val="214219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次に，研究課題についてです．</a:t>
            </a:r>
          </a:p>
          <a:p>
            <a:r>
              <a:rPr kumimoji="1" lang="ja-JP" altLang="ja-JP" sz="1200" kern="1200" dirty="0" smtClean="0">
                <a:solidFill>
                  <a:schemeClr val="tx1"/>
                </a:solidFill>
                <a:effectLst/>
                <a:latin typeface="+mn-lt"/>
                <a:ea typeface="+mn-ea"/>
                <a:cs typeface="+mn-cs"/>
              </a:rPr>
              <a:t>画像</a:t>
            </a:r>
            <a:r>
              <a:rPr kumimoji="1" lang="ja-JP" altLang="en-US" sz="1200" kern="1200" dirty="0" smtClean="0">
                <a:solidFill>
                  <a:schemeClr val="tx1"/>
                </a:solidFill>
                <a:effectLst/>
                <a:latin typeface="+mn-lt"/>
                <a:ea typeface="+mn-ea"/>
                <a:cs typeface="+mn-cs"/>
              </a:rPr>
              <a:t>検索</a:t>
            </a:r>
            <a:r>
              <a:rPr kumimoji="1" lang="ja-JP" altLang="ja-JP" sz="1200" kern="1200" dirty="0" smtClean="0">
                <a:solidFill>
                  <a:schemeClr val="tx1"/>
                </a:solidFill>
                <a:effectLst/>
                <a:latin typeface="+mn-lt"/>
                <a:ea typeface="+mn-ea"/>
                <a:cs typeface="+mn-cs"/>
              </a:rPr>
              <a:t>に</a:t>
            </a:r>
            <a:r>
              <a:rPr kumimoji="1" lang="ja-JP" altLang="ja-JP" sz="1200" kern="1200" dirty="0" smtClean="0">
                <a:solidFill>
                  <a:schemeClr val="tx1"/>
                </a:solidFill>
                <a:effectLst/>
                <a:latin typeface="+mn-lt"/>
                <a:ea typeface="+mn-ea"/>
                <a:cs typeface="+mn-cs"/>
              </a:rPr>
              <a:t>おいて</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特徴ベクトルが</a:t>
            </a:r>
            <a:r>
              <a:rPr kumimoji="1" lang="ja-JP" altLang="ja-JP" sz="1200" kern="1200" dirty="0" smtClean="0">
                <a:solidFill>
                  <a:schemeClr val="tx1"/>
                </a:solidFill>
                <a:effectLst/>
                <a:latin typeface="+mn-lt"/>
                <a:ea typeface="+mn-ea"/>
                <a:cs typeface="+mn-cs"/>
              </a:rPr>
              <a:t>高次元</a:t>
            </a:r>
            <a:r>
              <a:rPr kumimoji="1" lang="ja-JP" altLang="ja-JP" sz="1200" kern="1200" dirty="0" smtClean="0">
                <a:solidFill>
                  <a:schemeClr val="tx1"/>
                </a:solidFill>
                <a:effectLst/>
                <a:latin typeface="+mn-lt"/>
                <a:ea typeface="+mn-ea"/>
                <a:cs typeface="+mn-cs"/>
              </a:rPr>
              <a:t>になるほど検索精度が良く</a:t>
            </a:r>
            <a:r>
              <a:rPr kumimoji="1" lang="ja-JP" altLang="ja-JP" sz="1200" kern="1200" dirty="0" smtClean="0">
                <a:solidFill>
                  <a:schemeClr val="tx1"/>
                </a:solidFill>
                <a:effectLst/>
                <a:latin typeface="+mn-lt"/>
                <a:ea typeface="+mn-ea"/>
                <a:cs typeface="+mn-cs"/>
              </a:rPr>
              <a:t>な</a:t>
            </a:r>
            <a:r>
              <a:rPr kumimoji="1" lang="ja-JP" altLang="en-US" sz="1200" kern="1200" dirty="0" smtClean="0">
                <a:solidFill>
                  <a:schemeClr val="tx1"/>
                </a:solidFill>
                <a:effectLst/>
                <a:latin typeface="+mn-lt"/>
                <a:ea typeface="+mn-ea"/>
                <a:cs typeface="+mn-cs"/>
              </a:rPr>
              <a:t>ります</a:t>
            </a:r>
            <a:r>
              <a:rPr kumimoji="1" lang="ja-JP" altLang="ja-JP" sz="1200" kern="1200" dirty="0" smtClean="0">
                <a:solidFill>
                  <a:schemeClr val="tx1"/>
                </a:solidFill>
                <a:effectLst/>
                <a:latin typeface="+mn-lt"/>
                <a:ea typeface="+mn-ea"/>
                <a:cs typeface="+mn-cs"/>
              </a:rPr>
              <a:t>が</a:t>
            </a:r>
            <a:r>
              <a:rPr kumimoji="1" lang="ja-JP" altLang="ja-JP" sz="1200" kern="1200" dirty="0" smtClean="0">
                <a:solidFill>
                  <a:schemeClr val="tx1"/>
                </a:solidFill>
                <a:effectLst/>
                <a:latin typeface="+mn-lt"/>
                <a:ea typeface="+mn-ea"/>
                <a:cs typeface="+mn-cs"/>
              </a:rPr>
              <a:t>計算時間が増加してしまいます</a:t>
            </a:r>
            <a:r>
              <a:rPr kumimoji="1" lang="ja-JP"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一方</a:t>
            </a:r>
            <a:r>
              <a:rPr kumimoji="1" lang="ja-JP" altLang="ja-JP"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低次元に</a:t>
            </a:r>
            <a:r>
              <a:rPr kumimoji="1" lang="ja-JP" altLang="ja-JP" sz="1200" kern="1200" dirty="0" smtClean="0">
                <a:solidFill>
                  <a:schemeClr val="tx1"/>
                </a:solidFill>
                <a:effectLst/>
                <a:latin typeface="+mn-lt"/>
                <a:ea typeface="+mn-ea"/>
                <a:cs typeface="+mn-cs"/>
              </a:rPr>
              <a:t>なる</a:t>
            </a:r>
            <a:r>
              <a:rPr kumimoji="1" lang="ja-JP" altLang="en-US" sz="1200" kern="1200" dirty="0" smtClean="0">
                <a:solidFill>
                  <a:schemeClr val="tx1"/>
                </a:solidFill>
                <a:effectLst/>
                <a:latin typeface="+mn-lt"/>
                <a:ea typeface="+mn-ea"/>
                <a:cs typeface="+mn-cs"/>
              </a:rPr>
              <a:t>と</a:t>
            </a:r>
            <a:r>
              <a:rPr kumimoji="1" lang="ja-JP" altLang="ja-JP" sz="1200" kern="1200" dirty="0" smtClean="0">
                <a:solidFill>
                  <a:schemeClr val="tx1"/>
                </a:solidFill>
                <a:effectLst/>
                <a:latin typeface="+mn-lt"/>
                <a:ea typeface="+mn-ea"/>
                <a:cs typeface="+mn-cs"/>
              </a:rPr>
              <a:t>計算</a:t>
            </a:r>
            <a:r>
              <a:rPr kumimoji="1" lang="ja-JP" altLang="ja-JP" sz="1200" kern="1200" dirty="0" smtClean="0">
                <a:solidFill>
                  <a:schemeClr val="tx1"/>
                </a:solidFill>
                <a:effectLst/>
                <a:latin typeface="+mn-lt"/>
                <a:ea typeface="+mn-ea"/>
                <a:cs typeface="+mn-cs"/>
              </a:rPr>
              <a:t>時間は</a:t>
            </a:r>
            <a:r>
              <a:rPr kumimoji="1" lang="ja-JP" altLang="ja-JP" sz="1200" kern="1200" dirty="0" smtClean="0">
                <a:solidFill>
                  <a:schemeClr val="tx1"/>
                </a:solidFill>
                <a:effectLst/>
                <a:latin typeface="+mn-lt"/>
                <a:ea typeface="+mn-ea"/>
                <a:cs typeface="+mn-cs"/>
              </a:rPr>
              <a:t>早く</a:t>
            </a:r>
            <a:r>
              <a:rPr kumimoji="1" lang="ja-JP" altLang="en-US" sz="1200" kern="1200" dirty="0" smtClean="0">
                <a:solidFill>
                  <a:schemeClr val="tx1"/>
                </a:solidFill>
                <a:effectLst/>
                <a:latin typeface="+mn-lt"/>
                <a:ea typeface="+mn-ea"/>
                <a:cs typeface="+mn-cs"/>
              </a:rPr>
              <a:t>なります</a:t>
            </a:r>
            <a:r>
              <a:rPr kumimoji="1" lang="ja-JP" altLang="ja-JP" sz="1200" kern="1200" dirty="0" smtClean="0">
                <a:solidFill>
                  <a:schemeClr val="tx1"/>
                </a:solidFill>
                <a:effectLst/>
                <a:latin typeface="+mn-lt"/>
                <a:ea typeface="+mn-ea"/>
                <a:cs typeface="+mn-cs"/>
              </a:rPr>
              <a:t>が</a:t>
            </a:r>
            <a:r>
              <a:rPr kumimoji="1" lang="ja-JP" altLang="ja-JP" sz="1200" kern="1200" dirty="0" smtClean="0">
                <a:solidFill>
                  <a:schemeClr val="tx1"/>
                </a:solidFill>
                <a:effectLst/>
                <a:latin typeface="+mn-lt"/>
                <a:ea typeface="+mn-ea"/>
                <a:cs typeface="+mn-cs"/>
              </a:rPr>
              <a:t>検索精度が落ちてしまうことがわかっています．</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solidFill>
                  <a:srgbClr val="FF0000"/>
                </a:solidFill>
              </a:rPr>
              <a:t>ここで，望ましい</a:t>
            </a:r>
            <a:r>
              <a:rPr lang="ja-JP" altLang="en-US" dirty="0" smtClean="0">
                <a:solidFill>
                  <a:srgbClr val="FF0000"/>
                </a:solidFill>
              </a:rPr>
              <a:t>検索精度と計算時間を考慮した場合の最適な次元数が明らかになって</a:t>
            </a:r>
            <a:r>
              <a:rPr lang="ja-JP" altLang="en-US" dirty="0" smtClean="0">
                <a:solidFill>
                  <a:srgbClr val="FF0000"/>
                </a:solidFill>
              </a:rPr>
              <a:t>いないという課題があります．</a:t>
            </a:r>
            <a:endParaRPr lang="en-US" altLang="ja-JP"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5</a:t>
            </a:fld>
            <a:endParaRPr kumimoji="1" lang="ja-JP" altLang="en-US"/>
          </a:p>
        </p:txBody>
      </p:sp>
    </p:spTree>
    <p:extLst>
      <p:ext uri="{BB962C8B-B14F-4D97-AF65-F5344CB8AC3E}">
        <p14:creationId xmlns:p14="http://schemas.microsoft.com/office/powerpoint/2010/main" val="64783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smtClean="0">
                <a:solidFill>
                  <a:schemeClr val="tx1"/>
                </a:solidFill>
                <a:effectLst/>
                <a:latin typeface="+mn-lt"/>
                <a:ea typeface="+mn-ea"/>
                <a:cs typeface="+mn-cs"/>
              </a:rPr>
              <a:t>次に，研究目的についてです．</a:t>
            </a:r>
          </a:p>
          <a:p>
            <a:r>
              <a:rPr kumimoji="1" lang="ja-JP" altLang="en-US" sz="1200" kern="1200" dirty="0" smtClean="0">
                <a:solidFill>
                  <a:schemeClr val="tx1"/>
                </a:solidFill>
                <a:effectLst/>
                <a:latin typeface="+mn-lt"/>
                <a:ea typeface="+mn-ea"/>
                <a:cs typeface="+mn-cs"/>
              </a:rPr>
              <a:t>本研究では，最適な次元数の特徴ベクトルの分析手法を提案します．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実験結果から，分析手法により，最適な次元数を得ることが可能であるか示します．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計算時間を抑えた画像検索手法を調査することで，画像検索システムを成り立たせるうえで，</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検索精度が正常に扱える有効な範囲を明確にしたいと考えています．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6</a:t>
            </a:fld>
            <a:endParaRPr kumimoji="1" lang="ja-JP" altLang="en-US"/>
          </a:p>
        </p:txBody>
      </p:sp>
    </p:spTree>
    <p:extLst>
      <p:ext uri="{BB962C8B-B14F-4D97-AF65-F5344CB8AC3E}">
        <p14:creationId xmlns:p14="http://schemas.microsoft.com/office/powerpoint/2010/main" val="942864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深層学習モデルの中間層の次元数を変化させて，異なる次元数の特徴ベクトルを抽出します．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下記の図のようにモデルの全結合層部分の値を変化させてそこから特徴ベクトルを抽出します．</a:t>
            </a:r>
            <a:endParaRPr lang="en-US" altLang="ja-JP" dirty="0" smtClean="0"/>
          </a:p>
          <a:p>
            <a:pPr>
              <a:lnSpc>
                <a:spcPct val="100000"/>
              </a:lnSpc>
            </a:pPr>
            <a:r>
              <a:rPr lang="ja-JP" altLang="en-US" dirty="0" smtClean="0"/>
              <a:t>検索精度は</a:t>
            </a:r>
            <a:r>
              <a:rPr lang="ja-JP" altLang="en-US" dirty="0" smtClean="0"/>
              <a:t>，ユークリッド</a:t>
            </a:r>
            <a:r>
              <a:rPr lang="ja-JP" altLang="en-US" dirty="0" smtClean="0"/>
              <a:t>距離を</a:t>
            </a:r>
            <a:r>
              <a:rPr lang="ja-JP" altLang="en-US" dirty="0" smtClean="0"/>
              <a:t>用います．</a:t>
            </a:r>
            <a:r>
              <a:rPr lang="ja-JP" altLang="en-US" dirty="0" smtClean="0"/>
              <a:t>ベクトル間のユークリッド分離が小さい程類似性が高い</a:t>
            </a:r>
            <a:r>
              <a:rPr lang="ja-JP" altLang="en-US" dirty="0" smtClean="0"/>
              <a:t>としてランキングします．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本研究のアプローチは，</a:t>
            </a:r>
            <a:r>
              <a:rPr lang="ja-JP" altLang="en-US" dirty="0" smtClean="0"/>
              <a:t>特徴ベクトルと計算時間の観点から，画像検索機能を向上させるための分析手法について調査します．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7</a:t>
            </a:fld>
            <a:endParaRPr kumimoji="1" lang="ja-JP" altLang="en-US"/>
          </a:p>
        </p:txBody>
      </p:sp>
    </p:spTree>
    <p:extLst>
      <p:ext uri="{BB962C8B-B14F-4D97-AF65-F5344CB8AC3E}">
        <p14:creationId xmlns:p14="http://schemas.microsoft.com/office/powerpoint/2010/main" val="19166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提案する分析手法についてです．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STEP-1</a:t>
            </a:r>
            <a:r>
              <a:rPr kumimoji="1" lang="ja-JP" altLang="en-US" sz="1200" kern="1200" dirty="0" smtClean="0">
                <a:solidFill>
                  <a:schemeClr val="tx1"/>
                </a:solidFill>
                <a:effectLst/>
                <a:latin typeface="+mn-lt"/>
                <a:ea typeface="+mn-ea"/>
                <a:cs typeface="+mn-cs"/>
              </a:rPr>
              <a:t>で基準となるモデルを作成します．その後，</a:t>
            </a:r>
            <a:r>
              <a:rPr kumimoji="1" lang="en-US" altLang="ja-JP" sz="1200" kern="1200" dirty="0" smtClean="0">
                <a:solidFill>
                  <a:schemeClr val="tx1"/>
                </a:solidFill>
                <a:effectLst/>
                <a:latin typeface="+mn-lt"/>
                <a:ea typeface="+mn-ea"/>
                <a:cs typeface="+mn-cs"/>
              </a:rPr>
              <a:t>STEP-2</a:t>
            </a:r>
            <a:r>
              <a:rPr kumimoji="1" lang="ja-JP" altLang="en-US" sz="1200" kern="1200" dirty="0" smtClean="0">
                <a:solidFill>
                  <a:schemeClr val="tx1"/>
                </a:solidFill>
                <a:effectLst/>
                <a:latin typeface="+mn-lt"/>
                <a:ea typeface="+mn-ea"/>
                <a:cs typeface="+mn-cs"/>
              </a:rPr>
              <a:t>で中間層の次元数を変化させたモデルを複数作成します．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で各モデルを学習させます．</a:t>
            </a:r>
            <a:r>
              <a:rPr kumimoji="1" lang="en-US" altLang="ja-JP" sz="1200" kern="1200" dirty="0" smtClean="0">
                <a:solidFill>
                  <a:schemeClr val="tx1"/>
                </a:solidFill>
                <a:effectLst/>
                <a:latin typeface="+mn-lt"/>
                <a:ea typeface="+mn-ea"/>
                <a:cs typeface="+mn-cs"/>
              </a:rPr>
              <a:t>STEP-4</a:t>
            </a:r>
            <a:r>
              <a:rPr kumimoji="1" lang="ja-JP" altLang="en-US" sz="1200" kern="1200" dirty="0" smtClean="0">
                <a:solidFill>
                  <a:schemeClr val="tx1"/>
                </a:solidFill>
                <a:effectLst/>
                <a:latin typeface="+mn-lt"/>
                <a:ea typeface="+mn-ea"/>
                <a:cs typeface="+mn-cs"/>
              </a:rPr>
              <a:t>で</a:t>
            </a:r>
            <a:r>
              <a:rPr kumimoji="1" lang="en-US" altLang="ja-JP" sz="1200" kern="1200" dirty="0" smtClean="0">
                <a:solidFill>
                  <a:schemeClr val="tx1"/>
                </a:solidFill>
                <a:effectLst/>
                <a:latin typeface="+mn-lt"/>
                <a:ea typeface="+mn-ea"/>
                <a:cs typeface="+mn-cs"/>
              </a:rPr>
              <a:t>STEP-3</a:t>
            </a:r>
            <a:r>
              <a:rPr kumimoji="1" lang="ja-JP" altLang="en-US" sz="1200" kern="1200" dirty="0" smtClean="0">
                <a:solidFill>
                  <a:schemeClr val="tx1"/>
                </a:solidFill>
                <a:effectLst/>
                <a:latin typeface="+mn-lt"/>
                <a:ea typeface="+mn-ea"/>
                <a:cs typeface="+mn-cs"/>
              </a:rPr>
              <a:t>で作成した各深層学習モデルの中間層から特徴ベクトルを抽出します．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STEP-5</a:t>
            </a:r>
            <a:r>
              <a:rPr kumimoji="1" lang="ja-JP" altLang="en-US" sz="1200" kern="1200" dirty="0" err="1" smtClean="0">
                <a:solidFill>
                  <a:schemeClr val="tx1"/>
                </a:solidFill>
                <a:effectLst/>
                <a:latin typeface="+mn-lt"/>
                <a:ea typeface="+mn-ea"/>
                <a:cs typeface="+mn-cs"/>
              </a:rPr>
              <a:t>で抽</a:t>
            </a:r>
            <a:r>
              <a:rPr kumimoji="1" lang="ja-JP" altLang="en-US" sz="1200" kern="1200" dirty="0" smtClean="0">
                <a:solidFill>
                  <a:schemeClr val="tx1"/>
                </a:solidFill>
                <a:effectLst/>
                <a:latin typeface="+mn-lt"/>
                <a:ea typeface="+mn-ea"/>
                <a:cs typeface="+mn-cs"/>
              </a:rPr>
              <a:t>出した各特徴ベクトルを用いて，画像検索を行い，評価</a:t>
            </a:r>
            <a:r>
              <a:rPr kumimoji="1" lang="ja-JP" altLang="en-US" sz="1200" kern="1200" dirty="0" smtClean="0">
                <a:solidFill>
                  <a:schemeClr val="tx1"/>
                </a:solidFill>
                <a:effectLst/>
                <a:latin typeface="+mn-lt"/>
                <a:ea typeface="+mn-ea"/>
                <a:cs typeface="+mn-cs"/>
              </a:rPr>
              <a:t>を行います．</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研究の提案手法としては，基準のモデルを作成します．</a:t>
            </a:r>
          </a:p>
          <a:p>
            <a:r>
              <a:rPr kumimoji="1" lang="ja-JP" altLang="ja-JP" sz="1200" kern="1200" dirty="0" smtClean="0">
                <a:solidFill>
                  <a:schemeClr val="tx1"/>
                </a:solidFill>
                <a:effectLst/>
                <a:latin typeface="+mn-lt"/>
                <a:ea typeface="+mn-ea"/>
                <a:cs typeface="+mn-cs"/>
              </a:rPr>
              <a:t>その後，中間層の次元数を変化させて作成したモデルを複数用意します．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その後，それぞれのモデルを学習させます．学習には，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データセットを使用します．</a:t>
            </a:r>
          </a:p>
          <a:p>
            <a:r>
              <a:rPr kumimoji="1" lang="ja-JP" altLang="ja-JP" sz="1200" kern="1200" dirty="0" smtClean="0">
                <a:solidFill>
                  <a:schemeClr val="tx1"/>
                </a:solidFill>
                <a:effectLst/>
                <a:latin typeface="+mn-lt"/>
                <a:ea typeface="+mn-ea"/>
                <a:cs typeface="+mn-cs"/>
              </a:rPr>
              <a:t>画像集合を用意するのですが，ここでは，</a:t>
            </a:r>
            <a:r>
              <a:rPr kumimoji="1" lang="en-US" altLang="ja-JP" sz="1200" kern="1200" dirty="0" smtClean="0">
                <a:solidFill>
                  <a:schemeClr val="tx1"/>
                </a:solidFill>
                <a:effectLst/>
                <a:latin typeface="+mn-lt"/>
                <a:ea typeface="+mn-ea"/>
                <a:cs typeface="+mn-cs"/>
              </a:rPr>
              <a:t>CIFER-10</a:t>
            </a:r>
            <a:r>
              <a:rPr kumimoji="1" lang="ja-JP" altLang="ja-JP" sz="1200" kern="1200" dirty="0" smtClean="0">
                <a:solidFill>
                  <a:schemeClr val="tx1"/>
                </a:solidFill>
                <a:effectLst/>
                <a:latin typeface="+mn-lt"/>
                <a:ea typeface="+mn-ea"/>
                <a:cs typeface="+mn-cs"/>
              </a:rPr>
              <a:t>のテストデータ</a:t>
            </a:r>
            <a:r>
              <a:rPr kumimoji="1" lang="en-US" altLang="ja-JP" sz="1200" kern="1200" dirty="0" smtClean="0">
                <a:solidFill>
                  <a:schemeClr val="tx1"/>
                </a:solidFill>
                <a:effectLst/>
                <a:latin typeface="+mn-lt"/>
                <a:ea typeface="+mn-ea"/>
                <a:cs typeface="+mn-cs"/>
              </a:rPr>
              <a:t>1</a:t>
            </a:r>
            <a:r>
              <a:rPr kumimoji="1" lang="ja-JP" altLang="ja-JP" sz="1200" kern="1200" dirty="0" smtClean="0">
                <a:solidFill>
                  <a:schemeClr val="tx1"/>
                </a:solidFill>
                <a:effectLst/>
                <a:latin typeface="+mn-lt"/>
                <a:ea typeface="+mn-ea"/>
                <a:cs typeface="+mn-cs"/>
              </a:rPr>
              <a:t>万件を用意します．</a:t>
            </a:r>
          </a:p>
          <a:p>
            <a:r>
              <a:rPr kumimoji="1" lang="ja-JP" altLang="ja-JP" sz="1200" kern="1200" dirty="0" smtClean="0">
                <a:solidFill>
                  <a:schemeClr val="tx1"/>
                </a:solidFill>
                <a:effectLst/>
                <a:latin typeface="+mn-lt"/>
                <a:ea typeface="+mn-ea"/>
                <a:cs typeface="+mn-cs"/>
              </a:rPr>
              <a:t>その画像集合を利用して，作成したモデルから特徴ベクトルを抽出します。抽出は識別層の手前の全結合層から行います．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抽出した特徴ベクトルを使い，類似度を測ります．</a:t>
            </a:r>
            <a:r>
              <a:rPr kumimoji="1" lang="ja-JP" altLang="en-US" sz="1200" kern="1200" dirty="0" smtClean="0">
                <a:solidFill>
                  <a:schemeClr val="tx1"/>
                </a:solidFill>
                <a:effectLst/>
                <a:latin typeface="+mn-lt"/>
                <a:ea typeface="+mn-ea"/>
                <a:cs typeface="+mn-cs"/>
              </a:rPr>
              <a:t>類似度は，画像検索の方法の一つでもあるユークリッド距離を用いて測ります．</a:t>
            </a:r>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その時の検索精度と計算時間について評価します．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8</a:t>
            </a:fld>
            <a:endParaRPr kumimoji="1" lang="ja-JP" altLang="en-US"/>
          </a:p>
        </p:txBody>
      </p:sp>
    </p:spTree>
    <p:extLst>
      <p:ext uri="{BB962C8B-B14F-4D97-AF65-F5344CB8AC3E}">
        <p14:creationId xmlns:p14="http://schemas.microsoft.com/office/powerpoint/2010/main" val="1427677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STEP-4</a:t>
            </a:r>
            <a:r>
              <a:rPr kumimoji="1" lang="ja-JP" altLang="en-US" dirty="0" smtClean="0"/>
              <a:t>で特徴ベクトルを抽出するのですが詳しく説明します</a:t>
            </a:r>
            <a:endParaRPr kumimoji="1" lang="en-US" altLang="ja-JP" dirty="0" smtClean="0"/>
          </a:p>
          <a:p>
            <a:r>
              <a:rPr kumimoji="1" lang="ja-JP" altLang="en-US" dirty="0" smtClean="0"/>
              <a:t>本研究で扱うモデル</a:t>
            </a:r>
            <a:r>
              <a:rPr kumimoji="1" lang="ja-JP" altLang="en-US" dirty="0" smtClean="0"/>
              <a:t>の構成はこのようになっています</a:t>
            </a:r>
            <a:r>
              <a:rPr kumimoji="1" lang="ja-JP" altLang="en-US" dirty="0" smtClean="0"/>
              <a:t>．全部で</a:t>
            </a:r>
            <a:r>
              <a:rPr kumimoji="1" lang="en-US" altLang="ja-JP" dirty="0" smtClean="0"/>
              <a:t>17</a:t>
            </a:r>
            <a:r>
              <a:rPr kumimoji="1" lang="ja-JP" altLang="en-US" dirty="0" smtClean="0"/>
              <a:t>層です．</a:t>
            </a:r>
            <a:endParaRPr kumimoji="1" lang="en-US" altLang="ja-JP" dirty="0" smtClean="0"/>
          </a:p>
          <a:p>
            <a:r>
              <a:rPr kumimoji="1" lang="en-US" altLang="ja-JP" dirty="0" smtClean="0"/>
              <a:t>13</a:t>
            </a:r>
            <a:r>
              <a:rPr kumimoji="1" lang="ja-JP" altLang="en-US" dirty="0" err="1" smtClean="0"/>
              <a:t>，</a:t>
            </a:r>
            <a:r>
              <a:rPr kumimoji="1" lang="en-US" altLang="ja-JP" dirty="0" smtClean="0"/>
              <a:t>15</a:t>
            </a:r>
            <a:r>
              <a:rPr kumimoji="1" lang="ja-JP" altLang="en-US" dirty="0" smtClean="0"/>
              <a:t>層目の次元数の値を変化させます．</a:t>
            </a:r>
            <a:endParaRPr kumimoji="1" lang="en-US" altLang="ja-JP" dirty="0" smtClean="0"/>
          </a:p>
          <a:p>
            <a:r>
              <a:rPr kumimoji="1" lang="ja-JP" altLang="en-US" dirty="0" smtClean="0"/>
              <a:t>特徴ベクトルの抽出は，</a:t>
            </a:r>
            <a:r>
              <a:rPr kumimoji="1" lang="en-US" altLang="ja-JP" dirty="0" smtClean="0"/>
              <a:t>15</a:t>
            </a:r>
            <a:r>
              <a:rPr kumimoji="1" lang="ja-JP" altLang="en-US" dirty="0" smtClean="0"/>
              <a:t>層目から行います</a:t>
            </a:r>
            <a:r>
              <a:rPr kumimoji="1" lang="ja-JP" altLang="en-US" dirty="0" smtClean="0"/>
              <a:t>．</a:t>
            </a:r>
            <a:endParaRPr kumimoji="1" lang="en-US" altLang="ja-JP" dirty="0" smtClean="0"/>
          </a:p>
          <a:p>
            <a:endParaRPr kumimoji="1" lang="en-US" altLang="ja-JP" dirty="0" smtClean="0"/>
          </a:p>
          <a:p>
            <a:endParaRPr kumimoji="1" lang="en-US" altLang="ja-JP" dirty="0" smtClean="0"/>
          </a:p>
          <a:p>
            <a:r>
              <a:rPr kumimoji="1" lang="ja-JP" altLang="en-US" dirty="0" smtClean="0"/>
              <a:t>パラメータ，ノード数を変更することで異なる次元数の特徴ベクトルが抽出できる．</a:t>
            </a:r>
            <a:endParaRPr kumimoji="1" lang="ja-JP" altLang="en-US" dirty="0"/>
          </a:p>
        </p:txBody>
      </p:sp>
      <p:sp>
        <p:nvSpPr>
          <p:cNvPr id="4" name="スライド番号プレースホルダー 3"/>
          <p:cNvSpPr>
            <a:spLocks noGrp="1"/>
          </p:cNvSpPr>
          <p:nvPr>
            <p:ph type="sldNum" sz="quarter" idx="10"/>
          </p:nvPr>
        </p:nvSpPr>
        <p:spPr/>
        <p:txBody>
          <a:bodyPr/>
          <a:lstStyle/>
          <a:p>
            <a:fld id="{4443CE40-FC38-4584-BE39-B2B04D0D6E7E}" type="slidenum">
              <a:rPr kumimoji="1" lang="ja-JP" altLang="en-US" smtClean="0"/>
              <a:t>9</a:t>
            </a:fld>
            <a:endParaRPr kumimoji="1" lang="ja-JP" altLang="en-US"/>
          </a:p>
        </p:txBody>
      </p:sp>
    </p:spTree>
    <p:extLst>
      <p:ext uri="{BB962C8B-B14F-4D97-AF65-F5344CB8AC3E}">
        <p14:creationId xmlns:p14="http://schemas.microsoft.com/office/powerpoint/2010/main" val="3419489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800"/>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75346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52026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62723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600"/>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327040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40037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47616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3640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702042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966013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199607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1A4EBAE-FA5D-423E-9EB5-73F1E605FE6E}" type="datetimeFigureOut">
              <a:rPr kumimoji="1" lang="ja-JP" altLang="en-US" smtClean="0"/>
              <a:t>2022/1/23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E07F4A-F5D8-4967-9F09-CE8971CEDD53}" type="slidenum">
              <a:rPr kumimoji="1" lang="ja-JP" altLang="en-US" smtClean="0"/>
              <a:t>‹#›</a:t>
            </a:fld>
            <a:endParaRPr kumimoji="1" lang="ja-JP" altLang="en-US"/>
          </a:p>
        </p:txBody>
      </p:sp>
    </p:spTree>
    <p:extLst>
      <p:ext uri="{BB962C8B-B14F-4D97-AF65-F5344CB8AC3E}">
        <p14:creationId xmlns:p14="http://schemas.microsoft.com/office/powerpoint/2010/main" val="267173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4EBAE-FA5D-423E-9EB5-73F1E605FE6E}" type="datetimeFigureOut">
              <a:rPr kumimoji="1" lang="ja-JP" altLang="en-US" smtClean="0"/>
              <a:t>2022/1/23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AAE07F4A-F5D8-4967-9F09-CE8971CEDD53}" type="slidenum">
              <a:rPr lang="ja-JP" altLang="en-US" smtClean="0"/>
              <a:pPr/>
              <a:t>‹#›</a:t>
            </a:fld>
            <a:endParaRPr lang="ja-JP" altLang="en-US" dirty="0"/>
          </a:p>
        </p:txBody>
      </p:sp>
    </p:spTree>
    <p:extLst>
      <p:ext uri="{BB962C8B-B14F-4D97-AF65-F5344CB8AC3E}">
        <p14:creationId xmlns:p14="http://schemas.microsoft.com/office/powerpoint/2010/main" val="2588044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ejuku.net/blog/3148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qiita.com/URAN110/items/ea2bfc8f7ba2fc858de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61067"/>
            <a:ext cx="7772400" cy="2391304"/>
          </a:xfrm>
        </p:spPr>
        <p:txBody>
          <a:bodyPr>
            <a:noAutofit/>
          </a:bodyPr>
          <a:lstStyle/>
          <a:p>
            <a:r>
              <a:rPr kumimoji="1" lang="ja-JP" altLang="en-US" sz="5400" b="1" dirty="0" smtClean="0"/>
              <a:t>深層学習モデルから</a:t>
            </a:r>
            <a:r>
              <a:rPr kumimoji="1" lang="en-US" altLang="ja-JP" sz="5400" b="1" dirty="0" smtClean="0"/>
              <a:t/>
            </a:r>
            <a:br>
              <a:rPr kumimoji="1" lang="en-US" altLang="ja-JP" sz="5400" b="1" dirty="0" smtClean="0"/>
            </a:br>
            <a:r>
              <a:rPr kumimoji="1" lang="ja-JP" altLang="en-US" sz="5400" b="1" dirty="0" smtClean="0"/>
              <a:t>抽出した特徴ベクトルの</a:t>
            </a:r>
            <a:r>
              <a:rPr kumimoji="1" lang="en-US" altLang="ja-JP" sz="5400" b="1" dirty="0" smtClean="0"/>
              <a:t/>
            </a:r>
            <a:br>
              <a:rPr kumimoji="1" lang="en-US" altLang="ja-JP" sz="5400" b="1" dirty="0" smtClean="0"/>
            </a:br>
            <a:r>
              <a:rPr kumimoji="1" lang="ja-JP" altLang="en-US" sz="5400" b="1" dirty="0" smtClean="0"/>
              <a:t>画像検索精度と計算時間に関する評価</a:t>
            </a:r>
            <a:endParaRPr kumimoji="1" lang="ja-JP" altLang="en-US" sz="5400" b="1" dirty="0"/>
          </a:p>
        </p:txBody>
      </p:sp>
      <p:sp>
        <p:nvSpPr>
          <p:cNvPr id="3" name="サブタイトル 2"/>
          <p:cNvSpPr>
            <a:spLocks noGrp="1"/>
          </p:cNvSpPr>
          <p:nvPr>
            <p:ph type="subTitle" idx="1"/>
          </p:nvPr>
        </p:nvSpPr>
        <p:spPr>
          <a:xfrm>
            <a:off x="1143000" y="4152371"/>
            <a:ext cx="6858000" cy="1655762"/>
          </a:xfrm>
        </p:spPr>
        <p:txBody>
          <a:bodyPr/>
          <a:lstStyle/>
          <a:p>
            <a:r>
              <a:rPr lang="ja-JP" altLang="en-US" dirty="0" smtClean="0"/>
              <a:t>鷹野研究室</a:t>
            </a:r>
            <a:endParaRPr lang="en-US" altLang="ja-JP" dirty="0" smtClean="0"/>
          </a:p>
          <a:p>
            <a:r>
              <a:rPr lang="ja-JP" altLang="en-US" dirty="0" smtClean="0"/>
              <a:t>学籍</a:t>
            </a:r>
            <a:r>
              <a:rPr lang="ja-JP" altLang="en-US" dirty="0" smtClean="0"/>
              <a:t>番号：</a:t>
            </a:r>
            <a:r>
              <a:rPr lang="en-US" altLang="ja-JP" dirty="0" smtClean="0"/>
              <a:t>1821005</a:t>
            </a:r>
            <a:r>
              <a:rPr lang="ja-JP" altLang="en-US" dirty="0"/>
              <a:t> </a:t>
            </a:r>
            <a:r>
              <a:rPr lang="ja-JP" altLang="en-US" dirty="0" smtClean="0"/>
              <a:t>氏名</a:t>
            </a:r>
            <a:r>
              <a:rPr lang="ja-JP" altLang="en-US" dirty="0" smtClean="0"/>
              <a:t>：吉岡　拓郎</a:t>
            </a:r>
            <a:endParaRPr lang="en-US" altLang="ja-JP" dirty="0" smtClean="0"/>
          </a:p>
          <a:p>
            <a:r>
              <a:rPr kumimoji="1" lang="ja-JP" altLang="en-US" dirty="0" smtClean="0"/>
              <a:t>指導教員</a:t>
            </a:r>
            <a:r>
              <a:rPr lang="ja-JP" altLang="en-US" dirty="0" smtClean="0"/>
              <a:t>：鷹野孝典教授</a:t>
            </a:r>
            <a:endParaRPr kumimoji="1" lang="ja-JP" altLang="en-US" dirty="0"/>
          </a:p>
        </p:txBody>
      </p:sp>
      <p:sp>
        <p:nvSpPr>
          <p:cNvPr id="4" name="テキスト ボックス 3"/>
          <p:cNvSpPr txBox="1"/>
          <p:nvPr/>
        </p:nvSpPr>
        <p:spPr>
          <a:xfrm>
            <a:off x="1860697" y="105305"/>
            <a:ext cx="5720317" cy="646331"/>
          </a:xfrm>
          <a:prstGeom prst="rect">
            <a:avLst/>
          </a:prstGeom>
          <a:noFill/>
        </p:spPr>
        <p:txBody>
          <a:bodyPr wrap="square" rtlCol="0">
            <a:spAutoFit/>
          </a:bodyPr>
          <a:lstStyle/>
          <a:p>
            <a:r>
              <a:rPr lang="ja-JP" altLang="en-US" dirty="0" smtClean="0"/>
              <a:t>２０２１年度　神奈川工科大学情報学部情報工学科</a:t>
            </a:r>
            <a:endParaRPr lang="en-US" altLang="ja-JP" dirty="0" smtClean="0"/>
          </a:p>
          <a:p>
            <a:r>
              <a:rPr lang="ja-JP" altLang="en-US" dirty="0" smtClean="0"/>
              <a:t>１</a:t>
            </a:r>
            <a:r>
              <a:rPr kumimoji="1" lang="ja-JP" altLang="en-US" dirty="0" smtClean="0"/>
              <a:t>月２５日卒業研究発表会</a:t>
            </a:r>
            <a:endParaRPr kumimoji="1" lang="ja-JP" altLang="en-US" dirty="0"/>
          </a:p>
        </p:txBody>
      </p:sp>
    </p:spTree>
    <p:extLst>
      <p:ext uri="{BB962C8B-B14F-4D97-AF65-F5344CB8AC3E}">
        <p14:creationId xmlns:p14="http://schemas.microsoft.com/office/powerpoint/2010/main" val="334618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実験</a:t>
            </a:r>
            <a:r>
              <a:rPr kumimoji="1" lang="en-US" altLang="ja-JP" dirty="0" smtClean="0"/>
              <a:t>1</a:t>
            </a:r>
          </a:p>
          <a:p>
            <a:pPr lvl="1"/>
            <a:r>
              <a:rPr lang="ja-JP" altLang="en-US" dirty="0" smtClean="0"/>
              <a:t>各次元数の</a:t>
            </a:r>
            <a:r>
              <a:rPr lang="ja-JP" altLang="ja-JP" dirty="0" smtClean="0"/>
              <a:t>画像</a:t>
            </a:r>
            <a:r>
              <a:rPr lang="ja-JP" altLang="ja-JP" dirty="0"/>
              <a:t>検索精度と計算</a:t>
            </a:r>
            <a:r>
              <a:rPr lang="ja-JP" altLang="ja-JP" dirty="0" smtClean="0"/>
              <a:t>時間</a:t>
            </a:r>
            <a:r>
              <a:rPr lang="ja-JP" altLang="en-US" dirty="0" smtClean="0"/>
              <a:t>を評価する．</a:t>
            </a:r>
            <a:endParaRPr lang="en-US" altLang="ja-JP" dirty="0" smtClean="0"/>
          </a:p>
          <a:p>
            <a:pPr lvl="1"/>
            <a:endParaRPr kumimoji="1" lang="en-US" altLang="ja-JP" dirty="0"/>
          </a:p>
          <a:p>
            <a:r>
              <a:rPr lang="ja-JP" altLang="en-US" dirty="0" smtClean="0"/>
              <a:t>実験</a:t>
            </a:r>
            <a:r>
              <a:rPr lang="en-US" altLang="ja-JP" dirty="0" smtClean="0"/>
              <a:t>2</a:t>
            </a:r>
          </a:p>
          <a:p>
            <a:pPr lvl="1">
              <a:lnSpc>
                <a:spcPct val="100000"/>
              </a:lnSpc>
            </a:pPr>
            <a:r>
              <a:rPr lang="ja-JP" altLang="en-US" dirty="0"/>
              <a:t>各</a:t>
            </a:r>
            <a:r>
              <a:rPr lang="ja-JP" altLang="ja-JP" dirty="0"/>
              <a:t>ラベル</a:t>
            </a:r>
            <a:r>
              <a:rPr lang="ja-JP" altLang="en-US" dirty="0" smtClean="0"/>
              <a:t>の</a:t>
            </a:r>
            <a:r>
              <a:rPr lang="ja-JP" altLang="en-US" dirty="0"/>
              <a:t>検索</a:t>
            </a:r>
            <a:r>
              <a:rPr lang="ja-JP" altLang="en-US" dirty="0" smtClean="0"/>
              <a:t>精度</a:t>
            </a:r>
            <a:r>
              <a:rPr lang="ja-JP" altLang="en-US" dirty="0"/>
              <a:t>，</a:t>
            </a:r>
            <a:r>
              <a:rPr lang="ja-JP" altLang="ja-JP" dirty="0" smtClean="0"/>
              <a:t>検索</a:t>
            </a:r>
            <a:r>
              <a:rPr lang="ja-JP" altLang="ja-JP" dirty="0" smtClean="0"/>
              <a:t>結果</a:t>
            </a:r>
            <a:r>
              <a:rPr lang="ja-JP" altLang="en-US" dirty="0" smtClean="0"/>
              <a:t>上位の</a:t>
            </a:r>
            <a:r>
              <a:rPr lang="ja-JP" altLang="ja-JP" dirty="0" smtClean="0"/>
              <a:t>画像</a:t>
            </a:r>
            <a:r>
              <a:rPr lang="ja-JP" altLang="ja-JP" dirty="0"/>
              <a:t>の共通点</a:t>
            </a:r>
            <a:r>
              <a:rPr lang="ja-JP" altLang="ja-JP" dirty="0" smtClean="0"/>
              <a:t>を</a:t>
            </a:r>
            <a:r>
              <a:rPr lang="ja-JP" altLang="en-US" dirty="0"/>
              <a:t>評価</a:t>
            </a:r>
            <a:r>
              <a:rPr lang="ja-JP" altLang="ja-JP" dirty="0" smtClean="0"/>
              <a:t>する</a:t>
            </a:r>
            <a:r>
              <a:rPr lang="ja-JP" altLang="en-US" dirty="0"/>
              <a:t>．</a:t>
            </a:r>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10</a:t>
            </a:fld>
            <a:endParaRPr kumimoji="1" lang="ja-JP" altLang="en-US"/>
          </a:p>
        </p:txBody>
      </p:sp>
    </p:spTree>
    <p:extLst>
      <p:ext uri="{BB962C8B-B14F-4D97-AF65-F5344CB8AC3E}">
        <p14:creationId xmlns:p14="http://schemas.microsoft.com/office/powerpoint/2010/main" val="4065006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sp>
        <p:nvSpPr>
          <p:cNvPr id="3" name="コンテンツ プレースホルダー 2"/>
          <p:cNvSpPr>
            <a:spLocks noGrp="1"/>
          </p:cNvSpPr>
          <p:nvPr>
            <p:ph idx="1"/>
          </p:nvPr>
        </p:nvSpPr>
        <p:spPr>
          <a:xfrm>
            <a:off x="628649" y="1601911"/>
            <a:ext cx="5628460" cy="2963506"/>
          </a:xfrm>
        </p:spPr>
        <p:txBody>
          <a:bodyPr>
            <a:normAutofit/>
          </a:bodyPr>
          <a:lstStyle/>
          <a:p>
            <a:r>
              <a:rPr kumimoji="1" lang="ja-JP" altLang="en-US" dirty="0" smtClean="0"/>
              <a:t>データセット：</a:t>
            </a:r>
            <a:r>
              <a:rPr kumimoji="1" lang="en-US" altLang="ja-JP" dirty="0" smtClean="0"/>
              <a:t>CIFAR-10</a:t>
            </a:r>
          </a:p>
          <a:p>
            <a:pPr marL="0" indent="0">
              <a:buNone/>
            </a:pPr>
            <a:endParaRPr lang="en-US" altLang="ja-JP" dirty="0" smtClean="0"/>
          </a:p>
          <a:p>
            <a:pPr marL="0" indent="0">
              <a:buNone/>
            </a:pPr>
            <a:endParaRPr lang="en-US" altLang="ja-JP" dirty="0" smtClean="0"/>
          </a:p>
          <a:p>
            <a:pPr marL="0" indent="0">
              <a:buNone/>
            </a:pPr>
            <a:endParaRPr lang="en-US" altLang="ja-JP" sz="900" dirty="0"/>
          </a:p>
          <a:p>
            <a:r>
              <a:rPr kumimoji="1" lang="ja-JP" altLang="en-US" dirty="0" smtClean="0"/>
              <a:t>作成した深層学習モデル</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11</a:t>
            </a:fld>
            <a:endParaRPr kumimoji="1" lang="ja-JP" altLang="en-US"/>
          </a:p>
        </p:txBody>
      </p:sp>
      <p:graphicFrame>
        <p:nvGraphicFramePr>
          <p:cNvPr id="6" name="オブジェクト 5"/>
          <p:cNvGraphicFramePr>
            <a:graphicFrameLocks noChangeAspect="1"/>
          </p:cNvGraphicFramePr>
          <p:nvPr/>
        </p:nvGraphicFramePr>
        <p:xfrm>
          <a:off x="1482881" y="2075919"/>
          <a:ext cx="3919996" cy="1048204"/>
        </p:xfrm>
        <a:graphic>
          <a:graphicData uri="http://schemas.openxmlformats.org/presentationml/2006/ole">
            <mc:AlternateContent xmlns:mc="http://schemas.openxmlformats.org/markup-compatibility/2006">
              <mc:Choice xmlns:v="urn:schemas-microsoft-com:vml" Requires="v">
                <p:oleObj spid="_x0000_s1348" name="ワークシート" r:id="rId4" imgW="1733609" imgH="463785" progId="Excel.Sheet.12">
                  <p:embed/>
                </p:oleObj>
              </mc:Choice>
              <mc:Fallback>
                <p:oleObj name="ワークシート" r:id="rId4" imgW="1733609" imgH="463785" progId="Excel.Sheet.12">
                  <p:embed/>
                  <p:pic>
                    <p:nvPicPr>
                      <p:cNvPr id="6" name="オブジェクト 5"/>
                      <p:cNvPicPr/>
                      <p:nvPr/>
                    </p:nvPicPr>
                    <p:blipFill>
                      <a:blip r:embed="rId5"/>
                      <a:stretch>
                        <a:fillRect/>
                      </a:stretch>
                    </p:blipFill>
                    <p:spPr>
                      <a:xfrm>
                        <a:off x="1482881" y="2075919"/>
                        <a:ext cx="3919996" cy="1048204"/>
                      </a:xfrm>
                      <a:prstGeom prst="rect">
                        <a:avLst/>
                      </a:prstGeom>
                    </p:spPr>
                  </p:pic>
                </p:oleObj>
              </mc:Fallback>
            </mc:AlternateContent>
          </a:graphicData>
        </a:graphic>
      </p:graphicFrame>
      <p:graphicFrame>
        <p:nvGraphicFramePr>
          <p:cNvPr id="8" name="オブジェクト 7"/>
          <p:cNvGraphicFramePr>
            <a:graphicFrameLocks noChangeAspect="1"/>
          </p:cNvGraphicFramePr>
          <p:nvPr/>
        </p:nvGraphicFramePr>
        <p:xfrm>
          <a:off x="1482881" y="3796584"/>
          <a:ext cx="4813753" cy="2978961"/>
        </p:xfrm>
        <a:graphic>
          <a:graphicData uri="http://schemas.openxmlformats.org/presentationml/2006/ole">
            <mc:AlternateContent xmlns:mc="http://schemas.openxmlformats.org/markup-compatibility/2006">
              <mc:Choice xmlns:v="urn:schemas-microsoft-com:vml" Requires="v">
                <p:oleObj spid="_x0000_s1349" name="ワークシート" r:id="rId6" imgW="2965470" imgH="1835385" progId="Excel.Sheet.12">
                  <p:embed/>
                </p:oleObj>
              </mc:Choice>
              <mc:Fallback>
                <p:oleObj name="ワークシート" r:id="rId6" imgW="2965470" imgH="1835385" progId="Excel.Sheet.12">
                  <p:embed/>
                  <p:pic>
                    <p:nvPicPr>
                      <p:cNvPr id="8" name="オブジェクト 7"/>
                      <p:cNvPicPr/>
                      <p:nvPr/>
                    </p:nvPicPr>
                    <p:blipFill>
                      <a:blip r:embed="rId7"/>
                      <a:stretch>
                        <a:fillRect/>
                      </a:stretch>
                    </p:blipFill>
                    <p:spPr>
                      <a:xfrm>
                        <a:off x="1482881" y="3796584"/>
                        <a:ext cx="4813753" cy="2978961"/>
                      </a:xfrm>
                      <a:prstGeom prst="rect">
                        <a:avLst/>
                      </a:prstGeom>
                    </p:spPr>
                  </p:pic>
                </p:oleObj>
              </mc:Fallback>
            </mc:AlternateContent>
          </a:graphicData>
        </a:graphic>
      </p:graphicFrame>
    </p:spTree>
    <p:extLst>
      <p:ext uri="{BB962C8B-B14F-4D97-AF65-F5344CB8AC3E}">
        <p14:creationId xmlns:p14="http://schemas.microsoft.com/office/powerpoint/2010/main" val="3429856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628650" y="1847851"/>
            <a:ext cx="7886700" cy="4351338"/>
          </a:xfrm>
        </p:spPr>
        <p:txBody>
          <a:bodyPr/>
          <a:lstStyle/>
          <a:p>
            <a:pPr>
              <a:lnSpc>
                <a:spcPct val="100000"/>
              </a:lnSpc>
            </a:pPr>
            <a:r>
              <a:rPr lang="ja-JP" altLang="ja-JP" dirty="0"/>
              <a:t>画像検索精度と計算時間の両方の観点から最も良い</a:t>
            </a:r>
            <a:r>
              <a:rPr lang="ja-JP" altLang="ja-JP" dirty="0" smtClean="0"/>
              <a:t>結果</a:t>
            </a:r>
            <a:r>
              <a:rPr lang="ja-JP" altLang="en-US" dirty="0"/>
              <a:t>の</a:t>
            </a:r>
            <a:r>
              <a:rPr lang="ja-JP" altLang="ja-JP" dirty="0" smtClean="0"/>
              <a:t>次元数</a:t>
            </a:r>
            <a:r>
              <a:rPr lang="ja-JP" altLang="ja-JP" dirty="0"/>
              <a:t>を明確に</a:t>
            </a:r>
            <a:r>
              <a:rPr lang="ja-JP" altLang="ja-JP" dirty="0" smtClean="0"/>
              <a:t>する</a:t>
            </a:r>
            <a:r>
              <a:rPr lang="ja-JP" altLang="en-US" dirty="0" smtClean="0"/>
              <a:t>．</a:t>
            </a:r>
            <a:endParaRPr lang="ja-JP" altLang="ja-JP" dirty="0"/>
          </a:p>
          <a:p>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12</a:t>
            </a:fld>
            <a:endParaRPr kumimoji="1" lang="ja-JP" altLang="en-US"/>
          </a:p>
        </p:txBody>
      </p:sp>
    </p:spTree>
    <p:extLst>
      <p:ext uri="{BB962C8B-B14F-4D97-AF65-F5344CB8AC3E}">
        <p14:creationId xmlns:p14="http://schemas.microsoft.com/office/powerpoint/2010/main" val="2003096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lnSpc>
                <a:spcPct val="100000"/>
              </a:lnSpc>
              <a:buFont typeface="+mj-lt"/>
              <a:buAutoNum type="arabicPeriod"/>
            </a:pPr>
            <a:r>
              <a:rPr lang="ja-JP" altLang="en-US" dirty="0" smtClean="0"/>
              <a:t>画像検索精度を調査するため，基準となる画像と同じラベルを数え，</a:t>
            </a:r>
            <a:r>
              <a:rPr lang="ja-JP" altLang="en-US" dirty="0" smtClean="0"/>
              <a:t>最も</a:t>
            </a:r>
            <a:r>
              <a:rPr lang="ja-JP" altLang="en-US" dirty="0"/>
              <a:t>検索精度</a:t>
            </a:r>
            <a:r>
              <a:rPr lang="ja-JP" altLang="en-US" dirty="0" smtClean="0"/>
              <a:t>の</a:t>
            </a:r>
            <a:r>
              <a:rPr lang="ja-JP" altLang="en-US" dirty="0" smtClean="0"/>
              <a:t>良い特徴ベクトルの次元数を求める．</a:t>
            </a:r>
            <a:endParaRPr lang="en-US" altLang="ja-JP" dirty="0" smtClean="0"/>
          </a:p>
          <a:p>
            <a:pPr marL="514350" indent="-514350">
              <a:lnSpc>
                <a:spcPct val="100000"/>
              </a:lnSpc>
              <a:buFont typeface="+mj-lt"/>
              <a:buAutoNum type="arabicPeriod"/>
            </a:pPr>
            <a:endParaRPr lang="en-US" altLang="ja-JP" dirty="0" smtClean="0"/>
          </a:p>
          <a:p>
            <a:pPr marL="514350" indent="-514350">
              <a:lnSpc>
                <a:spcPct val="100000"/>
              </a:lnSpc>
              <a:buFont typeface="+mj-lt"/>
              <a:buAutoNum type="arabicPeriod"/>
            </a:pPr>
            <a:r>
              <a:rPr lang="ja-JP" altLang="en-US" dirty="0"/>
              <a:t>画像検索</a:t>
            </a:r>
            <a:r>
              <a:rPr lang="ja-JP" altLang="en-US" dirty="0" smtClean="0"/>
              <a:t>をする際の計算時間を</a:t>
            </a:r>
            <a:r>
              <a:rPr lang="ja-JP" altLang="en-US" dirty="0"/>
              <a:t>計測する</a:t>
            </a:r>
            <a:r>
              <a:rPr lang="ja-JP" altLang="en-US" dirty="0" smtClean="0"/>
              <a:t>．</a:t>
            </a:r>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13</a:t>
            </a:fld>
            <a:endParaRPr kumimoji="1" lang="ja-JP" altLang="en-US"/>
          </a:p>
        </p:txBody>
      </p:sp>
    </p:spTree>
    <p:extLst>
      <p:ext uri="{BB962C8B-B14F-4D97-AF65-F5344CB8AC3E}">
        <p14:creationId xmlns:p14="http://schemas.microsoft.com/office/powerpoint/2010/main" val="1365801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1</a:t>
            </a:r>
            <a:r>
              <a:rPr kumimoji="1" lang="ja-JP" altLang="en-US" dirty="0" smtClean="0"/>
              <a:t>結果</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14</a:t>
            </a:fld>
            <a:endParaRPr kumimoji="1" lang="ja-JP" altLang="en-US"/>
          </a:p>
        </p:txBody>
      </p:sp>
      <p:sp>
        <p:nvSpPr>
          <p:cNvPr id="3" name="コンテンツ プレースホルダー 2"/>
          <p:cNvSpPr>
            <a:spLocks noGrp="1"/>
          </p:cNvSpPr>
          <p:nvPr>
            <p:ph idx="1"/>
          </p:nvPr>
        </p:nvSpPr>
        <p:spPr>
          <a:xfrm>
            <a:off x="654775" y="1600157"/>
            <a:ext cx="7860575" cy="1481246"/>
          </a:xfrm>
        </p:spPr>
        <p:txBody>
          <a:bodyPr>
            <a:normAutofit/>
          </a:bodyPr>
          <a:lstStyle/>
          <a:p>
            <a:r>
              <a:rPr lang="ja-JP" altLang="ja-JP" dirty="0"/>
              <a:t>次元数</a:t>
            </a:r>
            <a:r>
              <a:rPr lang="en-US" altLang="ja-JP" dirty="0"/>
              <a:t>1000</a:t>
            </a:r>
            <a:r>
              <a:rPr lang="ja-JP" altLang="ja-JP" dirty="0"/>
              <a:t>が</a:t>
            </a:r>
            <a:r>
              <a:rPr lang="ja-JP" altLang="ja-JP" dirty="0" smtClean="0"/>
              <a:t>，</a:t>
            </a:r>
            <a:r>
              <a:rPr lang="ja-JP" altLang="en-US" dirty="0"/>
              <a:t>検索精度</a:t>
            </a:r>
            <a:r>
              <a:rPr lang="ja-JP" altLang="ja-JP" dirty="0" smtClean="0"/>
              <a:t>，</a:t>
            </a:r>
            <a:r>
              <a:rPr lang="ja-JP" altLang="ja-JP" dirty="0"/>
              <a:t>計算時間の両方の観点から最も</a:t>
            </a:r>
            <a:r>
              <a:rPr lang="ja-JP" altLang="ja-JP" dirty="0" smtClean="0"/>
              <a:t>良かった</a:t>
            </a:r>
            <a:r>
              <a:rPr lang="ja-JP" altLang="en-US" dirty="0" smtClean="0"/>
              <a:t>．</a:t>
            </a:r>
            <a:endParaRPr lang="ja-JP" altLang="ja-JP" dirty="0"/>
          </a:p>
          <a:p>
            <a:endParaRPr kumimoji="1" lang="ja-JP" altLang="en-US" dirty="0"/>
          </a:p>
        </p:txBody>
      </p:sp>
      <p:pic>
        <p:nvPicPr>
          <p:cNvPr id="7" name="図 6"/>
          <p:cNvPicPr>
            <a:picLocks noChangeAspect="1"/>
          </p:cNvPicPr>
          <p:nvPr/>
        </p:nvPicPr>
        <p:blipFill>
          <a:blip r:embed="rId3"/>
          <a:stretch>
            <a:fillRect/>
          </a:stretch>
        </p:blipFill>
        <p:spPr>
          <a:xfrm>
            <a:off x="935665" y="2573865"/>
            <a:ext cx="6400633" cy="4147611"/>
          </a:xfrm>
          <a:prstGeom prst="rect">
            <a:avLst/>
          </a:prstGeom>
        </p:spPr>
      </p:pic>
      <p:sp>
        <p:nvSpPr>
          <p:cNvPr id="5" name="角丸四角形 4"/>
          <p:cNvSpPr/>
          <p:nvPr/>
        </p:nvSpPr>
        <p:spPr>
          <a:xfrm>
            <a:off x="2882007" y="2763207"/>
            <a:ext cx="713983" cy="3106453"/>
          </a:xfrm>
          <a:prstGeom prst="roundRect">
            <a:avLst/>
          </a:prstGeom>
          <a:solidFill>
            <a:schemeClr val="lt1">
              <a:alpha val="0"/>
            </a:schemeClr>
          </a:solid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92899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実験</a:t>
            </a:r>
            <a:r>
              <a:rPr lang="en-US" altLang="ja-JP" dirty="0" smtClean="0"/>
              <a:t>1</a:t>
            </a:r>
            <a:r>
              <a:rPr lang="ja-JP" altLang="en-US" dirty="0" smtClean="0"/>
              <a:t>の結果から検索精度が出ていないラベルがあると考えられた．</a:t>
            </a:r>
            <a:endParaRPr lang="en-US" altLang="ja-JP" dirty="0" smtClean="0"/>
          </a:p>
          <a:p>
            <a:pPr>
              <a:lnSpc>
                <a:spcPct val="100000"/>
              </a:lnSpc>
            </a:pPr>
            <a:r>
              <a:rPr lang="ja-JP" altLang="en-US" dirty="0"/>
              <a:t>ラベルによる検索精度の違い</a:t>
            </a:r>
            <a:r>
              <a:rPr lang="ja-JP" altLang="en-US" dirty="0" smtClean="0"/>
              <a:t>を</a:t>
            </a:r>
            <a:r>
              <a:rPr lang="ja-JP" altLang="en-US" dirty="0"/>
              <a:t>評価</a:t>
            </a:r>
            <a:r>
              <a:rPr lang="ja-JP" altLang="en-US" dirty="0" smtClean="0"/>
              <a:t>する</a:t>
            </a:r>
            <a:r>
              <a:rPr lang="ja-JP" altLang="en-US" dirty="0" smtClean="0"/>
              <a:t>．</a:t>
            </a:r>
            <a:endParaRPr lang="en-US" altLang="ja-JP" dirty="0" smtClean="0"/>
          </a:p>
          <a:p>
            <a:pPr>
              <a:lnSpc>
                <a:spcPct val="100000"/>
              </a:lnSpc>
            </a:pPr>
            <a:endParaRPr lang="en-US" altLang="ja-JP" dirty="0" smtClean="0"/>
          </a:p>
          <a:p>
            <a:pPr>
              <a:lnSpc>
                <a:spcPct val="100000"/>
              </a:lnSpc>
            </a:pPr>
            <a:r>
              <a:rPr lang="ja-JP" altLang="ja-JP" dirty="0" smtClean="0"/>
              <a:t>検索</a:t>
            </a:r>
            <a:r>
              <a:rPr lang="ja-JP" altLang="ja-JP" dirty="0"/>
              <a:t>結果</a:t>
            </a:r>
            <a:r>
              <a:rPr lang="ja-JP" altLang="ja-JP" dirty="0" smtClean="0"/>
              <a:t>の</a:t>
            </a:r>
            <a:r>
              <a:rPr lang="ja-JP" altLang="en-US" dirty="0"/>
              <a:t>上位</a:t>
            </a:r>
            <a:r>
              <a:rPr lang="ja-JP" altLang="en-US" dirty="0" smtClean="0"/>
              <a:t>に表示された</a:t>
            </a:r>
            <a:r>
              <a:rPr lang="ja-JP" altLang="ja-JP" dirty="0" smtClean="0"/>
              <a:t>画像の</a:t>
            </a:r>
            <a:r>
              <a:rPr lang="ja-JP" altLang="en-US" dirty="0"/>
              <a:t>視覚的</a:t>
            </a:r>
            <a:r>
              <a:rPr lang="ja-JP" altLang="en-US" dirty="0" smtClean="0"/>
              <a:t>な共通点について評価し，特徴</a:t>
            </a:r>
            <a:r>
              <a:rPr lang="ja-JP" altLang="en-US" dirty="0"/>
              <a:t>ベクトルの持つ意味情報に</a:t>
            </a:r>
            <a:r>
              <a:rPr lang="ja-JP" altLang="en-US" dirty="0" smtClean="0"/>
              <a:t>ついて</a:t>
            </a:r>
            <a:r>
              <a:rPr lang="ja-JP" altLang="en-US" dirty="0"/>
              <a:t>評価</a:t>
            </a:r>
            <a:r>
              <a:rPr lang="ja-JP" altLang="en-US" dirty="0" smtClean="0"/>
              <a:t>する</a:t>
            </a:r>
            <a:r>
              <a:rPr lang="ja-JP" altLang="en-US"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15</a:t>
            </a:fld>
            <a:endParaRPr kumimoji="1" lang="ja-JP" altLang="en-US"/>
          </a:p>
        </p:txBody>
      </p:sp>
    </p:spTree>
    <p:extLst>
      <p:ext uri="{BB962C8B-B14F-4D97-AF65-F5344CB8AC3E}">
        <p14:creationId xmlns:p14="http://schemas.microsoft.com/office/powerpoint/2010/main" val="1758375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方法</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a:t>それぞれの特徴</a:t>
            </a:r>
            <a:r>
              <a:rPr lang="ja-JP" altLang="en-US" dirty="0" smtClean="0"/>
              <a:t>ベクトルから各ラベル</a:t>
            </a:r>
            <a:r>
              <a:rPr lang="ja-JP" altLang="en-US" dirty="0" smtClean="0"/>
              <a:t>の</a:t>
            </a:r>
            <a:r>
              <a:rPr lang="ja-JP" altLang="en-US" dirty="0"/>
              <a:t>検索精度</a:t>
            </a:r>
            <a:r>
              <a:rPr lang="ja-JP" altLang="en-US" dirty="0" smtClean="0"/>
              <a:t>を</a:t>
            </a:r>
            <a:r>
              <a:rPr lang="ja-JP" altLang="en-US" dirty="0" smtClean="0"/>
              <a:t>出し，ラベルに</a:t>
            </a:r>
            <a:r>
              <a:rPr lang="ja-JP" altLang="en-US" dirty="0" smtClean="0"/>
              <a:t>よる</a:t>
            </a:r>
            <a:r>
              <a:rPr lang="ja-JP" altLang="en-US" dirty="0"/>
              <a:t>検索精度</a:t>
            </a:r>
            <a:r>
              <a:rPr lang="ja-JP" altLang="en-US" dirty="0" smtClean="0"/>
              <a:t>の</a:t>
            </a:r>
            <a:r>
              <a:rPr lang="ja-JP" altLang="en-US" dirty="0" smtClean="0"/>
              <a:t>違いをグラフに表す．</a:t>
            </a:r>
            <a:endParaRPr lang="en-US" altLang="ja-JP" dirty="0" smtClean="0"/>
          </a:p>
          <a:p>
            <a:pPr marL="514350" indent="-514350">
              <a:buFont typeface="+mj-lt"/>
              <a:buAutoNum type="arabicPeriod"/>
            </a:pPr>
            <a:endParaRPr lang="en-US" altLang="ja-JP" dirty="0" smtClean="0"/>
          </a:p>
          <a:p>
            <a:pPr marL="514350" indent="-514350">
              <a:buFont typeface="+mj-lt"/>
              <a:buAutoNum type="arabicPeriod"/>
            </a:pPr>
            <a:r>
              <a:rPr lang="ja-JP" altLang="en-US" dirty="0"/>
              <a:t>検索上位</a:t>
            </a:r>
            <a:r>
              <a:rPr lang="ja-JP" altLang="en-US" dirty="0" smtClean="0"/>
              <a:t>に表示された</a:t>
            </a:r>
            <a:r>
              <a:rPr lang="ja-JP" altLang="en-US" dirty="0" smtClean="0"/>
              <a:t>画像をランキング形式で表示し，類似</a:t>
            </a:r>
            <a:r>
              <a:rPr lang="ja-JP" altLang="en-US" dirty="0" smtClean="0"/>
              <a:t>している点について評価する．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16</a:t>
            </a:fld>
            <a:endParaRPr kumimoji="1" lang="ja-JP" altLang="en-US"/>
          </a:p>
        </p:txBody>
      </p:sp>
    </p:spTree>
    <p:extLst>
      <p:ext uri="{BB962C8B-B14F-4D97-AF65-F5344CB8AC3E}">
        <p14:creationId xmlns:p14="http://schemas.microsoft.com/office/powerpoint/2010/main" val="3931736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結果①</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17</a:t>
            </a:fld>
            <a:endParaRPr kumimoji="1" lang="ja-JP" altLang="en-US" dirty="0"/>
          </a:p>
        </p:txBody>
      </p:sp>
      <p:sp>
        <p:nvSpPr>
          <p:cNvPr id="3" name="コンテンツ プレースホルダー 2"/>
          <p:cNvSpPr>
            <a:spLocks noGrp="1"/>
          </p:cNvSpPr>
          <p:nvPr>
            <p:ph idx="1"/>
          </p:nvPr>
        </p:nvSpPr>
        <p:spPr>
          <a:xfrm>
            <a:off x="628650" y="1432480"/>
            <a:ext cx="7886700" cy="1744293"/>
          </a:xfrm>
        </p:spPr>
        <p:txBody>
          <a:bodyPr>
            <a:normAutofit lnSpcReduction="10000"/>
          </a:bodyPr>
          <a:lstStyle/>
          <a:p>
            <a:r>
              <a:rPr kumimoji="1" lang="ja-JP" altLang="en-US" dirty="0" smtClean="0"/>
              <a:t>「車，トラック」等の検索精度</a:t>
            </a:r>
            <a:r>
              <a:rPr lang="ja-JP" altLang="en-US" dirty="0" smtClean="0"/>
              <a:t>が良く，「猫，鹿」等が検索精度が悪い．</a:t>
            </a:r>
            <a:endParaRPr lang="en-US" altLang="ja-JP" dirty="0" smtClean="0"/>
          </a:p>
          <a:p>
            <a:r>
              <a:rPr kumimoji="1" lang="ja-JP" altLang="en-US" dirty="0"/>
              <a:t>正答率</a:t>
            </a:r>
            <a:r>
              <a:rPr kumimoji="1" lang="ja-JP" altLang="en-US" dirty="0" smtClean="0"/>
              <a:t>の悪い</a:t>
            </a:r>
            <a:r>
              <a:rPr lang="ja-JP" altLang="en-US" dirty="0" smtClean="0"/>
              <a:t>ラベルの影響で検索精度が落ちてしまっている．</a:t>
            </a:r>
            <a:endParaRPr kumimoji="1" lang="ja-JP" altLang="en-US" dirty="0"/>
          </a:p>
        </p:txBody>
      </p:sp>
      <p:pic>
        <p:nvPicPr>
          <p:cNvPr id="8" name="図 7"/>
          <p:cNvPicPr>
            <a:picLocks noChangeAspect="1"/>
          </p:cNvPicPr>
          <p:nvPr/>
        </p:nvPicPr>
        <p:blipFill>
          <a:blip r:embed="rId3"/>
          <a:stretch>
            <a:fillRect/>
          </a:stretch>
        </p:blipFill>
        <p:spPr>
          <a:xfrm>
            <a:off x="1620226" y="3212468"/>
            <a:ext cx="5492955" cy="3509008"/>
          </a:xfrm>
          <a:prstGeom prst="rect">
            <a:avLst/>
          </a:prstGeom>
        </p:spPr>
      </p:pic>
    </p:spTree>
    <p:extLst>
      <p:ext uri="{BB962C8B-B14F-4D97-AF65-F5344CB8AC3E}">
        <p14:creationId xmlns:p14="http://schemas.microsoft.com/office/powerpoint/2010/main" val="303626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r>
              <a:rPr kumimoji="1" lang="en-US" altLang="ja-JP" dirty="0" smtClean="0"/>
              <a:t>2</a:t>
            </a:r>
            <a:r>
              <a:rPr kumimoji="1" lang="ja-JP" altLang="en-US" dirty="0" smtClean="0"/>
              <a:t>結果②</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dirty="0" smtClean="0"/>
              <a:t>ラベル「車」</a:t>
            </a:r>
            <a:endParaRPr kumimoji="1" lang="ja-JP" altLang="en-US" dirty="0"/>
          </a:p>
        </p:txBody>
      </p:sp>
      <p:sp>
        <p:nvSpPr>
          <p:cNvPr id="4" name="コンテンツ プレースホルダー 3"/>
          <p:cNvSpPr>
            <a:spLocks noGrp="1"/>
          </p:cNvSpPr>
          <p:nvPr>
            <p:ph sz="half" idx="2"/>
          </p:nvPr>
        </p:nvSpPr>
        <p:spPr>
          <a:xfrm>
            <a:off x="499214" y="4298745"/>
            <a:ext cx="3868340" cy="1988548"/>
          </a:xfrm>
        </p:spPr>
        <p:txBody>
          <a:bodyPr>
            <a:normAutofit lnSpcReduction="10000"/>
          </a:bodyPr>
          <a:lstStyle/>
          <a:p>
            <a:r>
              <a:rPr lang="ja-JP" altLang="en-US" dirty="0" smtClean="0"/>
              <a:t>直線などが</a:t>
            </a:r>
            <a:r>
              <a:rPr lang="ja-JP" altLang="en-US" dirty="0" smtClean="0"/>
              <a:t>はっきり</a:t>
            </a:r>
            <a:r>
              <a:rPr lang="ja-JP" altLang="en-US" dirty="0"/>
              <a:t>している</a:t>
            </a:r>
            <a:r>
              <a:rPr lang="ja-JP" altLang="en-US" dirty="0" smtClean="0"/>
              <a:t>ため，解像度が低くても</a:t>
            </a:r>
            <a:r>
              <a:rPr lang="ja-JP" altLang="en-US" dirty="0" smtClean="0"/>
              <a:t>意味情報</a:t>
            </a:r>
            <a:r>
              <a:rPr lang="ja-JP" altLang="en-US" dirty="0" smtClean="0"/>
              <a:t>が多く保持されている．</a:t>
            </a:r>
            <a:endParaRPr kumimoji="1" lang="ja-JP" altLang="en-US" dirty="0"/>
          </a:p>
        </p:txBody>
      </p:sp>
      <p:sp>
        <p:nvSpPr>
          <p:cNvPr id="5" name="テキスト プレースホルダー 4"/>
          <p:cNvSpPr>
            <a:spLocks noGrp="1"/>
          </p:cNvSpPr>
          <p:nvPr>
            <p:ph type="body" sz="quarter" idx="3"/>
          </p:nvPr>
        </p:nvSpPr>
        <p:spPr/>
        <p:txBody>
          <a:bodyPr/>
          <a:lstStyle/>
          <a:p>
            <a:r>
              <a:rPr kumimoji="1" lang="ja-JP" altLang="en-US" dirty="0" smtClean="0"/>
              <a:t>ラベル「猫」</a:t>
            </a:r>
            <a:endParaRPr kumimoji="1" lang="ja-JP" altLang="en-US" dirty="0"/>
          </a:p>
        </p:txBody>
      </p:sp>
      <p:sp>
        <p:nvSpPr>
          <p:cNvPr id="6" name="コンテンツ プレースホルダー 5"/>
          <p:cNvSpPr>
            <a:spLocks noGrp="1"/>
          </p:cNvSpPr>
          <p:nvPr>
            <p:ph sz="quarter" idx="4"/>
          </p:nvPr>
        </p:nvSpPr>
        <p:spPr>
          <a:xfrm>
            <a:off x="4573191" y="4298745"/>
            <a:ext cx="4018359" cy="1988548"/>
          </a:xfrm>
        </p:spPr>
        <p:txBody>
          <a:bodyPr/>
          <a:lstStyle/>
          <a:p>
            <a:r>
              <a:rPr lang="ja-JP" altLang="en-US" dirty="0"/>
              <a:t>曲線</a:t>
            </a:r>
            <a:r>
              <a:rPr lang="ja-JP" altLang="en-US" dirty="0" smtClean="0"/>
              <a:t>や色の変化が多く</a:t>
            </a:r>
            <a:r>
              <a:rPr lang="ja-JP" altLang="en-US" dirty="0" smtClean="0"/>
              <a:t>，画像の解像度では意味</a:t>
            </a:r>
            <a:r>
              <a:rPr lang="ja-JP" altLang="en-US" dirty="0" smtClean="0"/>
              <a:t>情報</a:t>
            </a:r>
            <a:r>
              <a:rPr lang="ja-JP" altLang="en-US" dirty="0" smtClean="0"/>
              <a:t>が</a:t>
            </a:r>
            <a:r>
              <a:rPr lang="ja-JP" altLang="en-US" dirty="0"/>
              <a:t>保持されていない</a:t>
            </a:r>
            <a:r>
              <a:rPr kumimoji="1" lang="ja-JP" altLang="en-US" dirty="0" smtClean="0"/>
              <a:t>．</a:t>
            </a:r>
            <a:endParaRPr kumimoji="1" lang="ja-JP" altLang="en-US" dirty="0"/>
          </a:p>
        </p:txBody>
      </p:sp>
      <p:sp>
        <p:nvSpPr>
          <p:cNvPr id="7" name="スライド番号プレースホルダー 6"/>
          <p:cNvSpPr>
            <a:spLocks noGrp="1"/>
          </p:cNvSpPr>
          <p:nvPr>
            <p:ph type="sldNum" sz="quarter" idx="12"/>
          </p:nvPr>
        </p:nvSpPr>
        <p:spPr/>
        <p:txBody>
          <a:bodyPr/>
          <a:lstStyle/>
          <a:p>
            <a:fld id="{768BF403-63E9-4BE6-AA0B-408C483EA9DC}" type="slidenum">
              <a:rPr kumimoji="1" lang="ja-JP" altLang="en-US" sz="3600" smtClean="0"/>
              <a:t>18</a:t>
            </a:fld>
            <a:endParaRPr kumimoji="1" lang="ja-JP" altLang="en-US" sz="3600" dirty="0"/>
          </a:p>
        </p:txBody>
      </p:sp>
      <p:pic>
        <p:nvPicPr>
          <p:cNvPr id="8" name="図 7"/>
          <p:cNvPicPr>
            <a:picLocks noChangeAspect="1"/>
          </p:cNvPicPr>
          <p:nvPr/>
        </p:nvPicPr>
        <p:blipFill>
          <a:blip r:embed="rId3"/>
          <a:stretch>
            <a:fillRect/>
          </a:stretch>
        </p:blipFill>
        <p:spPr>
          <a:xfrm>
            <a:off x="122779" y="2568102"/>
            <a:ext cx="4375403" cy="1371600"/>
          </a:xfrm>
          <a:prstGeom prst="rect">
            <a:avLst/>
          </a:prstGeom>
        </p:spPr>
      </p:pic>
      <p:pic>
        <p:nvPicPr>
          <p:cNvPr id="9" name="図 8"/>
          <p:cNvPicPr>
            <a:picLocks noChangeAspect="1"/>
          </p:cNvPicPr>
          <p:nvPr/>
        </p:nvPicPr>
        <p:blipFill>
          <a:blip r:embed="rId4"/>
          <a:stretch>
            <a:fillRect/>
          </a:stretch>
        </p:blipFill>
        <p:spPr>
          <a:xfrm>
            <a:off x="4617278" y="2566965"/>
            <a:ext cx="4375403" cy="1371189"/>
          </a:xfrm>
          <a:prstGeom prst="rect">
            <a:avLst/>
          </a:prstGeom>
        </p:spPr>
      </p:pic>
    </p:spTree>
    <p:extLst>
      <p:ext uri="{BB962C8B-B14F-4D97-AF65-F5344CB8AC3E}">
        <p14:creationId xmlns:p14="http://schemas.microsoft.com/office/powerpoint/2010/main" val="3212936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最適な次元数を求めるための分析手法を提案した．</a:t>
            </a:r>
            <a:endParaRPr lang="en-US" altLang="ja-JP" dirty="0" smtClean="0"/>
          </a:p>
          <a:p>
            <a:r>
              <a:rPr lang="ja-JP" altLang="en-US" u="sng" dirty="0" smtClean="0"/>
              <a:t>分析</a:t>
            </a:r>
            <a:r>
              <a:rPr lang="ja-JP" altLang="en-US" u="sng" dirty="0"/>
              <a:t>手法</a:t>
            </a:r>
            <a:r>
              <a:rPr lang="ja-JP" altLang="en-US" u="sng" dirty="0" smtClean="0"/>
              <a:t>から最適な次元数</a:t>
            </a:r>
            <a:r>
              <a:rPr lang="ja-JP" altLang="en-US" u="sng" dirty="0" smtClean="0"/>
              <a:t>を</a:t>
            </a:r>
            <a:r>
              <a:rPr lang="ja-JP" altLang="en-US" u="sng" dirty="0"/>
              <a:t>得る</a:t>
            </a:r>
            <a:r>
              <a:rPr lang="ja-JP" altLang="en-US" dirty="0"/>
              <a:t>こと</a:t>
            </a:r>
            <a:r>
              <a:rPr lang="ja-JP" altLang="en-US" dirty="0" smtClean="0"/>
              <a:t>が確認できた．</a:t>
            </a:r>
            <a:endParaRPr kumimoji="1" lang="en-US" altLang="ja-JP" dirty="0" smtClean="0"/>
          </a:p>
          <a:p>
            <a:endParaRPr lang="en-US" altLang="ja-JP" dirty="0"/>
          </a:p>
          <a:p>
            <a:r>
              <a:rPr lang="ja-JP" altLang="en-US" dirty="0" smtClean="0"/>
              <a:t>検索画像をランキング形式にまとめた所，特徴ベクトルは，</a:t>
            </a:r>
            <a:r>
              <a:rPr lang="ja-JP" altLang="en-US" u="sng" dirty="0" smtClean="0"/>
              <a:t>意味情報として対象物の形状など</a:t>
            </a:r>
            <a:r>
              <a:rPr lang="ja-JP" altLang="en-US" dirty="0" smtClean="0"/>
              <a:t>を持っているのではないかと考えられた．</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19</a:t>
            </a:fld>
            <a:endParaRPr kumimoji="1" lang="ja-JP" altLang="en-US"/>
          </a:p>
        </p:txBody>
      </p:sp>
    </p:spTree>
    <p:extLst>
      <p:ext uri="{BB962C8B-B14F-4D97-AF65-F5344CB8AC3E}">
        <p14:creationId xmlns:p14="http://schemas.microsoft.com/office/powerpoint/2010/main" val="3067907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normAutofit/>
          </a:bodyPr>
          <a:lstStyle/>
          <a:p>
            <a:pPr algn="just">
              <a:lnSpc>
                <a:spcPct val="110000"/>
              </a:lnSpc>
            </a:pPr>
            <a:r>
              <a:rPr lang="ja-JP" altLang="en-US" dirty="0" smtClean="0"/>
              <a:t>ソーシャルネットワーキングサービス</a:t>
            </a:r>
            <a:r>
              <a:rPr lang="en-US" altLang="ja-JP" dirty="0" smtClean="0"/>
              <a:t>(SNS)</a:t>
            </a:r>
            <a:r>
              <a:rPr lang="ja-JP" altLang="en-US" dirty="0" smtClean="0"/>
              <a:t>に</a:t>
            </a:r>
            <a:r>
              <a:rPr lang="ja-JP" altLang="en-US" dirty="0"/>
              <a:t>おいて写真や画像の投稿が盛んになっており，大量の写真や画像が蓄積されている</a:t>
            </a:r>
            <a:r>
              <a:rPr lang="ja-JP" altLang="en-US" dirty="0" smtClean="0"/>
              <a:t>．</a:t>
            </a:r>
            <a:endParaRPr lang="en-US" altLang="ja-JP" dirty="0" smtClean="0"/>
          </a:p>
          <a:p>
            <a:pPr algn="just">
              <a:lnSpc>
                <a:spcPct val="110000"/>
              </a:lnSpc>
            </a:pPr>
            <a:endParaRPr lang="en-US" altLang="ja-JP" dirty="0"/>
          </a:p>
          <a:p>
            <a:pPr algn="just">
              <a:lnSpc>
                <a:spcPct val="110000"/>
              </a:lnSpc>
            </a:pPr>
            <a:r>
              <a:rPr lang="ja-JP" altLang="en-US" dirty="0"/>
              <a:t>ユーザが目的の写真や画像にアクセスする手段として，画像検索機能の重要性が増している</a:t>
            </a:r>
            <a:r>
              <a:rPr lang="ja-JP" altLang="en-US" dirty="0" smtClean="0"/>
              <a:t>．</a:t>
            </a:r>
            <a:endParaRPr lang="en-US" altLang="ja-JP" strike="sngStrike"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a:t>
            </a:fld>
            <a:endParaRPr kumimoji="1" lang="ja-JP" altLang="en-US"/>
          </a:p>
        </p:txBody>
      </p:sp>
    </p:spTree>
    <p:extLst>
      <p:ext uri="{BB962C8B-B14F-4D97-AF65-F5344CB8AC3E}">
        <p14:creationId xmlns:p14="http://schemas.microsoft.com/office/powerpoint/2010/main" val="2292191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本提案手法の応用として，ユークリッド距離以外での類似性評価，異なる深層学習モデル構造を使用した特徴ベクトル</a:t>
            </a:r>
            <a:r>
              <a:rPr kumimoji="1" lang="ja-JP" altLang="en-US" dirty="0" smtClean="0"/>
              <a:t>抽出が考えられる．</a:t>
            </a:r>
            <a:endParaRPr kumimoji="1" lang="en-US" altLang="ja-JP" dirty="0" smtClean="0"/>
          </a:p>
          <a:p>
            <a:endParaRPr lang="en-US" altLang="ja-JP" dirty="0"/>
          </a:p>
          <a:p>
            <a:r>
              <a:rPr lang="ja-JP" altLang="en-US" dirty="0"/>
              <a:t>画像特徴</a:t>
            </a:r>
            <a:r>
              <a:rPr lang="ja-JP" altLang="en-US" dirty="0" smtClean="0"/>
              <a:t>ベクトルを画像検索に適用することで対象物の形や色といった面から画像を検索できると予想する．</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20</a:t>
            </a:fld>
            <a:endParaRPr kumimoji="1" lang="ja-JP" altLang="en-US"/>
          </a:p>
        </p:txBody>
      </p:sp>
    </p:spTree>
    <p:extLst>
      <p:ext uri="{BB962C8B-B14F-4D97-AF65-F5344CB8AC3E}">
        <p14:creationId xmlns:p14="http://schemas.microsoft.com/office/powerpoint/2010/main" val="1888008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200416" y="1421706"/>
            <a:ext cx="8743167" cy="5436294"/>
          </a:xfrm>
        </p:spPr>
        <p:txBody>
          <a:bodyPr>
            <a:normAutofit/>
          </a:bodyPr>
          <a:lstStyle/>
          <a:p>
            <a:pPr marL="342900" lvl="0" indent="-342900">
              <a:buFont typeface="+mj-ea"/>
              <a:buAutoNum type="circleNumDbPlain"/>
            </a:pPr>
            <a:r>
              <a:rPr lang="en-US" altLang="ja-JP" sz="1600" dirty="0"/>
              <a:t>Image Net</a:t>
            </a:r>
            <a:r>
              <a:rPr lang="ja-JP" altLang="ja-JP" sz="1600" dirty="0" err="1"/>
              <a:t>，</a:t>
            </a:r>
            <a:r>
              <a:rPr lang="en-US" altLang="ja-JP" sz="1600" dirty="0"/>
              <a:t>https://image-net.org/</a:t>
            </a:r>
            <a:r>
              <a:rPr lang="ja-JP" altLang="ja-JP" sz="1600" dirty="0" err="1"/>
              <a:t>，</a:t>
            </a:r>
            <a:r>
              <a:rPr lang="ja-JP" altLang="ja-JP" sz="1600" dirty="0"/>
              <a:t>（</a:t>
            </a:r>
            <a:r>
              <a:rPr lang="en-US" altLang="ja-JP" sz="1600" dirty="0"/>
              <a:t>2021/12/23</a:t>
            </a:r>
            <a:r>
              <a:rPr lang="ja-JP" altLang="ja-JP" sz="1600" dirty="0"/>
              <a:t>）</a:t>
            </a:r>
          </a:p>
          <a:p>
            <a:pPr marL="342900" lvl="0" indent="-342900">
              <a:buFont typeface="+mj-ea"/>
              <a:buAutoNum type="circleNumDbPlain"/>
            </a:pPr>
            <a:r>
              <a:rPr lang="en-US" altLang="ja-JP" sz="1600" dirty="0" smtClean="0"/>
              <a:t>[Alex2012]Alex </a:t>
            </a:r>
            <a:r>
              <a:rPr lang="en-US" altLang="ja-JP" sz="1600" dirty="0" err="1"/>
              <a:t>Krizhevsky</a:t>
            </a:r>
            <a:r>
              <a:rPr lang="ja-JP" altLang="ja-JP" sz="1600" dirty="0" err="1"/>
              <a:t>，</a:t>
            </a:r>
            <a:r>
              <a:rPr lang="en-US" altLang="ja-JP" sz="1600" dirty="0"/>
              <a:t>Ilya </a:t>
            </a:r>
            <a:r>
              <a:rPr lang="en-US" altLang="ja-JP" sz="1600" dirty="0" err="1"/>
              <a:t>Sutskever</a:t>
            </a:r>
            <a:r>
              <a:rPr lang="ja-JP" altLang="ja-JP" sz="1600" dirty="0" err="1"/>
              <a:t>，</a:t>
            </a:r>
            <a:r>
              <a:rPr lang="en-US" altLang="ja-JP" sz="1600" dirty="0"/>
              <a:t>Geoffrey E. Hinton</a:t>
            </a:r>
            <a:r>
              <a:rPr lang="ja-JP" altLang="ja-JP" sz="1600" dirty="0"/>
              <a:t>：</a:t>
            </a:r>
            <a:r>
              <a:rPr lang="en-US" altLang="ja-JP" sz="1600" dirty="0"/>
              <a:t>ImageNet Classification with Deep </a:t>
            </a:r>
            <a:r>
              <a:rPr lang="en-US" altLang="ja-JP" sz="1600" dirty="0" err="1"/>
              <a:t>ConvolutionalNeural</a:t>
            </a:r>
            <a:r>
              <a:rPr lang="en-US" altLang="ja-JP" sz="1600" dirty="0"/>
              <a:t> Networks</a:t>
            </a:r>
            <a:r>
              <a:rPr lang="ja-JP" altLang="ja-JP" sz="1600" dirty="0" err="1"/>
              <a:t>，</a:t>
            </a:r>
            <a:r>
              <a:rPr lang="ja-JP" altLang="ja-JP" sz="1600" dirty="0"/>
              <a:t>（</a:t>
            </a:r>
            <a:r>
              <a:rPr lang="en-US" altLang="ja-JP" sz="1600" dirty="0"/>
              <a:t>2012</a:t>
            </a:r>
            <a:r>
              <a:rPr lang="ja-JP" altLang="ja-JP" sz="1600" dirty="0"/>
              <a:t>）．</a:t>
            </a:r>
          </a:p>
          <a:p>
            <a:pPr marL="342900" lvl="0" indent="-342900">
              <a:buFont typeface="+mj-ea"/>
              <a:buAutoNum type="circleNumDbPlain"/>
            </a:pPr>
            <a:r>
              <a:rPr lang="en-US" altLang="ja-JP" sz="1600" dirty="0" smtClean="0"/>
              <a:t>[</a:t>
            </a:r>
            <a:r>
              <a:rPr lang="ja-JP" altLang="en-US" sz="1600" dirty="0" smtClean="0"/>
              <a:t>中山</a:t>
            </a:r>
            <a:r>
              <a:rPr lang="en-US" altLang="ja-JP" sz="1600" dirty="0" smtClean="0"/>
              <a:t>2015]</a:t>
            </a:r>
            <a:r>
              <a:rPr lang="ja-JP" altLang="ja-JP" sz="1600" dirty="0" smtClean="0"/>
              <a:t>中山</a:t>
            </a:r>
            <a:r>
              <a:rPr lang="ja-JP" altLang="ja-JP" sz="1600" dirty="0"/>
              <a:t>英樹：深層畳み込みニューラルネットワークによる画像特徴抽出と転移学習，電子情報通信学会技術研究報告，（</a:t>
            </a:r>
            <a:r>
              <a:rPr lang="en-US" altLang="ja-JP" sz="1600" dirty="0"/>
              <a:t>2015/7/17</a:t>
            </a:r>
            <a:r>
              <a:rPr lang="ja-JP" altLang="ja-JP" sz="1600" dirty="0"/>
              <a:t>）．</a:t>
            </a:r>
          </a:p>
          <a:p>
            <a:pPr marL="342900" lvl="0" indent="-342900">
              <a:buFont typeface="+mj-ea"/>
              <a:buAutoNum type="circleNumDbPlain"/>
            </a:pPr>
            <a:r>
              <a:rPr lang="en-US" altLang="ja-JP" sz="1600" dirty="0" smtClean="0"/>
              <a:t>[</a:t>
            </a:r>
            <a:r>
              <a:rPr lang="ja-JP" altLang="en-US" sz="1600" dirty="0" smtClean="0"/>
              <a:t>鬼塚</a:t>
            </a:r>
            <a:r>
              <a:rPr lang="en-US" altLang="ja-JP" sz="1600" dirty="0" smtClean="0"/>
              <a:t>2018]</a:t>
            </a:r>
            <a:r>
              <a:rPr lang="ja-JP" altLang="ja-JP" sz="1600" dirty="0" smtClean="0"/>
              <a:t>鬼塚</a:t>
            </a:r>
            <a:r>
              <a:rPr lang="ja-JP" altLang="ja-JP" sz="1600" dirty="0"/>
              <a:t>洋輔，山田太造，井上聡，内田誠一：花押類似検索のための畳み込みオートエンコーダによる画像特徴抽出，情報処理学会，（</a:t>
            </a:r>
            <a:r>
              <a:rPr lang="en-US" altLang="ja-JP" sz="1600" dirty="0"/>
              <a:t>2018/12</a:t>
            </a:r>
            <a:r>
              <a:rPr lang="ja-JP" altLang="ja-JP" sz="1600" dirty="0" smtClean="0"/>
              <a:t>）</a:t>
            </a:r>
            <a:endParaRPr lang="en-US" altLang="ja-JP" sz="1600" dirty="0" smtClean="0"/>
          </a:p>
          <a:p>
            <a:pPr marL="342900" lvl="0" indent="-342900">
              <a:buFont typeface="+mj-ea"/>
              <a:buAutoNum type="circleNumDbPlain"/>
            </a:pPr>
            <a:r>
              <a:rPr lang="en-US" altLang="ja-JP" sz="1600" dirty="0" smtClean="0"/>
              <a:t>[</a:t>
            </a:r>
            <a:r>
              <a:rPr lang="ja-JP" altLang="en-US" sz="1600" dirty="0" smtClean="0"/>
              <a:t>高橋</a:t>
            </a:r>
            <a:r>
              <a:rPr lang="en-US" altLang="ja-JP" sz="1600" dirty="0" smtClean="0"/>
              <a:t>2020]</a:t>
            </a:r>
            <a:r>
              <a:rPr lang="ja-JP" altLang="ja-JP" sz="1600" dirty="0" smtClean="0"/>
              <a:t>高橋</a:t>
            </a:r>
            <a:r>
              <a:rPr lang="ja-JP" altLang="ja-JP" sz="1600" dirty="0"/>
              <a:t>春輝，竹川高志：ラベル情報の一般化による</a:t>
            </a:r>
            <a:r>
              <a:rPr lang="en-US" altLang="ja-JP" sz="1600" dirty="0"/>
              <a:t>Laplacian </a:t>
            </a:r>
            <a:r>
              <a:rPr lang="en-US" altLang="ja-JP" sz="1600" dirty="0" err="1"/>
              <a:t>Eigenmaps</a:t>
            </a:r>
            <a:r>
              <a:rPr lang="ja-JP" altLang="ja-JP" sz="1600" dirty="0"/>
              <a:t>と</a:t>
            </a:r>
            <a:r>
              <a:rPr lang="en-US" altLang="ja-JP" sz="1600" dirty="0"/>
              <a:t>Linear Discriminant Analysis</a:t>
            </a:r>
            <a:r>
              <a:rPr lang="ja-JP" altLang="ja-JP" sz="1600" dirty="0"/>
              <a:t>の体系化，人工知能学会前項九大会論文集，</a:t>
            </a:r>
            <a:r>
              <a:rPr lang="en-US" altLang="ja-JP" sz="1600" dirty="0"/>
              <a:t>34</a:t>
            </a:r>
            <a:r>
              <a:rPr lang="ja-JP" altLang="ja-JP" sz="1600" dirty="0"/>
              <a:t>巻，</a:t>
            </a:r>
            <a:r>
              <a:rPr lang="en-US" altLang="ja-JP" sz="1600" dirty="0"/>
              <a:t>ROMBUNNO.4B3-GS-1-03 </a:t>
            </a:r>
            <a:r>
              <a:rPr lang="ja-JP" altLang="ja-JP" sz="1600" dirty="0" err="1"/>
              <a:t>，</a:t>
            </a:r>
            <a:r>
              <a:rPr lang="ja-JP" altLang="ja-JP" sz="1600" dirty="0"/>
              <a:t>（</a:t>
            </a:r>
            <a:r>
              <a:rPr lang="en-US" altLang="ja-JP" sz="1600" dirty="0"/>
              <a:t>2020</a:t>
            </a:r>
            <a:r>
              <a:rPr lang="ja-JP" altLang="ja-JP" sz="1600" dirty="0"/>
              <a:t>）．</a:t>
            </a:r>
          </a:p>
          <a:p>
            <a:pPr marL="342900" lvl="0" indent="-342900">
              <a:buFont typeface="+mj-ea"/>
              <a:buAutoNum type="circleNumDbPlain"/>
            </a:pPr>
            <a:r>
              <a:rPr lang="en-US" altLang="ja-JP" sz="1600" dirty="0"/>
              <a:t>CIFAR-10 and CIFAR-100 datasets</a:t>
            </a:r>
            <a:r>
              <a:rPr lang="ja-JP" altLang="ja-JP" sz="1600" dirty="0"/>
              <a:t>：</a:t>
            </a:r>
            <a:r>
              <a:rPr lang="en-US" altLang="ja-JP" sz="1600" dirty="0"/>
              <a:t>https://www.cs.toronto.edu/~kriz/cifar.html</a:t>
            </a:r>
            <a:r>
              <a:rPr lang="ja-JP" altLang="ja-JP" sz="1600" dirty="0" err="1"/>
              <a:t>，</a:t>
            </a:r>
            <a:r>
              <a:rPr lang="ja-JP" altLang="ja-JP" sz="1600" dirty="0"/>
              <a:t>（</a:t>
            </a:r>
            <a:r>
              <a:rPr lang="en-US" altLang="ja-JP" sz="1600" dirty="0"/>
              <a:t>2021/12/23</a:t>
            </a:r>
            <a:r>
              <a:rPr lang="ja-JP" altLang="ja-JP" sz="1600" dirty="0"/>
              <a:t>）</a:t>
            </a:r>
          </a:p>
          <a:p>
            <a:pPr marL="342900" lvl="0" indent="-342900">
              <a:buFont typeface="+mj-ea"/>
              <a:buAutoNum type="circleNumDbPlain"/>
            </a:pPr>
            <a:r>
              <a:rPr lang="en-US" altLang="ja-JP" sz="1600" dirty="0" smtClean="0"/>
              <a:t>[</a:t>
            </a:r>
            <a:r>
              <a:rPr lang="ja-JP" altLang="en-US" sz="1600" dirty="0" smtClean="0"/>
              <a:t>フランソワ</a:t>
            </a:r>
            <a:r>
              <a:rPr lang="en-US" altLang="ja-JP" sz="1600" dirty="0" smtClean="0"/>
              <a:t>2018]</a:t>
            </a:r>
            <a:r>
              <a:rPr lang="ja-JP" altLang="ja-JP" sz="1600" dirty="0" smtClean="0"/>
              <a:t>フランソワ</a:t>
            </a:r>
            <a:r>
              <a:rPr lang="ja-JP" altLang="ja-JP" sz="1600" dirty="0"/>
              <a:t>・ショレ</a:t>
            </a:r>
            <a:r>
              <a:rPr lang="ja-JP" altLang="ja-JP" sz="1600" dirty="0" smtClean="0"/>
              <a:t>，巣</a:t>
            </a:r>
            <a:r>
              <a:rPr lang="ja-JP" altLang="ja-JP" sz="1600" dirty="0"/>
              <a:t>籠悠輔</a:t>
            </a:r>
            <a:r>
              <a:rPr lang="ja-JP" altLang="ja-JP" sz="1600" dirty="0" smtClean="0"/>
              <a:t>，株式</a:t>
            </a:r>
            <a:r>
              <a:rPr lang="ja-JP" altLang="ja-JP" sz="1600" dirty="0"/>
              <a:t>会社クイープ：</a:t>
            </a:r>
            <a:r>
              <a:rPr lang="en-US" altLang="ja-JP" sz="1600" dirty="0"/>
              <a:t>Python</a:t>
            </a:r>
            <a:r>
              <a:rPr lang="ja-JP" altLang="ja-JP" sz="1600" dirty="0"/>
              <a:t>と</a:t>
            </a:r>
            <a:r>
              <a:rPr lang="en-US" altLang="ja-JP" sz="1600" dirty="0" err="1"/>
              <a:t>Keras</a:t>
            </a:r>
            <a:r>
              <a:rPr lang="ja-JP" altLang="ja-JP" sz="1600" dirty="0"/>
              <a:t>によるディープラーニング，</a:t>
            </a:r>
            <a:r>
              <a:rPr lang="en-US" altLang="ja-JP" sz="1600" dirty="0"/>
              <a:t>pp.32-35</a:t>
            </a:r>
            <a:r>
              <a:rPr lang="ja-JP" altLang="ja-JP" sz="1600" dirty="0" err="1"/>
              <a:t>，</a:t>
            </a:r>
            <a:r>
              <a:rPr lang="en-US" altLang="ja-JP" sz="1600" dirty="0"/>
              <a:t>pp.39-41</a:t>
            </a:r>
            <a:r>
              <a:rPr lang="ja-JP" altLang="ja-JP" sz="1600" dirty="0" err="1"/>
              <a:t>，</a:t>
            </a:r>
            <a:r>
              <a:rPr lang="en-US" altLang="ja-JP" sz="1600" dirty="0"/>
              <a:t>pp.124-186</a:t>
            </a:r>
            <a:r>
              <a:rPr lang="ja-JP" altLang="ja-JP" sz="1600" dirty="0" err="1"/>
              <a:t>，</a:t>
            </a:r>
            <a:r>
              <a:rPr lang="ja-JP" altLang="ja-JP" sz="1600" dirty="0"/>
              <a:t>株式会社マイナビ出版（</a:t>
            </a:r>
            <a:r>
              <a:rPr lang="en-US" altLang="ja-JP" sz="1600" dirty="0"/>
              <a:t>2018/10/25</a:t>
            </a:r>
            <a:r>
              <a:rPr lang="ja-JP" altLang="ja-JP" sz="1600" dirty="0"/>
              <a:t>）．</a:t>
            </a:r>
          </a:p>
          <a:p>
            <a:pPr marL="342900" lvl="0" indent="-342900">
              <a:buFont typeface="+mj-ea"/>
              <a:buAutoNum type="circleNumDbPlain"/>
            </a:pPr>
            <a:r>
              <a:rPr lang="en-US" altLang="ja-JP" sz="1600" u="sng" dirty="0"/>
              <a:t>Pickle</a:t>
            </a:r>
            <a:r>
              <a:rPr lang="ja-JP" altLang="ja-JP" sz="1600" dirty="0"/>
              <a:t>でオブジェクトを保存する方法を解説！：</a:t>
            </a:r>
            <a:r>
              <a:rPr lang="en-US" altLang="ja-JP" sz="1600" u="sng" dirty="0">
                <a:hlinkClick r:id="rId3"/>
              </a:rPr>
              <a:t>https://www.sejuku.net/blog/31480</a:t>
            </a:r>
            <a:r>
              <a:rPr lang="ja-JP" altLang="ja-JP" sz="1600" dirty="0"/>
              <a:t>　，（</a:t>
            </a:r>
            <a:r>
              <a:rPr lang="en-US" altLang="ja-JP" sz="1600" dirty="0"/>
              <a:t>2021/12/22</a:t>
            </a:r>
            <a:r>
              <a:rPr lang="ja-JP" altLang="ja-JP" sz="1600" dirty="0"/>
              <a:t>）．</a:t>
            </a:r>
          </a:p>
          <a:p>
            <a:pPr marL="342900" lvl="0" indent="-342900">
              <a:buFont typeface="+mj-ea"/>
              <a:buAutoNum type="circleNumDbPlain"/>
            </a:pPr>
            <a:r>
              <a:rPr lang="en-US" altLang="ja-JP" sz="1600" u="sng" dirty="0" err="1"/>
              <a:t>Keras</a:t>
            </a:r>
            <a:r>
              <a:rPr lang="ja-JP" altLang="ja-JP" sz="1600" dirty="0"/>
              <a:t>で</a:t>
            </a:r>
            <a:r>
              <a:rPr lang="en-US" altLang="ja-JP" sz="1600" dirty="0" err="1"/>
              <a:t>AlexNet</a:t>
            </a:r>
            <a:r>
              <a:rPr lang="ja-JP" altLang="ja-JP" sz="1600" dirty="0"/>
              <a:t>を構築し</a:t>
            </a:r>
            <a:r>
              <a:rPr lang="en-US" altLang="ja-JP" sz="1600" dirty="0"/>
              <a:t>Cifar-10</a:t>
            </a:r>
            <a:r>
              <a:rPr lang="ja-JP" altLang="ja-JP" sz="1600" dirty="0"/>
              <a:t>を学習させてみた： </a:t>
            </a:r>
            <a:r>
              <a:rPr lang="en-US" altLang="ja-JP" sz="1600" u="sng" dirty="0">
                <a:hlinkClick r:id="rId4"/>
              </a:rPr>
              <a:t>https://qiita.com/URAN110/items/ea2bfc8f7ba2fc858de3</a:t>
            </a:r>
            <a:r>
              <a:rPr lang="ja-JP" altLang="ja-JP" sz="1600" dirty="0"/>
              <a:t>　，（</a:t>
            </a:r>
            <a:r>
              <a:rPr lang="en-US" altLang="ja-JP" sz="1600" dirty="0"/>
              <a:t>2021/12/21</a:t>
            </a:r>
            <a:r>
              <a:rPr lang="ja-JP" altLang="ja-JP" sz="1600" dirty="0"/>
              <a:t>）</a:t>
            </a:r>
            <a:endParaRPr lang="ja-JP" altLang="ja-JP" sz="1600"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21</a:t>
            </a:fld>
            <a:endParaRPr kumimoji="1" lang="ja-JP" altLang="en-US"/>
          </a:p>
        </p:txBody>
      </p:sp>
    </p:spTree>
    <p:extLst>
      <p:ext uri="{BB962C8B-B14F-4D97-AF65-F5344CB8AC3E}">
        <p14:creationId xmlns:p14="http://schemas.microsoft.com/office/powerpoint/2010/main" val="2668855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特徴ベクトルについて</a:t>
            </a:r>
            <a:endParaRPr kumimoji="1" lang="ja-JP" altLang="en-US" dirty="0"/>
          </a:p>
        </p:txBody>
      </p:sp>
      <p:sp>
        <p:nvSpPr>
          <p:cNvPr id="3" name="コンテンツ プレースホルダー 2"/>
          <p:cNvSpPr>
            <a:spLocks noGrp="1"/>
          </p:cNvSpPr>
          <p:nvPr>
            <p:ph idx="1"/>
          </p:nvPr>
        </p:nvSpPr>
        <p:spPr/>
        <p:txBody>
          <a:bodyPr>
            <a:normAutofit/>
          </a:bodyPr>
          <a:lstStyle/>
          <a:p>
            <a:pPr marL="228600" lvl="1">
              <a:spcBef>
                <a:spcPts val="1000"/>
              </a:spcBef>
            </a:pPr>
            <a:r>
              <a:rPr lang="en-US" altLang="ja-JP" dirty="0"/>
              <a:t>CNN (Convolutional Neural Network)</a:t>
            </a:r>
            <a:r>
              <a:rPr lang="ja-JP" altLang="en-US" dirty="0"/>
              <a:t>の登場により，画像検索機能は向上</a:t>
            </a:r>
            <a:r>
              <a:rPr lang="ja-JP" altLang="en-US" dirty="0" smtClean="0"/>
              <a:t>した．</a:t>
            </a:r>
            <a:endParaRPr lang="en-US" altLang="ja-JP" dirty="0" smtClean="0"/>
          </a:p>
          <a:p>
            <a:pPr marL="228600" lvl="1">
              <a:spcBef>
                <a:spcPts val="1000"/>
              </a:spcBef>
            </a:pPr>
            <a:r>
              <a:rPr lang="ja-JP" altLang="en-US" dirty="0" smtClean="0"/>
              <a:t>深層</a:t>
            </a:r>
            <a:r>
              <a:rPr lang="ja-JP" altLang="en-US" dirty="0"/>
              <a:t>学習モデルの中間層から</a:t>
            </a:r>
            <a:r>
              <a:rPr lang="ja-JP" altLang="en-US" dirty="0" smtClean="0"/>
              <a:t>抽出</a:t>
            </a:r>
            <a:r>
              <a:rPr lang="ja-JP" altLang="en-US" dirty="0" smtClean="0"/>
              <a:t>した特徴ベクトルを用いた画像検索方式が注目されている．</a:t>
            </a:r>
            <a:endParaRPr lang="en-US" altLang="ja-JP" dirty="0" smtClean="0"/>
          </a:p>
          <a:p>
            <a:pPr marL="228600" lvl="1">
              <a:spcBef>
                <a:spcPts val="1000"/>
              </a:spcBef>
            </a:pPr>
            <a:endParaRPr lang="en-US" altLang="ja-JP" dirty="0" smtClean="0"/>
          </a:p>
          <a:p>
            <a:pPr marL="228600" lvl="1">
              <a:spcBef>
                <a:spcPts val="1000"/>
              </a:spcBef>
            </a:pPr>
            <a:r>
              <a:rPr lang="ja-JP" altLang="en-US" dirty="0" smtClean="0"/>
              <a:t>特徴ベクトルには，</a:t>
            </a:r>
            <a:r>
              <a:rPr lang="ja-JP" altLang="en-US" dirty="0" smtClean="0">
                <a:solidFill>
                  <a:srgbClr val="FF0000"/>
                </a:solidFill>
              </a:rPr>
              <a:t>意味情報</a:t>
            </a:r>
            <a:r>
              <a:rPr lang="ja-JP" altLang="en-US" dirty="0" smtClean="0"/>
              <a:t>が</a:t>
            </a:r>
            <a:r>
              <a:rPr lang="ja-JP" altLang="en-US" dirty="0"/>
              <a:t>含まれる</a:t>
            </a:r>
            <a:r>
              <a:rPr lang="ja-JP" altLang="en-US" dirty="0" smtClean="0"/>
              <a:t>と仮定する．</a:t>
            </a:r>
            <a:endParaRPr lang="en-US" altLang="ja-JP" dirty="0"/>
          </a:p>
          <a:p>
            <a:pPr lvl="1"/>
            <a:r>
              <a:rPr lang="ja-JP" altLang="en-US" dirty="0"/>
              <a:t>画像を認識する際に，その判断材料となる</a:t>
            </a:r>
            <a:r>
              <a:rPr lang="ja-JP" altLang="en-US" dirty="0" smtClean="0"/>
              <a:t>情報．</a:t>
            </a:r>
            <a:endParaRPr lang="en-US" altLang="ja-JP" dirty="0">
              <a:solidFill>
                <a:srgbClr val="FF0000"/>
              </a:solidFill>
            </a:endParaRPr>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3</a:t>
            </a:fld>
            <a:endParaRPr kumimoji="1" lang="ja-JP" altLang="en-US" dirty="0"/>
          </a:p>
        </p:txBody>
      </p:sp>
      <p:pic>
        <p:nvPicPr>
          <p:cNvPr id="5" name="図 4"/>
          <p:cNvPicPr>
            <a:picLocks noChangeAspect="1"/>
          </p:cNvPicPr>
          <p:nvPr/>
        </p:nvPicPr>
        <p:blipFill>
          <a:blip r:embed="rId3"/>
          <a:stretch>
            <a:fillRect/>
          </a:stretch>
        </p:blipFill>
        <p:spPr>
          <a:xfrm>
            <a:off x="462017" y="4773998"/>
            <a:ext cx="2084002" cy="2084002"/>
          </a:xfrm>
          <a:prstGeom prst="rect">
            <a:avLst/>
          </a:prstGeom>
        </p:spPr>
      </p:pic>
      <p:sp>
        <p:nvSpPr>
          <p:cNvPr id="6" name="テキスト ボックス 5"/>
          <p:cNvSpPr txBox="1"/>
          <p:nvPr/>
        </p:nvSpPr>
        <p:spPr>
          <a:xfrm>
            <a:off x="4434727" y="5099746"/>
            <a:ext cx="3798517" cy="1815882"/>
          </a:xfrm>
          <a:prstGeom prst="rect">
            <a:avLst/>
          </a:prstGeom>
          <a:noFill/>
        </p:spPr>
        <p:txBody>
          <a:bodyPr wrap="square" rtlCol="0">
            <a:spAutoFit/>
          </a:bodyPr>
          <a:lstStyle/>
          <a:p>
            <a:r>
              <a:rPr lang="en-US" altLang="ja-JP" sz="2400" dirty="0"/>
              <a:t>5×5</a:t>
            </a:r>
            <a:r>
              <a:rPr lang="ja-JP" altLang="en-US" sz="2400" dirty="0"/>
              <a:t>で</a:t>
            </a:r>
            <a:r>
              <a:rPr lang="en-US" altLang="ja-JP" sz="2400" dirty="0"/>
              <a:t>25</a:t>
            </a:r>
            <a:r>
              <a:rPr lang="ja-JP" altLang="en-US" sz="2400" dirty="0"/>
              <a:t>画素なので、特徴ベクトルの要素が</a:t>
            </a:r>
            <a:r>
              <a:rPr lang="en-US" altLang="ja-JP" sz="2400" dirty="0"/>
              <a:t>25</a:t>
            </a:r>
            <a:r>
              <a:rPr lang="ja-JP" altLang="en-US" sz="2400" dirty="0"/>
              <a:t>個。</a:t>
            </a:r>
            <a:endParaRPr lang="en-US" altLang="ja-JP" sz="2400" dirty="0"/>
          </a:p>
          <a:p>
            <a:r>
              <a:rPr lang="ja-JP" altLang="en-US" sz="2400" dirty="0"/>
              <a:t>この特徴ベクトルは、</a:t>
            </a:r>
            <a:r>
              <a:rPr lang="en-US" altLang="ja-JP" sz="2400" dirty="0"/>
              <a:t>25</a:t>
            </a:r>
            <a:r>
              <a:rPr lang="ja-JP" altLang="en-US" sz="2400" dirty="0"/>
              <a:t>次元であると</a:t>
            </a:r>
            <a:r>
              <a:rPr lang="ja-JP" altLang="en-US" sz="2400" dirty="0" smtClean="0"/>
              <a:t>いえる．</a:t>
            </a:r>
            <a:endParaRPr lang="en-US" altLang="ja-JP" sz="2400" dirty="0"/>
          </a:p>
          <a:p>
            <a:endParaRPr lang="en-US" altLang="ja-JP" sz="1600" dirty="0"/>
          </a:p>
        </p:txBody>
      </p:sp>
      <p:graphicFrame>
        <p:nvGraphicFramePr>
          <p:cNvPr id="9" name="表 8"/>
          <p:cNvGraphicFramePr>
            <a:graphicFrameLocks noGrp="1"/>
          </p:cNvGraphicFramePr>
          <p:nvPr>
            <p:extLst>
              <p:ext uri="{D42A27DB-BD31-4B8C-83A1-F6EECF244321}">
                <p14:modId xmlns:p14="http://schemas.microsoft.com/office/powerpoint/2010/main" val="51906250"/>
              </p:ext>
            </p:extLst>
          </p:nvPr>
        </p:nvGraphicFramePr>
        <p:xfrm>
          <a:off x="2546019" y="4891431"/>
          <a:ext cx="1775295" cy="1828800"/>
        </p:xfrm>
        <a:graphic>
          <a:graphicData uri="http://schemas.openxmlformats.org/drawingml/2006/table">
            <a:tbl>
              <a:tblPr firstRow="1" bandRow="1">
                <a:tableStyleId>{5940675A-B579-460E-94D1-54222C63F5DA}</a:tableStyleId>
              </a:tblPr>
              <a:tblGrid>
                <a:gridCol w="355059">
                  <a:extLst>
                    <a:ext uri="{9D8B030D-6E8A-4147-A177-3AD203B41FA5}">
                      <a16:colId xmlns:a16="http://schemas.microsoft.com/office/drawing/2014/main" val="3206013067"/>
                    </a:ext>
                  </a:extLst>
                </a:gridCol>
                <a:gridCol w="355059">
                  <a:extLst>
                    <a:ext uri="{9D8B030D-6E8A-4147-A177-3AD203B41FA5}">
                      <a16:colId xmlns:a16="http://schemas.microsoft.com/office/drawing/2014/main" val="3173559760"/>
                    </a:ext>
                  </a:extLst>
                </a:gridCol>
                <a:gridCol w="355059">
                  <a:extLst>
                    <a:ext uri="{9D8B030D-6E8A-4147-A177-3AD203B41FA5}">
                      <a16:colId xmlns:a16="http://schemas.microsoft.com/office/drawing/2014/main" val="3464370229"/>
                    </a:ext>
                  </a:extLst>
                </a:gridCol>
                <a:gridCol w="355059">
                  <a:extLst>
                    <a:ext uri="{9D8B030D-6E8A-4147-A177-3AD203B41FA5}">
                      <a16:colId xmlns:a16="http://schemas.microsoft.com/office/drawing/2014/main" val="626183276"/>
                    </a:ext>
                  </a:extLst>
                </a:gridCol>
                <a:gridCol w="355059">
                  <a:extLst>
                    <a:ext uri="{9D8B030D-6E8A-4147-A177-3AD203B41FA5}">
                      <a16:colId xmlns:a16="http://schemas.microsoft.com/office/drawing/2014/main" val="3670044263"/>
                    </a:ext>
                  </a:extLst>
                </a:gridCol>
              </a:tblGrid>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1092351159"/>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777475654"/>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480479756"/>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3989160372"/>
                  </a:ext>
                </a:extLst>
              </a:tr>
              <a:tr h="360423">
                <a:tc>
                  <a:txBody>
                    <a:bodyPr/>
                    <a:lstStyle/>
                    <a:p>
                      <a:r>
                        <a:rPr kumimoji="1" lang="en-US" altLang="ja-JP" dirty="0" smtClean="0"/>
                        <a:t>0</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0</a:t>
                      </a:r>
                      <a:endParaRPr kumimoji="1" lang="ja-JP" altLang="en-US" dirty="0"/>
                    </a:p>
                  </a:txBody>
                  <a:tcPr/>
                </a:tc>
                <a:extLst>
                  <a:ext uri="{0D108BD9-81ED-4DB2-BD59-A6C34878D82A}">
                    <a16:rowId xmlns:a16="http://schemas.microsoft.com/office/drawing/2014/main" val="2760597546"/>
                  </a:ext>
                </a:extLst>
              </a:tr>
            </a:tbl>
          </a:graphicData>
        </a:graphic>
      </p:graphicFrame>
    </p:spTree>
    <p:extLst>
      <p:ext uri="{BB962C8B-B14F-4D97-AF65-F5344CB8AC3E}">
        <p14:creationId xmlns:p14="http://schemas.microsoft.com/office/powerpoint/2010/main" val="600061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kumimoji="1" lang="en-US" altLang="ja-JP" dirty="0" err="1" smtClean="0">
                <a:ea typeface="+mj-ea"/>
              </a:rPr>
              <a:t>AlexNet</a:t>
            </a:r>
            <a:r>
              <a:rPr kumimoji="1" lang="ja-JP" altLang="en-US" dirty="0" smtClean="0">
                <a:ea typeface="+mj-ea"/>
              </a:rPr>
              <a:t>の構造について</a:t>
            </a:r>
            <a:endParaRPr kumimoji="1" lang="en-US" altLang="ja-JP" dirty="0" smtClean="0">
              <a:ea typeface="+mj-ea"/>
            </a:endParaRPr>
          </a:p>
          <a:p>
            <a:pPr marL="0" indent="0">
              <a:buNone/>
            </a:pPr>
            <a:r>
              <a:rPr lang="ja-JP" altLang="en-US" dirty="0" smtClean="0">
                <a:ea typeface="+mj-ea"/>
              </a:rPr>
              <a:t>　</a:t>
            </a:r>
            <a:r>
              <a:rPr lang="en-US" altLang="ja-JP" dirty="0" smtClean="0">
                <a:ea typeface="+mj-ea"/>
              </a:rPr>
              <a:t>[</a:t>
            </a:r>
            <a:r>
              <a:rPr lang="en-US" altLang="ja-JP" dirty="0" smtClean="0">
                <a:ea typeface="+mj-ea"/>
              </a:rPr>
              <a:t>2012 Alex</a:t>
            </a:r>
            <a:r>
              <a:rPr lang="en-US" altLang="ja-JP" dirty="0" smtClean="0">
                <a:ea typeface="+mj-ea"/>
              </a:rPr>
              <a:t>]</a:t>
            </a:r>
            <a:endParaRPr lang="en-US" altLang="ja-JP" dirty="0">
              <a:ea typeface="+mj-ea"/>
            </a:endParaRPr>
          </a:p>
          <a:p>
            <a:r>
              <a:rPr lang="ja-JP" altLang="en-US" dirty="0">
                <a:ea typeface="+mj-ea"/>
              </a:rPr>
              <a:t>特徴</a:t>
            </a:r>
            <a:r>
              <a:rPr lang="ja-JP" altLang="en-US" dirty="0" smtClean="0">
                <a:ea typeface="+mj-ea"/>
              </a:rPr>
              <a:t>ベクトル抽出</a:t>
            </a:r>
            <a:endParaRPr lang="en-US" altLang="ja-JP" dirty="0" smtClean="0">
              <a:ea typeface="+mj-ea"/>
            </a:endParaRPr>
          </a:p>
          <a:p>
            <a:pPr marL="0" indent="0">
              <a:buNone/>
            </a:pPr>
            <a:r>
              <a:rPr lang="ja-JP" altLang="en-US" dirty="0">
                <a:ea typeface="+mj-ea"/>
              </a:rPr>
              <a:t>　</a:t>
            </a:r>
            <a:r>
              <a:rPr lang="en-US" altLang="ja-JP" dirty="0" smtClean="0">
                <a:ea typeface="+mj-ea"/>
              </a:rPr>
              <a:t>[</a:t>
            </a:r>
            <a:r>
              <a:rPr lang="en-US" altLang="ja-JP" dirty="0" smtClean="0">
                <a:ea typeface="+mj-ea"/>
              </a:rPr>
              <a:t>2015 </a:t>
            </a:r>
            <a:r>
              <a:rPr lang="ja-JP" altLang="en-US" dirty="0" smtClean="0">
                <a:ea typeface="+mj-ea"/>
              </a:rPr>
              <a:t>中山</a:t>
            </a:r>
            <a:r>
              <a:rPr lang="en-US" altLang="ja-JP" dirty="0" smtClean="0">
                <a:ea typeface="+mj-ea"/>
              </a:rPr>
              <a:t>]</a:t>
            </a:r>
            <a:endParaRPr kumimoji="1" lang="en-US" altLang="ja-JP" dirty="0">
              <a:ea typeface="+mj-ea"/>
            </a:endParaRPr>
          </a:p>
          <a:p>
            <a:r>
              <a:rPr lang="ja-JP" altLang="en-US" dirty="0" smtClean="0">
                <a:ea typeface="+mj-ea"/>
              </a:rPr>
              <a:t>特徴ベクトルの距離の測り方</a:t>
            </a:r>
            <a:endParaRPr lang="en-US" altLang="ja-JP" dirty="0" smtClean="0">
              <a:ea typeface="+mj-ea"/>
            </a:endParaRPr>
          </a:p>
          <a:p>
            <a:pPr marL="0" indent="0">
              <a:buNone/>
            </a:pPr>
            <a:r>
              <a:rPr lang="ja-JP" altLang="en-US" dirty="0">
                <a:ea typeface="+mj-ea"/>
              </a:rPr>
              <a:t>　</a:t>
            </a:r>
            <a:r>
              <a:rPr lang="en-US" altLang="ja-JP" dirty="0" smtClean="0">
                <a:ea typeface="+mj-ea"/>
              </a:rPr>
              <a:t>[</a:t>
            </a:r>
            <a:r>
              <a:rPr lang="en-US" altLang="ja-JP" dirty="0" smtClean="0">
                <a:ea typeface="+mj-ea"/>
              </a:rPr>
              <a:t>2012 Alex</a:t>
            </a:r>
            <a:r>
              <a:rPr lang="en-US" altLang="ja-JP" dirty="0" smtClean="0">
                <a:ea typeface="+mj-ea"/>
              </a:rPr>
              <a:t>]</a:t>
            </a:r>
            <a:r>
              <a:rPr lang="ja-JP" altLang="en-US" dirty="0" err="1" smtClean="0">
                <a:ea typeface="+mj-ea"/>
              </a:rPr>
              <a:t>，</a:t>
            </a:r>
            <a:r>
              <a:rPr lang="en-US" altLang="ja-JP" dirty="0" smtClean="0">
                <a:ea typeface="+mj-ea"/>
              </a:rPr>
              <a:t>[</a:t>
            </a:r>
            <a:r>
              <a:rPr lang="en-US" altLang="ja-JP" dirty="0" smtClean="0">
                <a:ea typeface="+mj-ea"/>
              </a:rPr>
              <a:t>2018 </a:t>
            </a:r>
            <a:r>
              <a:rPr lang="ja-JP" altLang="en-US" dirty="0" smtClean="0">
                <a:ea typeface="+mj-ea"/>
              </a:rPr>
              <a:t>鬼塚</a:t>
            </a:r>
            <a:r>
              <a:rPr lang="en-US" altLang="ja-JP" dirty="0" smtClean="0">
                <a:ea typeface="+mj-ea"/>
              </a:rPr>
              <a:t>]</a:t>
            </a:r>
            <a:endParaRPr kumimoji="1" lang="en-US" altLang="ja-JP" dirty="0">
              <a:ea typeface="+mj-ea"/>
            </a:endParaRPr>
          </a:p>
          <a:p>
            <a:r>
              <a:rPr lang="ja-JP" altLang="en-US" dirty="0" smtClean="0">
                <a:ea typeface="+mj-ea"/>
              </a:rPr>
              <a:t>次元の呪いに</a:t>
            </a:r>
            <a:r>
              <a:rPr lang="ja-JP" altLang="en-US" dirty="0">
                <a:ea typeface="+mj-ea"/>
              </a:rPr>
              <a:t>関した</a:t>
            </a:r>
            <a:r>
              <a:rPr lang="ja-JP" altLang="en-US" dirty="0" smtClean="0">
                <a:ea typeface="+mj-ea"/>
              </a:rPr>
              <a:t>研究</a:t>
            </a:r>
            <a:endParaRPr lang="en-US" altLang="ja-JP" dirty="0" smtClean="0">
              <a:ea typeface="+mj-ea"/>
            </a:endParaRPr>
          </a:p>
          <a:p>
            <a:pPr marL="0" indent="0">
              <a:buNone/>
            </a:pPr>
            <a:r>
              <a:rPr lang="ja-JP" altLang="en-US" dirty="0">
                <a:ea typeface="+mj-ea"/>
              </a:rPr>
              <a:t>　</a:t>
            </a:r>
            <a:r>
              <a:rPr lang="en-US" altLang="ja-JP" dirty="0" smtClean="0">
                <a:ea typeface="+mj-ea"/>
              </a:rPr>
              <a:t>[</a:t>
            </a:r>
            <a:r>
              <a:rPr lang="en-US" altLang="ja-JP" dirty="0" smtClean="0">
                <a:ea typeface="+mj-ea"/>
              </a:rPr>
              <a:t>2020 </a:t>
            </a:r>
            <a:r>
              <a:rPr lang="ja-JP" altLang="en-US" dirty="0" smtClean="0">
                <a:ea typeface="+mj-ea"/>
              </a:rPr>
              <a:t>高橋</a:t>
            </a:r>
            <a:r>
              <a:rPr lang="en-US" altLang="ja-JP" dirty="0" smtClean="0">
                <a:ea typeface="+mj-ea"/>
              </a:rPr>
              <a:t>]</a:t>
            </a:r>
            <a:endParaRPr kumimoji="1" lang="en-US" altLang="ja-JP" dirty="0">
              <a:ea typeface="+mj-ea"/>
            </a:endParaRPr>
          </a:p>
          <a:p>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spTree>
    <p:extLst>
      <p:ext uri="{BB962C8B-B14F-4D97-AF65-F5344CB8AC3E}">
        <p14:creationId xmlns:p14="http://schemas.microsoft.com/office/powerpoint/2010/main" val="362582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pPr>
              <a:lnSpc>
                <a:spcPct val="100000"/>
              </a:lnSpc>
            </a:pPr>
            <a:r>
              <a:rPr kumimoji="1" lang="ja-JP" altLang="en-US" dirty="0" smtClean="0"/>
              <a:t>画像検索において</a:t>
            </a:r>
            <a:r>
              <a:rPr kumimoji="1" lang="ja-JP" altLang="en-US" dirty="0" smtClean="0"/>
              <a:t>，特徴ベクトルが高次元になると，</a:t>
            </a:r>
            <a:r>
              <a:rPr kumimoji="1" lang="ja-JP" altLang="en-US" dirty="0" smtClean="0"/>
              <a:t>検索精度が良く</a:t>
            </a:r>
            <a:r>
              <a:rPr kumimoji="1" lang="ja-JP" altLang="en-US" dirty="0" smtClean="0"/>
              <a:t>なるが計算</a:t>
            </a:r>
            <a:r>
              <a:rPr kumimoji="1" lang="ja-JP" altLang="en-US" dirty="0" smtClean="0"/>
              <a:t>時間が増加する</a:t>
            </a:r>
            <a:r>
              <a:rPr kumimoji="1" lang="ja-JP" altLang="en-US" dirty="0" smtClean="0"/>
              <a:t>．</a:t>
            </a:r>
            <a:r>
              <a:rPr lang="ja-JP" altLang="en-US" dirty="0" smtClean="0"/>
              <a:t>一方</a:t>
            </a:r>
            <a:r>
              <a:rPr lang="ja-JP" altLang="en-US" dirty="0"/>
              <a:t>で</a:t>
            </a:r>
            <a:r>
              <a:rPr kumimoji="1" lang="ja-JP" altLang="en-US" dirty="0" smtClean="0"/>
              <a:t>低次元</a:t>
            </a:r>
            <a:r>
              <a:rPr kumimoji="1" lang="ja-JP" altLang="en-US" dirty="0" smtClean="0"/>
              <a:t>では検索精度が悪くなり，計算時間が減少する</a:t>
            </a:r>
            <a:r>
              <a:rPr kumimoji="1" lang="ja-JP" altLang="en-US" dirty="0" smtClean="0"/>
              <a:t>．</a:t>
            </a:r>
            <a:endParaRPr kumimoji="1" lang="en-US" altLang="ja-JP" dirty="0" smtClean="0"/>
          </a:p>
          <a:p>
            <a:pPr>
              <a:lnSpc>
                <a:spcPct val="100000"/>
              </a:lnSpc>
            </a:pPr>
            <a:r>
              <a:rPr lang="ja-JP" altLang="en-US" dirty="0">
                <a:solidFill>
                  <a:srgbClr val="FF0000"/>
                </a:solidFill>
              </a:rPr>
              <a:t>望ましい</a:t>
            </a:r>
            <a:r>
              <a:rPr lang="ja-JP" altLang="en-US" dirty="0" smtClean="0">
                <a:solidFill>
                  <a:srgbClr val="FF0000"/>
                </a:solidFill>
              </a:rPr>
              <a:t>検索</a:t>
            </a:r>
            <a:r>
              <a:rPr lang="ja-JP" altLang="en-US" dirty="0">
                <a:solidFill>
                  <a:srgbClr val="FF0000"/>
                </a:solidFill>
              </a:rPr>
              <a:t>精度と計算時間を考慮した場合の最適な次元数が明らかになっていない</a:t>
            </a:r>
            <a:r>
              <a:rPr lang="ja-JP" altLang="en-US" dirty="0" smtClean="0">
                <a:solidFill>
                  <a:srgbClr val="FF0000"/>
                </a:solidFill>
              </a:rPr>
              <a:t>．</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5</a:t>
            </a:fld>
            <a:endParaRPr kumimoji="1" lang="ja-JP" altLang="en-US"/>
          </a:p>
        </p:txBody>
      </p:sp>
      <p:pic>
        <p:nvPicPr>
          <p:cNvPr id="5" name="図 4"/>
          <p:cNvPicPr>
            <a:picLocks noChangeAspect="1"/>
          </p:cNvPicPr>
          <p:nvPr/>
        </p:nvPicPr>
        <p:blipFill>
          <a:blip r:embed="rId3"/>
          <a:stretch>
            <a:fillRect/>
          </a:stretch>
        </p:blipFill>
        <p:spPr>
          <a:xfrm>
            <a:off x="2570013" y="4531129"/>
            <a:ext cx="3650033" cy="2190347"/>
          </a:xfrm>
          <a:prstGeom prst="rect">
            <a:avLst/>
          </a:prstGeom>
        </p:spPr>
      </p:pic>
    </p:spTree>
    <p:extLst>
      <p:ext uri="{BB962C8B-B14F-4D97-AF65-F5344CB8AC3E}">
        <p14:creationId xmlns:p14="http://schemas.microsoft.com/office/powerpoint/2010/main" val="35639677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研究目的</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solidFill>
                  <a:srgbClr val="FF0000"/>
                </a:solidFill>
              </a:rPr>
              <a:t>最適な次元数の特徴ベクトルの分析手法を提案する．</a:t>
            </a:r>
            <a:endParaRPr lang="en-US" altLang="ja-JP" dirty="0" smtClean="0">
              <a:solidFill>
                <a:srgbClr val="FF0000"/>
              </a:solidFill>
            </a:endParaRPr>
          </a:p>
          <a:p>
            <a:pPr>
              <a:lnSpc>
                <a:spcPct val="100000"/>
              </a:lnSpc>
            </a:pPr>
            <a:endParaRPr lang="en-US" altLang="ja-JP" dirty="0"/>
          </a:p>
          <a:p>
            <a:pPr>
              <a:lnSpc>
                <a:spcPct val="100000"/>
              </a:lnSpc>
            </a:pPr>
            <a:r>
              <a:rPr lang="ja-JP" altLang="en-US" dirty="0" smtClean="0"/>
              <a:t>実験結果から，分析手法により，最適な次元数を得ることが可能であるか示す．</a:t>
            </a:r>
            <a:endParaRPr kumimoji="1"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6</a:t>
            </a:fld>
            <a:endParaRPr kumimoji="1" lang="ja-JP" altLang="en-US"/>
          </a:p>
        </p:txBody>
      </p:sp>
    </p:spTree>
    <p:extLst>
      <p:ext uri="{BB962C8B-B14F-4D97-AF65-F5344CB8AC3E}">
        <p14:creationId xmlns:p14="http://schemas.microsoft.com/office/powerpoint/2010/main" val="2906864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3730193" y="5798234"/>
            <a:ext cx="4248885" cy="9232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本研究のアプローチ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smtClean="0"/>
              <a:t>深層学習モデルの中間層の次元数を変化させて，異なる次元数の特徴ベクトルを抽出する．</a:t>
            </a:r>
            <a:endParaRPr lang="en-US" altLang="ja-JP" dirty="0" smtClean="0"/>
          </a:p>
          <a:p>
            <a:pPr>
              <a:lnSpc>
                <a:spcPct val="100000"/>
              </a:lnSpc>
            </a:pPr>
            <a:endParaRPr lang="en-US" altLang="ja-JP" dirty="0" smtClean="0"/>
          </a:p>
          <a:p>
            <a:pPr>
              <a:lnSpc>
                <a:spcPct val="100000"/>
              </a:lnSpc>
            </a:pPr>
            <a:endParaRPr lang="en-US" altLang="ja-JP" dirty="0"/>
          </a:p>
          <a:p>
            <a:pPr>
              <a:lnSpc>
                <a:spcPct val="100000"/>
              </a:lnSpc>
            </a:pPr>
            <a:endParaRPr lang="en-US" altLang="ja-JP" dirty="0" smtClean="0"/>
          </a:p>
          <a:p>
            <a:pPr>
              <a:lnSpc>
                <a:spcPct val="100000"/>
              </a:lnSpc>
            </a:pPr>
            <a:r>
              <a:rPr lang="ja-JP" altLang="en-US" dirty="0"/>
              <a:t>検索精度</a:t>
            </a:r>
            <a:r>
              <a:rPr lang="ja-JP" altLang="en-US" dirty="0" smtClean="0"/>
              <a:t>は，ユークリッド距離を用いる．ベクトル間のユークリッド分離が小さい程類似性が高い</a:t>
            </a:r>
            <a:r>
              <a:rPr lang="ja-JP" altLang="en-US" dirty="0" smtClean="0"/>
              <a:t>と</a:t>
            </a:r>
            <a:r>
              <a:rPr lang="ja-JP" altLang="en-US" dirty="0" smtClean="0"/>
              <a:t>してランキングする</a:t>
            </a:r>
            <a:r>
              <a:rPr lang="ja-JP" altLang="en-US" dirty="0" smtClean="0"/>
              <a:t>．</a:t>
            </a:r>
            <a:endParaRPr lang="en-US" altLang="ja-JP" dirty="0"/>
          </a:p>
          <a:p>
            <a:pPr>
              <a:lnSpc>
                <a:spcPct val="100000"/>
              </a:lnSpc>
            </a:pPr>
            <a:endParaRPr lang="en-US" altLang="ja-JP"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7</a:t>
            </a:fld>
            <a:endParaRPr kumimoji="1" lang="ja-JP" altLang="en-US" dirty="0"/>
          </a:p>
        </p:txBody>
      </p:sp>
      <p:pic>
        <p:nvPicPr>
          <p:cNvPr id="5" name="図 4"/>
          <p:cNvPicPr>
            <a:picLocks noChangeAspect="1"/>
          </p:cNvPicPr>
          <p:nvPr/>
        </p:nvPicPr>
        <p:blipFill>
          <a:blip r:embed="rId3"/>
          <a:stretch>
            <a:fillRect/>
          </a:stretch>
        </p:blipFill>
        <p:spPr>
          <a:xfrm>
            <a:off x="1845944" y="2757064"/>
            <a:ext cx="5044713" cy="1733814"/>
          </a:xfrm>
          <a:prstGeom prst="rect">
            <a:avLst/>
          </a:prstGeom>
        </p:spPr>
      </p:pic>
      <p:cxnSp>
        <p:nvCxnSpPr>
          <p:cNvPr id="7" name="直線矢印コネクタ 6"/>
          <p:cNvCxnSpPr/>
          <p:nvPr/>
        </p:nvCxnSpPr>
        <p:spPr>
          <a:xfrm flipV="1">
            <a:off x="4999120" y="6266657"/>
            <a:ext cx="1795456" cy="2020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フローチャート: 結合子 9"/>
          <p:cNvSpPr/>
          <p:nvPr/>
        </p:nvSpPr>
        <p:spPr>
          <a:xfrm>
            <a:off x="4730038" y="6338230"/>
            <a:ext cx="260959" cy="26095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フローチャート: 結合子 10"/>
          <p:cNvSpPr/>
          <p:nvPr/>
        </p:nvSpPr>
        <p:spPr>
          <a:xfrm>
            <a:off x="6794576" y="6136178"/>
            <a:ext cx="260959" cy="260959"/>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705247" y="5798234"/>
            <a:ext cx="2245290" cy="369332"/>
          </a:xfrm>
          <a:prstGeom prst="rect">
            <a:avLst/>
          </a:prstGeom>
          <a:noFill/>
        </p:spPr>
        <p:txBody>
          <a:bodyPr wrap="square" rtlCol="0">
            <a:spAutoFit/>
          </a:bodyPr>
          <a:lstStyle/>
          <a:p>
            <a:r>
              <a:rPr kumimoji="1" lang="ja-JP" altLang="en-US" dirty="0" smtClean="0"/>
              <a:t>ユークリッド距離</a:t>
            </a:r>
            <a:endParaRPr kumimoji="1" lang="en-US" altLang="ja-JP" dirty="0" smtClean="0"/>
          </a:p>
        </p:txBody>
      </p:sp>
      <p:sp>
        <p:nvSpPr>
          <p:cNvPr id="13" name="テキスト ボックス 12"/>
          <p:cNvSpPr txBox="1"/>
          <p:nvPr/>
        </p:nvSpPr>
        <p:spPr>
          <a:xfrm>
            <a:off x="7090828" y="6045672"/>
            <a:ext cx="1192934" cy="369332"/>
          </a:xfrm>
          <a:prstGeom prst="rect">
            <a:avLst/>
          </a:prstGeom>
          <a:noFill/>
        </p:spPr>
        <p:txBody>
          <a:bodyPr wrap="square" rtlCol="0">
            <a:spAutoFit/>
          </a:bodyPr>
          <a:lstStyle/>
          <a:p>
            <a:r>
              <a:rPr lang="en-US" altLang="ja-JP" dirty="0" smtClean="0"/>
              <a:t>b</a:t>
            </a:r>
            <a:r>
              <a:rPr kumimoji="1" lang="en-US" altLang="ja-JP" dirty="0" smtClean="0"/>
              <a:t>(x2,y2)</a:t>
            </a:r>
            <a:endParaRPr kumimoji="1" lang="ja-JP" altLang="en-US" dirty="0"/>
          </a:p>
        </p:txBody>
      </p:sp>
      <p:sp>
        <p:nvSpPr>
          <p:cNvPr id="14" name="テキスト ボックス 13"/>
          <p:cNvSpPr txBox="1"/>
          <p:nvPr/>
        </p:nvSpPr>
        <p:spPr>
          <a:xfrm>
            <a:off x="3730193" y="6338230"/>
            <a:ext cx="964243" cy="369332"/>
          </a:xfrm>
          <a:prstGeom prst="rect">
            <a:avLst/>
          </a:prstGeom>
          <a:noFill/>
        </p:spPr>
        <p:txBody>
          <a:bodyPr wrap="square" rtlCol="0">
            <a:spAutoFit/>
          </a:bodyPr>
          <a:lstStyle/>
          <a:p>
            <a:r>
              <a:rPr lang="en-US" altLang="ja-JP" dirty="0"/>
              <a:t>a</a:t>
            </a:r>
            <a:r>
              <a:rPr kumimoji="1" lang="en-US" altLang="ja-JP" dirty="0" smtClean="0"/>
              <a:t>(x1,y1)</a:t>
            </a:r>
            <a:endParaRPr kumimoji="1" lang="ja-JP" altLang="en-US" dirty="0"/>
          </a:p>
        </p:txBody>
      </p:sp>
    </p:spTree>
    <p:extLst>
      <p:ext uri="{BB962C8B-B14F-4D97-AF65-F5344CB8AC3E}">
        <p14:creationId xmlns:p14="http://schemas.microsoft.com/office/powerpoint/2010/main" val="283116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2805830" y="4409162"/>
            <a:ext cx="3031299" cy="22045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角丸四角形 9"/>
          <p:cNvSpPr/>
          <p:nvPr/>
        </p:nvSpPr>
        <p:spPr>
          <a:xfrm>
            <a:off x="4910203" y="2054268"/>
            <a:ext cx="3605147" cy="21419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628650" y="365126"/>
            <a:ext cx="7886700" cy="1325563"/>
          </a:xfrm>
        </p:spPr>
        <p:txBody>
          <a:bodyPr>
            <a:normAutofit/>
          </a:bodyPr>
          <a:lstStyle/>
          <a:p>
            <a:r>
              <a:rPr lang="ja-JP" altLang="en-US" dirty="0" smtClean="0"/>
              <a:t>提案する分析</a:t>
            </a:r>
            <a:r>
              <a:rPr kumimoji="1" lang="ja-JP" altLang="en-US" dirty="0" smtClean="0"/>
              <a:t>手法</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8</a:t>
            </a:fld>
            <a:endParaRPr kumimoji="1" lang="ja-JP" altLang="en-US"/>
          </a:p>
        </p:txBody>
      </p:sp>
      <p:pic>
        <p:nvPicPr>
          <p:cNvPr id="8" name="コンテンツ プレースホルダー 7"/>
          <p:cNvPicPr>
            <a:picLocks noGrp="1" noChangeAspect="1"/>
          </p:cNvPicPr>
          <p:nvPr>
            <p:ph idx="1"/>
          </p:nvPr>
        </p:nvPicPr>
        <p:blipFill>
          <a:blip r:embed="rId3"/>
          <a:stretch>
            <a:fillRect/>
          </a:stretch>
        </p:blipFill>
        <p:spPr>
          <a:xfrm>
            <a:off x="628650" y="1576657"/>
            <a:ext cx="7867349" cy="5144819"/>
          </a:xfrm>
          <a:prstGeom prst="rect">
            <a:avLst/>
          </a:prstGeom>
        </p:spPr>
      </p:pic>
    </p:spTree>
    <p:extLst>
      <p:ext uri="{BB962C8B-B14F-4D97-AF65-F5344CB8AC3E}">
        <p14:creationId xmlns:p14="http://schemas.microsoft.com/office/powerpoint/2010/main" val="2445857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STEP-4</a:t>
            </a:r>
            <a:r>
              <a:rPr lang="ja-JP" altLang="en-US" dirty="0" smtClean="0"/>
              <a:t>：特徴</a:t>
            </a:r>
            <a:r>
              <a:rPr lang="ja-JP" altLang="en-US" dirty="0"/>
              <a:t>ベクトルの抽出</a:t>
            </a:r>
            <a:endParaRPr kumimoji="1" lang="ja-JP" altLang="en-US" dirty="0"/>
          </a:p>
        </p:txBody>
      </p:sp>
      <p:sp>
        <p:nvSpPr>
          <p:cNvPr id="4" name="スライド番号プレースホルダー 3"/>
          <p:cNvSpPr>
            <a:spLocks noGrp="1"/>
          </p:cNvSpPr>
          <p:nvPr>
            <p:ph type="sldNum" sz="quarter" idx="12"/>
          </p:nvPr>
        </p:nvSpPr>
        <p:spPr/>
        <p:txBody>
          <a:bodyPr/>
          <a:lstStyle/>
          <a:p>
            <a:fld id="{768BF403-63E9-4BE6-AA0B-408C483EA9DC}" type="slidenum">
              <a:rPr kumimoji="1" lang="ja-JP" altLang="en-US" smtClean="0"/>
              <a:t>9</a:t>
            </a:fld>
            <a:endParaRPr kumimoji="1" lang="ja-JP" altLang="en-US"/>
          </a:p>
        </p:txBody>
      </p:sp>
      <p:graphicFrame>
        <p:nvGraphicFramePr>
          <p:cNvPr id="7" name="オブジェクト 6"/>
          <p:cNvGraphicFramePr>
            <a:graphicFrameLocks noChangeAspect="1"/>
          </p:cNvGraphicFramePr>
          <p:nvPr/>
        </p:nvGraphicFramePr>
        <p:xfrm>
          <a:off x="1254034" y="1301551"/>
          <a:ext cx="6387737" cy="5471601"/>
        </p:xfrm>
        <a:graphic>
          <a:graphicData uri="http://schemas.openxmlformats.org/presentationml/2006/ole">
            <mc:AlternateContent xmlns:mc="http://schemas.openxmlformats.org/markup-compatibility/2006">
              <mc:Choice xmlns:v="urn:schemas-microsoft-com:vml" Requires="v">
                <p:oleObj spid="_x0000_s2214" name="ワークシート" r:id="rId4" imgW="4826156" imgH="4134085" progId="Excel.Sheet.12">
                  <p:embed/>
                </p:oleObj>
              </mc:Choice>
              <mc:Fallback>
                <p:oleObj name="ワークシート" r:id="rId4" imgW="4826156" imgH="4134085" progId="Excel.Sheet.12">
                  <p:embed/>
                  <p:pic>
                    <p:nvPicPr>
                      <p:cNvPr id="7" name="オブジェクト 6"/>
                      <p:cNvPicPr/>
                      <p:nvPr/>
                    </p:nvPicPr>
                    <p:blipFill>
                      <a:blip r:embed="rId5"/>
                      <a:stretch>
                        <a:fillRect/>
                      </a:stretch>
                    </p:blipFill>
                    <p:spPr>
                      <a:xfrm>
                        <a:off x="1254034" y="1301551"/>
                        <a:ext cx="6387737" cy="5471601"/>
                      </a:xfrm>
                      <a:prstGeom prst="rect">
                        <a:avLst/>
                      </a:prstGeom>
                    </p:spPr>
                  </p:pic>
                </p:oleObj>
              </mc:Fallback>
            </mc:AlternateContent>
          </a:graphicData>
        </a:graphic>
      </p:graphicFrame>
    </p:spTree>
    <p:extLst>
      <p:ext uri="{BB962C8B-B14F-4D97-AF65-F5344CB8AC3E}">
        <p14:creationId xmlns:p14="http://schemas.microsoft.com/office/powerpoint/2010/main" val="3018419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6895</TotalTime>
  <Words>3188</Words>
  <Application>Microsoft Office PowerPoint</Application>
  <PresentationFormat>画面に合わせる (4:3)</PresentationFormat>
  <Paragraphs>295</Paragraphs>
  <Slides>21</Slides>
  <Notes>21</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21</vt:i4>
      </vt:variant>
    </vt:vector>
  </HeadingPairs>
  <TitlesOfParts>
    <vt:vector size="29" baseType="lpstr">
      <vt:lpstr>-apple-system</vt:lpstr>
      <vt:lpstr>游ゴシック</vt:lpstr>
      <vt:lpstr>游ゴシック Light</vt:lpstr>
      <vt:lpstr>Arial</vt:lpstr>
      <vt:lpstr>Calibri</vt:lpstr>
      <vt:lpstr>Calibri Light</vt:lpstr>
      <vt:lpstr>Office テーマ</vt:lpstr>
      <vt:lpstr>ワークシート</vt:lpstr>
      <vt:lpstr>深層学習モデルから 抽出した特徴ベクトルの 画像検索精度と計算時間に関する評価</vt:lpstr>
      <vt:lpstr>研究背景</vt:lpstr>
      <vt:lpstr>特徴ベクトルについて</vt:lpstr>
      <vt:lpstr>関連研究</vt:lpstr>
      <vt:lpstr>研究課題</vt:lpstr>
      <vt:lpstr>研究目的</vt:lpstr>
      <vt:lpstr>本研究のアプローチ</vt:lpstr>
      <vt:lpstr>提案する分析手法</vt:lpstr>
      <vt:lpstr>STEP-4：特徴ベクトルの抽出</vt:lpstr>
      <vt:lpstr>実験</vt:lpstr>
      <vt:lpstr>実験環境</vt:lpstr>
      <vt:lpstr>実験1目的</vt:lpstr>
      <vt:lpstr>実験1方法</vt:lpstr>
      <vt:lpstr>実験1結果</vt:lpstr>
      <vt:lpstr>実験2目的</vt:lpstr>
      <vt:lpstr>実験2方法</vt:lpstr>
      <vt:lpstr>実験2結果①</vt:lpstr>
      <vt:lpstr>実験2結果②</vt:lpstr>
      <vt:lpstr>まとめ</vt:lpstr>
      <vt:lpstr>今後の展望</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深層学習モデルから 抽出した特徴ベクトルの 画像検索精度と計算時間に関する評価</dc:title>
  <dc:creator>Windows ユーザー</dc:creator>
  <cp:lastModifiedBy>Windows ユーザー</cp:lastModifiedBy>
  <cp:revision>117</cp:revision>
  <dcterms:created xsi:type="dcterms:W3CDTF">2022-01-19T16:27:39Z</dcterms:created>
  <dcterms:modified xsi:type="dcterms:W3CDTF">2022-01-25T02:13:08Z</dcterms:modified>
</cp:coreProperties>
</file>