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sldIdLst>
    <p:sldId id="256" r:id="rId3"/>
    <p:sldId id="257" r:id="rId4"/>
    <p:sldId id="258" r:id="rId5"/>
    <p:sldId id="259" r:id="rId6"/>
    <p:sldId id="266" r:id="rId7"/>
    <p:sldId id="260" r:id="rId8"/>
    <p:sldId id="261" r:id="rId9"/>
    <p:sldId id="262" r:id="rId10"/>
    <p:sldId id="263" r:id="rId11"/>
    <p:sldId id="265" r:id="rId12"/>
    <p:sldId id="264"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420" y="20"/>
      </p:cViewPr>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333f50e484678f3e" providerId="LiveId" clId="{2235F3F4-CE85-4C64-B3EA-BD21A2FF00DA}"/>
    <pc:docChg chg="undo modSld">
      <pc:chgData name="" userId="333f50e484678f3e" providerId="LiveId" clId="{2235F3F4-CE85-4C64-B3EA-BD21A2FF00DA}" dt="2020-08-11T10:58:31.882" v="22"/>
      <pc:docMkLst>
        <pc:docMk/>
      </pc:docMkLst>
      <pc:sldChg chg="modSp">
        <pc:chgData name="" userId="333f50e484678f3e" providerId="LiveId" clId="{2235F3F4-CE85-4C64-B3EA-BD21A2FF00DA}" dt="2020-08-11T10:58:31.882" v="22"/>
        <pc:sldMkLst>
          <pc:docMk/>
          <pc:sldMk cId="4177902719" sldId="256"/>
        </pc:sldMkLst>
        <pc:spChg chg="mod">
          <ac:chgData name="" userId="333f50e484678f3e" providerId="LiveId" clId="{2235F3F4-CE85-4C64-B3EA-BD21A2FF00DA}" dt="2020-08-11T10:58:31.882" v="22"/>
          <ac:spMkLst>
            <pc:docMk/>
            <pc:sldMk cId="4177902719"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571B5F-C8EC-4379-AD76-80FD414F3861}" type="datetimeFigureOut">
              <a:rPr kumimoji="1" lang="ja-JP" altLang="en-US" smtClean="0"/>
              <a:t>2021/7/21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28324-DCC9-430F-AD2C-1DD1805E2C40}" type="slidenum">
              <a:rPr kumimoji="1" lang="ja-JP" altLang="en-US" smtClean="0"/>
              <a:t>‹#›</a:t>
            </a:fld>
            <a:endParaRPr kumimoji="1" lang="ja-JP" altLang="en-US"/>
          </a:p>
        </p:txBody>
      </p:sp>
    </p:spTree>
    <p:extLst>
      <p:ext uri="{BB962C8B-B14F-4D97-AF65-F5344CB8AC3E}">
        <p14:creationId xmlns:p14="http://schemas.microsoft.com/office/powerpoint/2010/main" val="26628939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1</a:t>
            </a:fld>
            <a:endParaRPr kumimoji="1" lang="ja-JP" altLang="en-US"/>
          </a:p>
        </p:txBody>
      </p:sp>
    </p:spTree>
    <p:extLst>
      <p:ext uri="{BB962C8B-B14F-4D97-AF65-F5344CB8AC3E}">
        <p14:creationId xmlns:p14="http://schemas.microsoft.com/office/powerpoint/2010/main" val="937322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D609840-96BF-4512-A2C1-C87E0BBF3D2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40153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7B6116-28DE-44C1-8891-65688903BD50}"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0683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DE04BF4-1FC0-40EE-A15F-5986BB2387E9}"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738633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77BCA22-9404-4EAD-B600-E5D0D5F1475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05479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1775DBA-A6B2-4F32-815E-884FBB6D7804}"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775597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174E00D-6DCB-4D4E-87A0-FE20DA5F0465}"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138090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35631C-BEBB-4154-876E-7690D34F1DC8}"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86391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CCA7E4-DD06-47A6-A9BF-5514CFA3738D}"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090704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2D7ACD4-93BF-456B-9C65-6572D2D89EF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863648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6E063D4-91D8-4B21-9A43-6932836FF00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2659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CE8BC5D-8696-4761-A671-A859DD02E086}"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55610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FE4124D-C094-469A-99BC-7EA66CDB293F}"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616002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2735B9C-9FB4-4E9A-9540-F617C773E17B}"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02471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B3E365-8942-46AE-8EB0-09708B58B06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714235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FD1B8DB-7476-41E6-A4D2-B8CC263F7ACE}"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377117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808FAA8-DC38-46BC-9A48-0414366DDF43}" type="datetime1">
              <a:rPr kumimoji="1" lang="ja-JP" altLang="en-US" smtClean="0"/>
              <a:t>2021/7/21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1112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3B61DD3-8484-4FD8-9D55-71FA047E405C}"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235637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1FE3252-B303-4BFD-B995-E88780D087A2}" type="datetime1">
              <a:rPr kumimoji="1" lang="ja-JP" altLang="en-US" smtClean="0"/>
              <a:t>2021/7/21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671640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3973884-A525-473B-9B85-E710649C3EE9}" type="datetime1">
              <a:rPr kumimoji="1" lang="ja-JP" altLang="en-US" smtClean="0"/>
              <a:t>2021/7/21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624462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B9591-4670-4AF8-B7B7-F5F2443A761A}" type="datetime1">
              <a:rPr kumimoji="1" lang="ja-JP" altLang="en-US" smtClean="0"/>
              <a:t>2021/7/21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1229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4F6BA0-5DA2-4153-9B76-E2457FA21F47}"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397529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90B58CC-0A81-4826-A84E-1F1030B25368}" type="datetime1">
              <a:rPr kumimoji="1" lang="ja-JP" altLang="en-US" smtClean="0"/>
              <a:t>2021/7/21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1894745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53A0B-EAD4-46D7-BD2F-C5BFFB89C890}" type="datetime1">
              <a:rPr kumimoji="1" lang="ja-JP" altLang="en-US" smtClean="0"/>
              <a:t>2021/7/21</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3200">
                <a:solidFill>
                  <a:schemeClr val="tx1">
                    <a:tint val="75000"/>
                  </a:schemeClr>
                </a:solidFill>
              </a:defRPr>
            </a:lvl1pPr>
          </a:lstStyle>
          <a:p>
            <a:fld id="{B4451160-128F-4DAD-AE29-4A8CC0E7B9E9}" type="slidenum">
              <a:rPr lang="ja-JP" altLang="en-US" smtClean="0"/>
              <a:pPr/>
              <a:t>‹#›</a:t>
            </a:fld>
            <a:endParaRPr lang="ja-JP" altLang="en-US" dirty="0"/>
          </a:p>
        </p:txBody>
      </p:sp>
    </p:spTree>
    <p:extLst>
      <p:ext uri="{BB962C8B-B14F-4D97-AF65-F5344CB8AC3E}">
        <p14:creationId xmlns:p14="http://schemas.microsoft.com/office/powerpoint/2010/main" val="2050106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1B88BD9-34AC-4954-9FD5-D852B338DEC1}" type="datetime1">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l" defTabSz="914400" rtl="0" eaLnBrk="1" fontAlgn="auto" latinLnBrk="0" hangingPunct="1">
                <a:lnSpc>
                  <a:spcPct val="100000"/>
                </a:lnSpc>
                <a:spcBef>
                  <a:spcPts val="0"/>
                </a:spcBef>
                <a:spcAft>
                  <a:spcPts val="0"/>
                </a:spcAft>
                <a:buClrTx/>
                <a:buSzTx/>
                <a:buFontTx/>
                <a:buNone/>
                <a:tabLst/>
                <a:defRPr/>
              </a:pPr>
              <a:t>2021/7/23</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790331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711909"/>
            <a:ext cx="7772400" cy="2387600"/>
          </a:xfrm>
        </p:spPr>
        <p:txBody>
          <a:bodyPr>
            <a:normAutofit fontScale="90000"/>
          </a:bodyPr>
          <a:lstStyle/>
          <a:p>
            <a:r>
              <a:rPr lang="ja-JP" altLang="en-US" dirty="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a:xfrm>
            <a:off x="1143000" y="4299869"/>
            <a:ext cx="6858000" cy="1655762"/>
          </a:xfrm>
        </p:spPr>
        <p:txBody>
          <a:bodyPr/>
          <a:lstStyle/>
          <a:p>
            <a:r>
              <a:rPr kumimoji="1" lang="ja-JP" altLang="en-US" dirty="0"/>
              <a:t>学籍番号</a:t>
            </a:r>
            <a:r>
              <a:rPr kumimoji="1" lang="ja-JP" altLang="en-US" dirty="0" smtClean="0"/>
              <a:t>：</a:t>
            </a:r>
            <a:r>
              <a:rPr kumimoji="1" lang="en-US" altLang="ja-JP" dirty="0" smtClean="0"/>
              <a:t>1821005</a:t>
            </a:r>
            <a:r>
              <a:rPr kumimoji="1" lang="en-US" altLang="ja-JP" dirty="0"/>
              <a:t>	</a:t>
            </a:r>
            <a:r>
              <a:rPr kumimoji="1" lang="ja-JP" altLang="en-US" dirty="0"/>
              <a:t>氏名</a:t>
            </a:r>
            <a:r>
              <a:rPr kumimoji="1" lang="ja-JP" altLang="en-US" dirty="0" smtClean="0"/>
              <a:t>：吉岡拓郎</a:t>
            </a:r>
            <a:endParaRPr kumimoji="1" lang="en-US" altLang="ja-JP" dirty="0"/>
          </a:p>
          <a:p>
            <a:r>
              <a:rPr lang="ja-JP" altLang="en-US" dirty="0"/>
              <a:t>指導教員</a:t>
            </a:r>
            <a:r>
              <a:rPr lang="ja-JP" altLang="en-US" dirty="0" smtClean="0"/>
              <a:t>：鷹野孝典</a:t>
            </a:r>
            <a:endParaRPr kumimoji="1" lang="ja-JP" altLang="en-US" dirty="0"/>
          </a:p>
        </p:txBody>
      </p:sp>
      <p:sp>
        <p:nvSpPr>
          <p:cNvPr id="5" name="スライド番号プレースホルダー 4"/>
          <p:cNvSpPr>
            <a:spLocks noGrp="1"/>
          </p:cNvSpPr>
          <p:nvPr>
            <p:ph type="sldNum" sz="quarter" idx="12"/>
          </p:nvPr>
        </p:nvSpPr>
        <p:spPr/>
        <p:txBody>
          <a:bodyPr/>
          <a:lstStyle/>
          <a:p>
            <a:fld id="{B4451160-128F-4DAD-AE29-4A8CC0E7B9E9}" type="slidenum">
              <a:rPr kumimoji="1" lang="ja-JP" altLang="en-US" sz="3200" smtClean="0"/>
              <a:t>1</a:t>
            </a:fld>
            <a:endParaRPr kumimoji="1" lang="ja-JP" altLang="en-US" sz="3200" dirty="0"/>
          </a:p>
        </p:txBody>
      </p:sp>
      <p:sp>
        <p:nvSpPr>
          <p:cNvPr id="4" name="テキスト ボックス 3"/>
          <p:cNvSpPr txBox="1"/>
          <p:nvPr/>
        </p:nvSpPr>
        <p:spPr>
          <a:xfrm>
            <a:off x="5852705" y="730206"/>
            <a:ext cx="3094117" cy="300082"/>
          </a:xfrm>
          <a:prstGeom prst="rect">
            <a:avLst/>
          </a:prstGeom>
          <a:noFill/>
        </p:spPr>
        <p:txBody>
          <a:bodyPr wrap="none" rtlCol="0">
            <a:spAutoFit/>
          </a:bodyPr>
          <a:lstStyle/>
          <a:p>
            <a:r>
              <a:rPr lang="ja-JP" altLang="en-US" sz="1350" dirty="0"/>
              <a:t>情報工学科 中間発表　</a:t>
            </a:r>
            <a:r>
              <a:rPr lang="en-US" altLang="ja-JP" sz="1350" dirty="0" smtClean="0"/>
              <a:t>2021</a:t>
            </a:r>
            <a:r>
              <a:rPr lang="ja-JP" altLang="en-US" sz="1350" dirty="0" smtClean="0"/>
              <a:t>年</a:t>
            </a:r>
            <a:r>
              <a:rPr lang="en-US" altLang="ja-JP" sz="1350" dirty="0"/>
              <a:t>7</a:t>
            </a:r>
            <a:r>
              <a:rPr lang="ja-JP" altLang="en-US" sz="1350" dirty="0" smtClean="0"/>
              <a:t>月</a:t>
            </a:r>
            <a:r>
              <a:rPr lang="en-US" altLang="ja-JP" sz="1350" dirty="0"/>
              <a:t>21</a:t>
            </a:r>
            <a:r>
              <a:rPr lang="ja-JP" altLang="en-US" sz="1350" dirty="0" smtClean="0"/>
              <a:t>日</a:t>
            </a:r>
            <a:endParaRPr lang="ja-JP" altLang="en-US" sz="1350" dirty="0"/>
          </a:p>
        </p:txBody>
      </p:sp>
    </p:spTree>
    <p:extLst>
      <p:ext uri="{BB962C8B-B14F-4D97-AF65-F5344CB8AC3E}">
        <p14:creationId xmlns:p14="http://schemas.microsoft.com/office/powerpoint/2010/main" val="4177902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特徴ベクトルの生成</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CNN</a:t>
            </a:r>
            <a:r>
              <a:rPr kumimoji="1" lang="ja-JP" altLang="en-US" dirty="0" smtClean="0"/>
              <a:t>による</a:t>
            </a:r>
            <a:r>
              <a:rPr kumimoji="1" lang="en-US" altLang="ja-JP" dirty="0" smtClean="0"/>
              <a:t>,</a:t>
            </a:r>
            <a:r>
              <a:rPr kumimoji="1" lang="ja-JP" altLang="en-US" dirty="0" smtClean="0"/>
              <a:t>画像からの特徴ベクトルの抽出方法</a:t>
            </a:r>
            <a:endParaRPr kumimoji="1" lang="en-US" altLang="ja-JP" dirty="0" smtClean="0"/>
          </a:p>
          <a:p>
            <a:endParaRPr lang="en-US" altLang="ja-JP" dirty="0"/>
          </a:p>
          <a:p>
            <a:r>
              <a:rPr kumimoji="1" lang="en-US" altLang="ja-JP" dirty="0" smtClean="0"/>
              <a:t>SIFT</a:t>
            </a:r>
            <a:r>
              <a:rPr lang="ja-JP" altLang="en-US" dirty="0"/>
              <a:t>による</a:t>
            </a:r>
            <a:r>
              <a:rPr lang="en-US" altLang="ja-JP" dirty="0"/>
              <a:t>,</a:t>
            </a:r>
            <a:r>
              <a:rPr lang="ja-JP" altLang="en-US" dirty="0"/>
              <a:t>画像からの特徴ベクトルの抽出方法</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lang="ja-JP" altLang="en-US" smtClean="0"/>
              <a:pPr/>
              <a:t>10</a:t>
            </a:fld>
            <a:endParaRPr lang="ja-JP" altLang="en-US" dirty="0"/>
          </a:p>
        </p:txBody>
      </p:sp>
    </p:spTree>
    <p:extLst>
      <p:ext uri="{BB962C8B-B14F-4D97-AF65-F5344CB8AC3E}">
        <p14:creationId xmlns:p14="http://schemas.microsoft.com/office/powerpoint/2010/main" val="3404779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今後のスケジュール</a:t>
            </a:r>
          </a:p>
        </p:txBody>
      </p:sp>
      <p:sp>
        <p:nvSpPr>
          <p:cNvPr id="3" name="コンテンツ プレースホルダー 2"/>
          <p:cNvSpPr>
            <a:spLocks noGrp="1"/>
          </p:cNvSpPr>
          <p:nvPr>
            <p:ph idx="1"/>
          </p:nvPr>
        </p:nvSpPr>
        <p:spPr>
          <a:xfrm>
            <a:off x="746233" y="1041146"/>
            <a:ext cx="7886700" cy="4351338"/>
          </a:xfrm>
        </p:spPr>
        <p:txBody>
          <a:bodyPr/>
          <a:lstStyle/>
          <a:p>
            <a:endParaRPr lang="en-US" altLang="ja-JP" dirty="0"/>
          </a:p>
          <a:p>
            <a:endParaRPr lang="en-US" altLang="ja-JP" dirty="0" smtClean="0"/>
          </a:p>
          <a:p>
            <a:endParaRPr lang="en-US" altLang="ja-JP" dirty="0"/>
          </a:p>
          <a:p>
            <a:endParaRPr lang="en-US" altLang="ja-JP" dirty="0" smtClean="0"/>
          </a:p>
          <a:p>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11</a:t>
            </a:fld>
            <a:endParaRPr kumimoji="1" lang="ja-JP" altLang="en-US" sz="3200" dirty="0"/>
          </a:p>
        </p:txBody>
      </p:sp>
      <p:graphicFrame>
        <p:nvGraphicFramePr>
          <p:cNvPr id="5" name="表 4"/>
          <p:cNvGraphicFramePr>
            <a:graphicFrameLocks noGrp="1"/>
          </p:cNvGraphicFramePr>
          <p:nvPr>
            <p:extLst>
              <p:ext uri="{D42A27DB-BD31-4B8C-83A1-F6EECF244321}">
                <p14:modId xmlns:p14="http://schemas.microsoft.com/office/powerpoint/2010/main" val="3773531722"/>
              </p:ext>
            </p:extLst>
          </p:nvPr>
        </p:nvGraphicFramePr>
        <p:xfrm>
          <a:off x="628650" y="4385069"/>
          <a:ext cx="5754360" cy="2259265"/>
        </p:xfrm>
        <a:graphic>
          <a:graphicData uri="http://schemas.openxmlformats.org/drawingml/2006/table">
            <a:tbl>
              <a:tblPr firstRow="1" bandRow="1">
                <a:tableStyleId>{5C22544A-7EE6-4342-B048-85BDC9FD1C3A}</a:tableStyleId>
              </a:tblPr>
              <a:tblGrid>
                <a:gridCol w="1532470">
                  <a:extLst>
                    <a:ext uri="{9D8B030D-6E8A-4147-A177-3AD203B41FA5}">
                      <a16:colId xmlns:a16="http://schemas.microsoft.com/office/drawing/2014/main" val="1148737607"/>
                    </a:ext>
                  </a:extLst>
                </a:gridCol>
                <a:gridCol w="674679">
                  <a:extLst>
                    <a:ext uri="{9D8B030D-6E8A-4147-A177-3AD203B41FA5}">
                      <a16:colId xmlns:a16="http://schemas.microsoft.com/office/drawing/2014/main" val="1066573376"/>
                    </a:ext>
                  </a:extLst>
                </a:gridCol>
                <a:gridCol w="581343">
                  <a:extLst>
                    <a:ext uri="{9D8B030D-6E8A-4147-A177-3AD203B41FA5}">
                      <a16:colId xmlns:a16="http://schemas.microsoft.com/office/drawing/2014/main" val="2460184280"/>
                    </a:ext>
                  </a:extLst>
                </a:gridCol>
                <a:gridCol w="581343">
                  <a:extLst>
                    <a:ext uri="{9D8B030D-6E8A-4147-A177-3AD203B41FA5}">
                      <a16:colId xmlns:a16="http://schemas.microsoft.com/office/drawing/2014/main" val="3922905401"/>
                    </a:ext>
                  </a:extLst>
                </a:gridCol>
                <a:gridCol w="697230">
                  <a:extLst>
                    <a:ext uri="{9D8B030D-6E8A-4147-A177-3AD203B41FA5}">
                      <a16:colId xmlns:a16="http://schemas.microsoft.com/office/drawing/2014/main" val="4078908423"/>
                    </a:ext>
                  </a:extLst>
                </a:gridCol>
                <a:gridCol w="697230">
                  <a:extLst>
                    <a:ext uri="{9D8B030D-6E8A-4147-A177-3AD203B41FA5}">
                      <a16:colId xmlns:a16="http://schemas.microsoft.com/office/drawing/2014/main" val="3400022804"/>
                    </a:ext>
                  </a:extLst>
                </a:gridCol>
                <a:gridCol w="990065">
                  <a:extLst>
                    <a:ext uri="{9D8B030D-6E8A-4147-A177-3AD203B41FA5}">
                      <a16:colId xmlns:a16="http://schemas.microsoft.com/office/drawing/2014/main" val="1077794208"/>
                    </a:ext>
                  </a:extLst>
                </a:gridCol>
              </a:tblGrid>
              <a:tr h="451853">
                <a:tc>
                  <a:txBody>
                    <a:bodyPr/>
                    <a:lstStyle/>
                    <a:p>
                      <a:endParaRPr kumimoji="1" lang="ja-JP" altLang="en-US" dirty="0"/>
                    </a:p>
                  </a:txBody>
                  <a:tcPr/>
                </a:tc>
                <a:tc>
                  <a:txBody>
                    <a:bodyPr/>
                    <a:lstStyle/>
                    <a:p>
                      <a:r>
                        <a:rPr kumimoji="1" lang="en-US" altLang="ja-JP" dirty="0" smtClean="0"/>
                        <a:t>7</a:t>
                      </a:r>
                      <a:r>
                        <a:rPr kumimoji="1" lang="ja-JP" altLang="en-US" dirty="0" smtClean="0"/>
                        <a:t>月</a:t>
                      </a:r>
                      <a:endParaRPr kumimoji="1" lang="ja-JP" altLang="en-US" dirty="0"/>
                    </a:p>
                  </a:txBody>
                  <a:tcPr/>
                </a:tc>
                <a:tc>
                  <a:txBody>
                    <a:bodyPr/>
                    <a:lstStyle/>
                    <a:p>
                      <a:r>
                        <a:rPr kumimoji="1" lang="en-US" altLang="ja-JP" dirty="0" smtClean="0"/>
                        <a:t>8</a:t>
                      </a:r>
                      <a:r>
                        <a:rPr kumimoji="1" lang="ja-JP" altLang="en-US" dirty="0" smtClean="0"/>
                        <a:t>月</a:t>
                      </a:r>
                      <a:endParaRPr kumimoji="1" lang="ja-JP" altLang="en-US" dirty="0"/>
                    </a:p>
                  </a:txBody>
                  <a:tcPr/>
                </a:tc>
                <a:tc>
                  <a:txBody>
                    <a:bodyPr/>
                    <a:lstStyle/>
                    <a:p>
                      <a:r>
                        <a:rPr kumimoji="1" lang="en-US" altLang="ja-JP" dirty="0" smtClean="0"/>
                        <a:t>9</a:t>
                      </a:r>
                      <a:r>
                        <a:rPr kumimoji="1" lang="ja-JP" altLang="en-US" dirty="0" smtClean="0"/>
                        <a:t>月</a:t>
                      </a:r>
                      <a:endParaRPr kumimoji="1" lang="ja-JP" altLang="en-US" dirty="0"/>
                    </a:p>
                  </a:txBody>
                  <a:tcPr/>
                </a:tc>
                <a:tc>
                  <a:txBody>
                    <a:bodyPr/>
                    <a:lstStyle/>
                    <a:p>
                      <a:r>
                        <a:rPr kumimoji="1" lang="en-US" altLang="ja-JP" dirty="0" smtClean="0"/>
                        <a:t>10</a:t>
                      </a:r>
                      <a:r>
                        <a:rPr kumimoji="1" lang="ja-JP" altLang="en-US" dirty="0" smtClean="0"/>
                        <a:t>月</a:t>
                      </a:r>
                      <a:endParaRPr kumimoji="1" lang="ja-JP" altLang="en-US" dirty="0"/>
                    </a:p>
                  </a:txBody>
                  <a:tcPr/>
                </a:tc>
                <a:tc>
                  <a:txBody>
                    <a:bodyPr/>
                    <a:lstStyle/>
                    <a:p>
                      <a:r>
                        <a:rPr kumimoji="1" lang="en-US" altLang="ja-JP" dirty="0" smtClean="0"/>
                        <a:t>11</a:t>
                      </a:r>
                      <a:r>
                        <a:rPr kumimoji="1" lang="ja-JP" altLang="en-US" dirty="0" smtClean="0"/>
                        <a:t>月</a:t>
                      </a:r>
                      <a:endParaRPr kumimoji="1" lang="ja-JP" altLang="en-US" dirty="0"/>
                    </a:p>
                  </a:txBody>
                  <a:tcPr/>
                </a:tc>
                <a:tc>
                  <a:txBody>
                    <a:bodyPr/>
                    <a:lstStyle/>
                    <a:p>
                      <a:r>
                        <a:rPr kumimoji="1" lang="en-US" altLang="ja-JP" dirty="0" smtClean="0"/>
                        <a:t>12</a:t>
                      </a:r>
                      <a:r>
                        <a:rPr kumimoji="1" lang="ja-JP" altLang="en-US" dirty="0" smtClean="0"/>
                        <a:t>月</a:t>
                      </a:r>
                      <a:endParaRPr kumimoji="1" lang="ja-JP" altLang="en-US" dirty="0"/>
                    </a:p>
                  </a:txBody>
                  <a:tcPr/>
                </a:tc>
                <a:extLst>
                  <a:ext uri="{0D108BD9-81ED-4DB2-BD59-A6C34878D82A}">
                    <a16:rowId xmlns:a16="http://schemas.microsoft.com/office/drawing/2014/main" val="2749252127"/>
                  </a:ext>
                </a:extLst>
              </a:tr>
              <a:tr h="451853">
                <a:tc>
                  <a:txBody>
                    <a:bodyPr/>
                    <a:lstStyle/>
                    <a:p>
                      <a:r>
                        <a:rPr kumimoji="1" lang="ja-JP" altLang="en-US" dirty="0" smtClean="0"/>
                        <a:t>勉強</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2107523"/>
                  </a:ext>
                </a:extLst>
              </a:tr>
              <a:tr h="451853">
                <a:tc>
                  <a:txBody>
                    <a:bodyPr/>
                    <a:lstStyle/>
                    <a:p>
                      <a:r>
                        <a:rPr kumimoji="1" lang="ja-JP" altLang="en-US" dirty="0" smtClean="0"/>
                        <a:t>実験</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792682824"/>
                  </a:ext>
                </a:extLst>
              </a:tr>
              <a:tr h="451853">
                <a:tc>
                  <a:txBody>
                    <a:bodyPr/>
                    <a:lstStyle/>
                    <a:p>
                      <a:r>
                        <a:rPr kumimoji="1" lang="ja-JP" altLang="en-US" dirty="0" smtClean="0"/>
                        <a:t>評価・実証</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655894034"/>
                  </a:ext>
                </a:extLst>
              </a:tr>
              <a:tr h="451853">
                <a:tc>
                  <a:txBody>
                    <a:bodyPr/>
                    <a:lstStyle/>
                    <a:p>
                      <a:r>
                        <a:rPr kumimoji="1" lang="ja-JP" altLang="en-US" dirty="0" smtClean="0"/>
                        <a:t>論文執筆</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98395329"/>
                  </a:ext>
                </a:extLst>
              </a:tr>
            </a:tbl>
          </a:graphicData>
        </a:graphic>
      </p:graphicFrame>
      <p:sp>
        <p:nvSpPr>
          <p:cNvPr id="6" name="右矢印 5"/>
          <p:cNvSpPr/>
          <p:nvPr/>
        </p:nvSpPr>
        <p:spPr>
          <a:xfrm>
            <a:off x="2159394" y="4892563"/>
            <a:ext cx="1612231" cy="300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a:off x="3454136" y="5392484"/>
            <a:ext cx="1406659" cy="258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4716416" y="5850388"/>
            <a:ext cx="1263279" cy="259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5044497" y="6245296"/>
            <a:ext cx="1338513" cy="2519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628650" y="2645617"/>
            <a:ext cx="2191199" cy="1539015"/>
          </a:xfrm>
          <a:prstGeom prst="rect">
            <a:avLst/>
          </a:prstGeom>
        </p:spPr>
      </p:pic>
      <p:pic>
        <p:nvPicPr>
          <p:cNvPr id="11" name="図 10"/>
          <p:cNvPicPr>
            <a:picLocks noChangeAspect="1"/>
          </p:cNvPicPr>
          <p:nvPr/>
        </p:nvPicPr>
        <p:blipFill>
          <a:blip r:embed="rId3"/>
          <a:stretch>
            <a:fillRect/>
          </a:stretch>
        </p:blipFill>
        <p:spPr>
          <a:xfrm>
            <a:off x="3571719" y="2645617"/>
            <a:ext cx="2191722" cy="1539015"/>
          </a:xfrm>
          <a:prstGeom prst="rect">
            <a:avLst/>
          </a:prstGeom>
        </p:spPr>
      </p:pic>
      <p:sp>
        <p:nvSpPr>
          <p:cNvPr id="12" name="右矢印 11"/>
          <p:cNvSpPr/>
          <p:nvPr/>
        </p:nvSpPr>
        <p:spPr>
          <a:xfrm>
            <a:off x="2937432" y="3272546"/>
            <a:ext cx="500867" cy="273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28650" y="2141349"/>
            <a:ext cx="3967413" cy="369332"/>
          </a:xfrm>
          <a:prstGeom prst="rect">
            <a:avLst/>
          </a:prstGeom>
          <a:noFill/>
        </p:spPr>
        <p:txBody>
          <a:bodyPr wrap="square" rtlCol="0">
            <a:spAutoFit/>
          </a:bodyPr>
          <a:lstStyle/>
          <a:p>
            <a:r>
              <a:rPr kumimoji="1" lang="en-US" altLang="ja-JP" dirty="0" smtClean="0"/>
              <a:t>SIFT</a:t>
            </a:r>
            <a:r>
              <a:rPr lang="ja-JP" altLang="en-US" dirty="0" smtClean="0"/>
              <a:t>でキーポイントを出してみました。</a:t>
            </a:r>
            <a:endParaRPr lang="en-US" altLang="ja-JP" dirty="0" smtClean="0"/>
          </a:p>
        </p:txBody>
      </p:sp>
      <p:sp>
        <p:nvSpPr>
          <p:cNvPr id="14" name="テキスト ボックス 13"/>
          <p:cNvSpPr txBox="1"/>
          <p:nvPr/>
        </p:nvSpPr>
        <p:spPr>
          <a:xfrm>
            <a:off x="6310848" y="2141349"/>
            <a:ext cx="2586770" cy="923330"/>
          </a:xfrm>
          <a:prstGeom prst="rect">
            <a:avLst/>
          </a:prstGeom>
          <a:noFill/>
        </p:spPr>
        <p:txBody>
          <a:bodyPr wrap="square" rtlCol="0">
            <a:spAutoFit/>
          </a:bodyPr>
          <a:lstStyle/>
          <a:p>
            <a:r>
              <a:rPr kumimoji="1" lang="en-US" altLang="ja-JP" dirty="0" smtClean="0"/>
              <a:t>CNN</a:t>
            </a:r>
            <a:r>
              <a:rPr kumimoji="1" lang="ja-JP" altLang="en-US" dirty="0" smtClean="0"/>
              <a:t>では、</a:t>
            </a:r>
            <a:r>
              <a:rPr kumimoji="1" lang="en-US" altLang="ja-JP" dirty="0" smtClean="0"/>
              <a:t>VGG16</a:t>
            </a:r>
            <a:r>
              <a:rPr kumimoji="1" lang="ja-JP" altLang="en-US" dirty="0" smtClean="0"/>
              <a:t>で中間層を可視化することをしてみました。</a:t>
            </a:r>
            <a:endParaRPr kumimoji="1" lang="ja-JP" altLang="en-US" dirty="0"/>
          </a:p>
        </p:txBody>
      </p:sp>
      <p:sp>
        <p:nvSpPr>
          <p:cNvPr id="15" name="テキスト ボックス 14"/>
          <p:cNvSpPr txBox="1"/>
          <p:nvPr/>
        </p:nvSpPr>
        <p:spPr>
          <a:xfrm>
            <a:off x="628650" y="1723806"/>
            <a:ext cx="2101289" cy="369332"/>
          </a:xfrm>
          <a:prstGeom prst="rect">
            <a:avLst/>
          </a:prstGeom>
          <a:noFill/>
        </p:spPr>
        <p:txBody>
          <a:bodyPr wrap="square" rtlCol="0">
            <a:spAutoFit/>
          </a:bodyPr>
          <a:lstStyle/>
          <a:p>
            <a:r>
              <a:rPr kumimoji="1" lang="ja-JP" altLang="en-US" dirty="0" smtClean="0"/>
              <a:t>現在の学習状況</a:t>
            </a:r>
            <a:endParaRPr kumimoji="1" lang="ja-JP" altLang="en-US" dirty="0"/>
          </a:p>
        </p:txBody>
      </p:sp>
      <p:pic>
        <p:nvPicPr>
          <p:cNvPr id="16" name="図 15"/>
          <p:cNvPicPr>
            <a:picLocks noChangeAspect="1"/>
          </p:cNvPicPr>
          <p:nvPr/>
        </p:nvPicPr>
        <p:blipFill>
          <a:blip r:embed="rId4"/>
          <a:stretch>
            <a:fillRect/>
          </a:stretch>
        </p:blipFill>
        <p:spPr>
          <a:xfrm>
            <a:off x="6451092" y="3064679"/>
            <a:ext cx="2149945" cy="3229116"/>
          </a:xfrm>
          <a:prstGeom prst="rect">
            <a:avLst/>
          </a:prstGeom>
        </p:spPr>
      </p:pic>
    </p:spTree>
    <p:extLst>
      <p:ext uri="{BB962C8B-B14F-4D97-AF65-F5344CB8AC3E}">
        <p14:creationId xmlns:p14="http://schemas.microsoft.com/office/powerpoint/2010/main" val="2460047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研究背景</a:t>
            </a:r>
          </a:p>
        </p:txBody>
      </p:sp>
      <p:sp>
        <p:nvSpPr>
          <p:cNvPr id="3" name="コンテンツ プレースホルダー 2"/>
          <p:cNvSpPr>
            <a:spLocks noGrp="1"/>
          </p:cNvSpPr>
          <p:nvPr>
            <p:ph idx="1"/>
          </p:nvPr>
        </p:nvSpPr>
        <p:spPr/>
        <p:txBody>
          <a:bodyPr>
            <a:normAutofit/>
          </a:bodyPr>
          <a:lstStyle/>
          <a:p>
            <a:r>
              <a:rPr lang="en-US" altLang="ja-JP" dirty="0" smtClean="0"/>
              <a:t>Twitter </a:t>
            </a:r>
            <a:r>
              <a:rPr lang="ja-JP" altLang="ja-JP" dirty="0"/>
              <a:t>や </a:t>
            </a:r>
            <a:r>
              <a:rPr lang="en-US" altLang="ja-JP" dirty="0"/>
              <a:t>Instagram</a:t>
            </a:r>
            <a:r>
              <a:rPr lang="ja-JP" altLang="ja-JP" dirty="0"/>
              <a:t>などのソーシャルネットワーキングサービスの普及に</a:t>
            </a:r>
            <a:r>
              <a:rPr lang="ja-JP" altLang="ja-JP" dirty="0" smtClean="0"/>
              <a:t>伴い</a:t>
            </a:r>
            <a:r>
              <a:rPr lang="en-US" altLang="ja-JP" dirty="0"/>
              <a:t>,</a:t>
            </a:r>
            <a:r>
              <a:rPr lang="ja-JP" altLang="en-US" dirty="0" smtClean="0"/>
              <a:t>ユーザが目的の画像にアクセスする手段として</a:t>
            </a:r>
            <a:r>
              <a:rPr lang="en-US" altLang="ja-JP" dirty="0" smtClean="0"/>
              <a:t>,</a:t>
            </a:r>
            <a:r>
              <a:rPr lang="ja-JP" altLang="en-US" dirty="0" smtClean="0"/>
              <a:t>画像検索機能の重要性が増している</a:t>
            </a:r>
            <a:r>
              <a:rPr lang="en-US" altLang="ja-JP" dirty="0" smtClean="0"/>
              <a:t>.</a:t>
            </a:r>
            <a:endParaRPr lang="en-US" altLang="ja-JP" dirty="0" smtClean="0">
              <a:solidFill>
                <a:srgbClr val="FF0000"/>
              </a:solidFill>
            </a:endParaRPr>
          </a:p>
          <a:p>
            <a:endParaRPr lang="en-US" altLang="ja-JP" dirty="0" smtClean="0"/>
          </a:p>
          <a:p>
            <a:r>
              <a:rPr lang="ja-JP" altLang="en-US" dirty="0" smtClean="0"/>
              <a:t>画像認識の性能向上のため</a:t>
            </a:r>
            <a:r>
              <a:rPr lang="en-US" altLang="ja-JP" dirty="0" smtClean="0"/>
              <a:t>,</a:t>
            </a:r>
            <a:r>
              <a:rPr lang="ja-JP" altLang="en-US" dirty="0" smtClean="0"/>
              <a:t>多くの研究が推進されている</a:t>
            </a:r>
            <a:r>
              <a:rPr lang="en-US" altLang="ja-JP" dirty="0" smtClean="0"/>
              <a:t>.</a:t>
            </a:r>
          </a:p>
          <a:p>
            <a:r>
              <a:rPr lang="ja-JP" altLang="en-US" dirty="0"/>
              <a:t>研究が行われる中</a:t>
            </a:r>
            <a:r>
              <a:rPr lang="ja-JP" altLang="en-US" dirty="0" smtClean="0"/>
              <a:t>で</a:t>
            </a:r>
            <a:r>
              <a:rPr lang="en-US" altLang="ja-JP" dirty="0" smtClean="0"/>
              <a:t>,</a:t>
            </a:r>
            <a:r>
              <a:rPr lang="ja-JP" altLang="en-US" dirty="0" smtClean="0"/>
              <a:t>高次元の画像を扱う際に</a:t>
            </a:r>
            <a:r>
              <a:rPr lang="en-US" altLang="ja-JP" dirty="0" smtClean="0"/>
              <a:t>,</a:t>
            </a:r>
            <a:r>
              <a:rPr lang="ja-JP" altLang="en-US" dirty="0" smtClean="0"/>
              <a:t>画像認識が正しく行われなく</a:t>
            </a:r>
            <a:r>
              <a:rPr lang="ja-JP" altLang="en-US" dirty="0"/>
              <a:t>なってしまう問題も</a:t>
            </a:r>
            <a:r>
              <a:rPr lang="ja-JP" altLang="en-US" dirty="0" smtClean="0"/>
              <a:t>起きた</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275175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a:bodyPr>
          <a:lstStyle/>
          <a:p>
            <a:r>
              <a:rPr lang="ja-JP" altLang="en-US" sz="1800" dirty="0"/>
              <a:t>「深層畳み込みニューラルネットワークによる画像特徴抽出と転移</a:t>
            </a:r>
            <a:r>
              <a:rPr lang="ja-JP" altLang="en-US" sz="1800" dirty="0" smtClean="0"/>
              <a:t>学習」</a:t>
            </a:r>
            <a:endParaRPr lang="en-US" altLang="ja-JP" sz="1800" dirty="0" smtClean="0"/>
          </a:p>
          <a:p>
            <a:pPr marL="0" indent="0">
              <a:buNone/>
            </a:pPr>
            <a:r>
              <a:rPr lang="ja-JP" altLang="en-US" sz="1800" dirty="0" smtClean="0"/>
              <a:t>中山秀樹</a:t>
            </a:r>
            <a:r>
              <a:rPr lang="ja-JP" altLang="en-US" sz="1800" dirty="0"/>
              <a:t>　</a:t>
            </a:r>
            <a:r>
              <a:rPr lang="ja-JP" altLang="en-US" sz="1800" dirty="0" smtClean="0"/>
              <a:t>東京大学　大学院情報理工学系研究科</a:t>
            </a:r>
            <a:endParaRPr lang="en-US" altLang="ja-JP" sz="1800" dirty="0" smtClean="0"/>
          </a:p>
          <a:p>
            <a:endParaRPr kumimoji="1" lang="en-US" altLang="ja-JP" sz="1800" dirty="0"/>
          </a:p>
          <a:p>
            <a:r>
              <a:rPr kumimoji="1" lang="ja-JP" altLang="en-US" sz="1800" dirty="0" smtClean="0"/>
              <a:t>「</a:t>
            </a:r>
            <a:r>
              <a:rPr kumimoji="1" lang="en-US" altLang="ja-JP" sz="1800" dirty="0" smtClean="0"/>
              <a:t>Gradient</a:t>
            </a:r>
            <a:r>
              <a:rPr kumimoji="1" lang="ja-JP" altLang="en-US" sz="1800" dirty="0" smtClean="0"/>
              <a:t>ベースの特徴抽出　</a:t>
            </a:r>
            <a:r>
              <a:rPr kumimoji="1" lang="en-US" altLang="ja-JP" sz="1800" dirty="0" smtClean="0"/>
              <a:t>–SIFT</a:t>
            </a:r>
            <a:r>
              <a:rPr kumimoji="1" lang="ja-JP" altLang="en-US" sz="1800" dirty="0" smtClean="0"/>
              <a:t>と</a:t>
            </a:r>
            <a:r>
              <a:rPr kumimoji="1" lang="en-US" altLang="ja-JP" sz="1800" dirty="0" smtClean="0"/>
              <a:t>HOG-</a:t>
            </a:r>
            <a:r>
              <a:rPr kumimoji="1" lang="ja-JP" altLang="en-US" sz="1800" dirty="0" smtClean="0"/>
              <a:t>」</a:t>
            </a:r>
            <a:endParaRPr kumimoji="1" lang="en-US" altLang="ja-JP" sz="1800" dirty="0" smtClean="0"/>
          </a:p>
          <a:p>
            <a:pPr marL="0" indent="0">
              <a:buNone/>
            </a:pPr>
            <a:r>
              <a:rPr kumimoji="1" lang="ja-JP" altLang="en-US" sz="1800" dirty="0" smtClean="0"/>
              <a:t>社団法人　情報処理学会　研究報告　</a:t>
            </a:r>
            <a:r>
              <a:rPr kumimoji="1" lang="en-US" altLang="ja-JP" sz="1800" dirty="0" smtClean="0"/>
              <a:t>2007/9/4</a:t>
            </a:r>
            <a:r>
              <a:rPr kumimoji="1" lang="ja-JP" altLang="en-US" sz="1800" dirty="0" smtClean="0"/>
              <a:t>　</a:t>
            </a:r>
            <a:r>
              <a:rPr kumimoji="1" lang="en-US" altLang="ja-JP" sz="1800" dirty="0" smtClean="0"/>
              <a:t>p1-p14</a:t>
            </a:r>
          </a:p>
          <a:p>
            <a:pPr marL="0" indent="0">
              <a:buNone/>
            </a:pPr>
            <a:r>
              <a:rPr lang="ja-JP" altLang="en-US" sz="1800" dirty="0" smtClean="0"/>
              <a:t>藤吉 </a:t>
            </a:r>
            <a:r>
              <a:rPr lang="ja-JP" altLang="en-US" sz="1800" dirty="0"/>
              <a:t>弘</a:t>
            </a:r>
            <a:r>
              <a:rPr lang="ja-JP" altLang="en-US" sz="1800" dirty="0" smtClean="0"/>
              <a:t>亘　中部大学工学部情報工学科</a:t>
            </a:r>
            <a:endParaRPr kumimoji="1" lang="ja-JP" altLang="en-US" sz="1800"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3</a:t>
            </a:fld>
            <a:endParaRPr kumimoji="1" lang="ja-JP" altLang="en-US" sz="3200" dirty="0"/>
          </a:p>
        </p:txBody>
      </p:sp>
    </p:spTree>
    <p:extLst>
      <p:ext uri="{BB962C8B-B14F-4D97-AF65-F5344CB8AC3E}">
        <p14:creationId xmlns:p14="http://schemas.microsoft.com/office/powerpoint/2010/main" val="3769541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研究課題</a:t>
            </a:r>
          </a:p>
        </p:txBody>
      </p:sp>
      <p:sp>
        <p:nvSpPr>
          <p:cNvPr id="3" name="コンテンツ プレースホルダー 2"/>
          <p:cNvSpPr>
            <a:spLocks noGrp="1"/>
          </p:cNvSpPr>
          <p:nvPr>
            <p:ph idx="1"/>
          </p:nvPr>
        </p:nvSpPr>
        <p:spPr/>
        <p:txBody>
          <a:bodyPr/>
          <a:lstStyle/>
          <a:p>
            <a:r>
              <a:rPr lang="ja-JP" altLang="en-US" dirty="0"/>
              <a:t>画像認識に</a:t>
            </a:r>
            <a:r>
              <a:rPr lang="ja-JP" altLang="en-US" dirty="0" smtClean="0"/>
              <a:t>おいて</a:t>
            </a:r>
            <a:r>
              <a:rPr lang="en-US" altLang="ja-JP" dirty="0" smtClean="0"/>
              <a:t>,</a:t>
            </a:r>
            <a:r>
              <a:rPr lang="ja-JP" altLang="en-US" dirty="0" smtClean="0"/>
              <a:t>特徴量</a:t>
            </a:r>
            <a:r>
              <a:rPr lang="ja-JP" altLang="en-US" dirty="0"/>
              <a:t>がより高次元になる</a:t>
            </a:r>
            <a:r>
              <a:rPr lang="ja-JP" altLang="en-US" dirty="0" smtClean="0"/>
              <a:t>ほど</a:t>
            </a:r>
            <a:r>
              <a:rPr lang="en-US" altLang="ja-JP" dirty="0" smtClean="0"/>
              <a:t>,</a:t>
            </a:r>
            <a:r>
              <a:rPr lang="ja-JP" altLang="en-US" dirty="0" smtClean="0"/>
              <a:t>認識</a:t>
            </a:r>
            <a:r>
              <a:rPr lang="ja-JP" altLang="en-US" dirty="0"/>
              <a:t>性能が高く</a:t>
            </a:r>
            <a:r>
              <a:rPr lang="ja-JP" altLang="en-US" dirty="0" smtClean="0"/>
              <a:t>なる</a:t>
            </a:r>
            <a:r>
              <a:rPr lang="en-US" altLang="ja-JP" dirty="0"/>
              <a:t>.</a:t>
            </a:r>
            <a:endParaRPr lang="en-US" altLang="ja-JP" dirty="0" smtClean="0"/>
          </a:p>
          <a:p>
            <a:endParaRPr lang="en-US" altLang="ja-JP" dirty="0"/>
          </a:p>
          <a:p>
            <a:r>
              <a:rPr lang="ja-JP" altLang="en-US" dirty="0" smtClean="0"/>
              <a:t>しかし</a:t>
            </a:r>
            <a:r>
              <a:rPr lang="en-US" altLang="ja-JP" dirty="0" smtClean="0"/>
              <a:t>,</a:t>
            </a:r>
            <a:r>
              <a:rPr lang="ja-JP" altLang="en-US" dirty="0" smtClean="0"/>
              <a:t>特徴量</a:t>
            </a:r>
            <a:r>
              <a:rPr lang="ja-JP" altLang="en-US" dirty="0"/>
              <a:t>が高次元になると特徴量の算出</a:t>
            </a:r>
            <a:r>
              <a:rPr lang="ja-JP" altLang="en-US" dirty="0" smtClean="0"/>
              <a:t>コスト</a:t>
            </a:r>
            <a:r>
              <a:rPr lang="en-US" altLang="ja-JP" dirty="0" smtClean="0"/>
              <a:t>,</a:t>
            </a:r>
            <a:r>
              <a:rPr lang="ja-JP" altLang="en-US" dirty="0" smtClean="0"/>
              <a:t>認識</a:t>
            </a:r>
            <a:r>
              <a:rPr lang="ja-JP" altLang="en-US" dirty="0"/>
              <a:t>処理の計算コストが大きく増加して</a:t>
            </a:r>
            <a:r>
              <a:rPr lang="ja-JP" altLang="en-US" dirty="0" smtClean="0"/>
              <a:t>しまい</a:t>
            </a:r>
            <a:r>
              <a:rPr lang="en-US" altLang="ja-JP" dirty="0" smtClean="0"/>
              <a:t>,</a:t>
            </a:r>
            <a:r>
              <a:rPr lang="ja-JP" altLang="en-US" dirty="0" smtClean="0"/>
              <a:t>解析</a:t>
            </a:r>
            <a:r>
              <a:rPr lang="ja-JP" altLang="en-US" dirty="0"/>
              <a:t>が困難になってしまうといった課題が</a:t>
            </a:r>
            <a:r>
              <a:rPr lang="ja-JP" altLang="en-US" dirty="0" smtClean="0"/>
              <a:t>ある</a:t>
            </a:r>
            <a:r>
              <a:rPr lang="en-US" altLang="ja-JP" dirty="0"/>
              <a:t>.</a:t>
            </a:r>
            <a:endParaRPr lang="en-US" altLang="ja-JP" dirty="0" smtClean="0"/>
          </a:p>
          <a:p>
            <a:r>
              <a:rPr lang="ja-JP" altLang="en-US" dirty="0" smtClean="0"/>
              <a:t>また</a:t>
            </a:r>
            <a:r>
              <a:rPr lang="en-US" altLang="ja-JP" dirty="0"/>
              <a:t>,</a:t>
            </a:r>
            <a:r>
              <a:rPr lang="ja-JP" altLang="en-US" dirty="0" smtClean="0"/>
              <a:t>低次元だと</a:t>
            </a:r>
            <a:r>
              <a:rPr lang="en-US" altLang="ja-JP" dirty="0"/>
              <a:t>,</a:t>
            </a:r>
            <a:r>
              <a:rPr lang="ja-JP" altLang="en-US" dirty="0" smtClean="0"/>
              <a:t>意味情報が損失し</a:t>
            </a:r>
            <a:r>
              <a:rPr lang="en-US" altLang="ja-JP" dirty="0" smtClean="0"/>
              <a:t>,</a:t>
            </a:r>
            <a:r>
              <a:rPr lang="ja-JP" altLang="en-US" dirty="0" smtClean="0"/>
              <a:t>認識精度が下がる</a:t>
            </a:r>
            <a:r>
              <a:rPr lang="en-US" altLang="ja-JP" dirty="0" smtClean="0"/>
              <a:t>.</a:t>
            </a:r>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4</a:t>
            </a:fld>
            <a:endParaRPr kumimoji="1" lang="ja-JP" altLang="en-US" sz="3200" dirty="0"/>
          </a:p>
        </p:txBody>
      </p:sp>
    </p:spTree>
    <p:extLst>
      <p:ext uri="{BB962C8B-B14F-4D97-AF65-F5344CB8AC3E}">
        <p14:creationId xmlns:p14="http://schemas.microsoft.com/office/powerpoint/2010/main" val="1923407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大量のデータを分析する際、大きな次元のデータを処理することがあるが、次元数が大きくなると「</a:t>
            </a:r>
            <a:r>
              <a:rPr kumimoji="1" lang="ja-JP" altLang="en-US" b="1" dirty="0" smtClean="0"/>
              <a:t>次元の呪い</a:t>
            </a:r>
            <a:r>
              <a:rPr kumimoji="1" lang="ja-JP" altLang="en-US" dirty="0" smtClean="0"/>
              <a:t>」と呼ばれる問題が発生する。</a:t>
            </a:r>
            <a:endParaRPr lang="en-US" altLang="ja-JP" dirty="0"/>
          </a:p>
          <a:p>
            <a:pPr lvl="1"/>
            <a:r>
              <a:rPr lang="ja-JP" altLang="ja-JP" dirty="0"/>
              <a:t>データの次元数が大きくなり過ぎると、そのデータで表現できる組み合わせが飛躍的に多くなってしまい、その結果、手元にある有限なサンプルデータでは十分な学習結果が得られなく</a:t>
            </a:r>
            <a:r>
              <a:rPr lang="ja-JP" altLang="ja-JP" dirty="0" smtClean="0"/>
              <a:t>なる</a:t>
            </a:r>
            <a:r>
              <a:rPr lang="ja-JP" altLang="en-US" dirty="0" smtClean="0"/>
              <a:t>。</a:t>
            </a:r>
            <a:r>
              <a:rPr lang="ja-JP" altLang="en-US" dirty="0"/>
              <a:t>計算コストが莫大となるだけでなく、十分な学習結果が得られず、未知のデータに適切に対応出来なくなる等の不具合</a:t>
            </a:r>
            <a:r>
              <a:rPr lang="ja-JP" altLang="en-US" dirty="0" smtClean="0"/>
              <a:t>が発生。</a:t>
            </a:r>
            <a:endParaRPr lang="en-US" altLang="ja-JP" dirty="0" smtClean="0"/>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FEE6ED-AA2C-49EB-A172-8063C2D7D298}" type="slidenum">
              <a:rPr kumimoji="1" lang="ja-JP" altLang="en-US" sz="1200" b="0" i="0" u="none" strike="noStrike" kern="1200" cap="none" spc="0" normalizeH="0" baseline="0" noProof="0" smtClean="0">
                <a:ln>
                  <a:noFill/>
                </a:ln>
                <a:solidFill>
                  <a:prstClr val="black">
                    <a:tint val="75000"/>
                  </a:prstClr>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ja-JP" altLang="en-US" sz="1200" b="0" i="0" u="none" strike="noStrike" kern="1200" cap="none" spc="0" normalizeH="0" baseline="0" noProof="0">
              <a:ln>
                <a:noFill/>
              </a:ln>
              <a:solidFill>
                <a:prstClr val="black">
                  <a:tint val="75000"/>
                </a:prstClr>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2018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研究動機</a:t>
            </a:r>
          </a:p>
        </p:txBody>
      </p:sp>
      <p:sp>
        <p:nvSpPr>
          <p:cNvPr id="3" name="コンテンツ プレースホルダー 2"/>
          <p:cNvSpPr>
            <a:spLocks noGrp="1"/>
          </p:cNvSpPr>
          <p:nvPr>
            <p:ph idx="1"/>
          </p:nvPr>
        </p:nvSpPr>
        <p:spPr/>
        <p:txBody>
          <a:bodyPr/>
          <a:lstStyle/>
          <a:p>
            <a:r>
              <a:rPr lang="ja-JP" altLang="en-US" dirty="0" smtClean="0"/>
              <a:t>大量</a:t>
            </a:r>
            <a:r>
              <a:rPr lang="ja-JP" altLang="en-US" dirty="0" smtClean="0"/>
              <a:t>の</a:t>
            </a:r>
            <a:r>
              <a:rPr lang="ja-JP" altLang="en-US" dirty="0"/>
              <a:t>画像データ</a:t>
            </a:r>
            <a:r>
              <a:rPr lang="ja-JP" altLang="en-US" dirty="0" smtClean="0"/>
              <a:t>を扱う画像認識において</a:t>
            </a:r>
            <a:r>
              <a:rPr lang="en-US" altLang="ja-JP" dirty="0" smtClean="0"/>
              <a:t>,</a:t>
            </a:r>
            <a:r>
              <a:rPr lang="ja-JP" altLang="en-US" dirty="0" smtClean="0"/>
              <a:t>高次元</a:t>
            </a:r>
            <a:r>
              <a:rPr lang="ja-JP" altLang="en-US" dirty="0" smtClean="0"/>
              <a:t>の画像データを認識性能を向上させつつ</a:t>
            </a:r>
            <a:r>
              <a:rPr lang="ja-JP" altLang="en-US" dirty="0" smtClean="0"/>
              <a:t>も</a:t>
            </a:r>
            <a:r>
              <a:rPr lang="en-US" altLang="ja-JP" dirty="0" smtClean="0"/>
              <a:t>,</a:t>
            </a:r>
            <a:r>
              <a:rPr lang="ja-JP" altLang="en-US" dirty="0" smtClean="0"/>
              <a:t>計算</a:t>
            </a:r>
            <a:r>
              <a:rPr lang="ja-JP" altLang="en-US" dirty="0" smtClean="0"/>
              <a:t>コストを抑えることでより良い</a:t>
            </a:r>
            <a:r>
              <a:rPr lang="ja-JP" altLang="en-US" dirty="0"/>
              <a:t>画像</a:t>
            </a:r>
            <a:r>
              <a:rPr lang="ja-JP" altLang="en-US" dirty="0" smtClean="0"/>
              <a:t>認識を</a:t>
            </a:r>
            <a:r>
              <a:rPr lang="ja-JP" altLang="en-US" dirty="0" smtClean="0"/>
              <a:t>行う</a:t>
            </a:r>
            <a:r>
              <a:rPr lang="en-US" altLang="ja-JP" dirty="0" smtClean="0"/>
              <a:t>.</a:t>
            </a:r>
            <a:endParaRPr lang="en-US" altLang="ja-JP" dirty="0" smtClean="0"/>
          </a:p>
          <a:p>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6</a:t>
            </a:fld>
            <a:endParaRPr kumimoji="1" lang="ja-JP" altLang="en-US" sz="3200" dirty="0"/>
          </a:p>
        </p:txBody>
      </p:sp>
    </p:spTree>
    <p:extLst>
      <p:ext uri="{BB962C8B-B14F-4D97-AF65-F5344CB8AC3E}">
        <p14:creationId xmlns:p14="http://schemas.microsoft.com/office/powerpoint/2010/main" val="3482704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研究目的</a:t>
            </a:r>
          </a:p>
        </p:txBody>
      </p:sp>
      <p:sp>
        <p:nvSpPr>
          <p:cNvPr id="3" name="コンテンツ プレースホルダー 2"/>
          <p:cNvSpPr>
            <a:spLocks noGrp="1"/>
          </p:cNvSpPr>
          <p:nvPr>
            <p:ph idx="1"/>
          </p:nvPr>
        </p:nvSpPr>
        <p:spPr/>
        <p:txBody>
          <a:bodyPr>
            <a:normAutofit/>
          </a:bodyPr>
          <a:lstStyle/>
          <a:p>
            <a:r>
              <a:rPr lang="ja-JP" altLang="en-US" dirty="0" smtClean="0"/>
              <a:t>画像</a:t>
            </a:r>
            <a:r>
              <a:rPr lang="ja-JP" altLang="en-US" dirty="0"/>
              <a:t>認識の性能を向上させるため</a:t>
            </a:r>
            <a:r>
              <a:rPr lang="ja-JP" altLang="en-US" dirty="0" smtClean="0"/>
              <a:t>に</a:t>
            </a:r>
            <a:r>
              <a:rPr lang="en-US" altLang="ja-JP" dirty="0" smtClean="0"/>
              <a:t>,</a:t>
            </a:r>
            <a:r>
              <a:rPr lang="ja-JP" altLang="en-US" dirty="0" smtClean="0"/>
              <a:t>画像</a:t>
            </a:r>
            <a:r>
              <a:rPr lang="ja-JP" altLang="en-US" dirty="0"/>
              <a:t>認識に有効な特徴量とどれくらいの計算コストで処理できるの</a:t>
            </a:r>
            <a:r>
              <a:rPr lang="ja-JP" altLang="en-US" dirty="0" smtClean="0"/>
              <a:t>かを計測する</a:t>
            </a:r>
            <a:r>
              <a:rPr lang="en-US" altLang="ja-JP" dirty="0"/>
              <a:t>.</a:t>
            </a:r>
            <a:endParaRPr lang="en-US" altLang="ja-JP" dirty="0" smtClean="0"/>
          </a:p>
          <a:p>
            <a:endParaRPr lang="en-US" altLang="ja-JP" dirty="0" smtClean="0"/>
          </a:p>
          <a:p>
            <a:r>
              <a:rPr lang="ja-JP" altLang="en-US" dirty="0"/>
              <a:t>計算コストを抑えた画像認識手法を調査すること</a:t>
            </a:r>
            <a:r>
              <a:rPr lang="ja-JP" altLang="en-US" dirty="0" smtClean="0"/>
              <a:t>で</a:t>
            </a:r>
            <a:r>
              <a:rPr lang="en-US" altLang="ja-JP" dirty="0" smtClean="0"/>
              <a:t>,</a:t>
            </a:r>
            <a:r>
              <a:rPr lang="ja-JP" altLang="en-US" dirty="0" smtClean="0"/>
              <a:t>画像</a:t>
            </a:r>
            <a:r>
              <a:rPr lang="ja-JP" altLang="en-US" dirty="0"/>
              <a:t>検索システムを成り立たせるうえ</a:t>
            </a:r>
            <a:r>
              <a:rPr lang="ja-JP" altLang="en-US" dirty="0" smtClean="0"/>
              <a:t>で</a:t>
            </a:r>
            <a:r>
              <a:rPr lang="en-US" altLang="ja-JP" dirty="0" smtClean="0"/>
              <a:t>,</a:t>
            </a:r>
            <a:r>
              <a:rPr lang="ja-JP" altLang="en-US" dirty="0" smtClean="0"/>
              <a:t>認識</a:t>
            </a:r>
            <a:r>
              <a:rPr lang="ja-JP" altLang="en-US" dirty="0"/>
              <a:t>性能が正常に扱える有効な範囲はどこなのかを明確に</a:t>
            </a:r>
            <a:r>
              <a:rPr lang="ja-JP" altLang="en-US" dirty="0" smtClean="0"/>
              <a:t>する</a:t>
            </a:r>
            <a:r>
              <a:rPr lang="en-US" altLang="ja-JP" dirty="0" smtClean="0"/>
              <a:t>.</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7</a:t>
            </a:fld>
            <a:endParaRPr kumimoji="1" lang="ja-JP" altLang="en-US" sz="3200" dirty="0"/>
          </a:p>
        </p:txBody>
      </p:sp>
    </p:spTree>
    <p:extLst>
      <p:ext uri="{BB962C8B-B14F-4D97-AF65-F5344CB8AC3E}">
        <p14:creationId xmlns:p14="http://schemas.microsoft.com/office/powerpoint/2010/main" val="1144721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ja-JP" altLang="en-US" dirty="0"/>
              <a:t>画像</a:t>
            </a:r>
            <a:r>
              <a:rPr lang="ja-JP" altLang="en-US" dirty="0" smtClean="0"/>
              <a:t>認識の認識性能を高く保ちつつ</a:t>
            </a:r>
            <a:r>
              <a:rPr lang="ja-JP" altLang="en-US" dirty="0" smtClean="0"/>
              <a:t>も</a:t>
            </a:r>
            <a:r>
              <a:rPr lang="en-US" altLang="ja-JP" dirty="0" smtClean="0"/>
              <a:t>,</a:t>
            </a:r>
            <a:r>
              <a:rPr lang="ja-JP" altLang="en-US" dirty="0" smtClean="0"/>
              <a:t>計算</a:t>
            </a:r>
            <a:r>
              <a:rPr lang="ja-JP" altLang="en-US" dirty="0" smtClean="0"/>
              <a:t>コストをできるだけ</a:t>
            </a:r>
            <a:r>
              <a:rPr lang="ja-JP" altLang="en-US" dirty="0" smtClean="0"/>
              <a:t>抑えられる</a:t>
            </a:r>
            <a:r>
              <a:rPr lang="ja-JP" altLang="en-US" dirty="0"/>
              <a:t>最適</a:t>
            </a:r>
            <a:r>
              <a:rPr lang="ja-JP" altLang="en-US" dirty="0" smtClean="0"/>
              <a:t>な画像特徴ベクトルの次元数を調査する</a:t>
            </a:r>
            <a:r>
              <a:rPr lang="en-US" altLang="ja-JP" dirty="0" smtClean="0"/>
              <a:t>.</a:t>
            </a:r>
            <a:endParaRPr lang="en-US" altLang="ja-JP" dirty="0" smtClean="0"/>
          </a:p>
          <a:p>
            <a:endParaRPr kumimoji="1" lang="en-US" altLang="ja-JP" dirty="0"/>
          </a:p>
          <a:p>
            <a:r>
              <a:rPr lang="ja-JP" altLang="en-US" dirty="0"/>
              <a:t>画像から</a:t>
            </a:r>
            <a:r>
              <a:rPr lang="ja-JP" altLang="en-US" dirty="0" smtClean="0"/>
              <a:t>の特徴ベクトルの生成には</a:t>
            </a:r>
            <a:r>
              <a:rPr lang="en-US" altLang="ja-JP" dirty="0" smtClean="0"/>
              <a:t>,</a:t>
            </a:r>
            <a:r>
              <a:rPr lang="ja-JP" altLang="en-US" dirty="0" smtClean="0"/>
              <a:t>ディープラーニングを</a:t>
            </a:r>
            <a:r>
              <a:rPr lang="ja-JP" altLang="en-US" dirty="0" smtClean="0"/>
              <a:t>用いる</a:t>
            </a:r>
            <a:r>
              <a:rPr lang="en-US" altLang="ja-JP" dirty="0" smtClean="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spTree>
    <p:extLst>
      <p:ext uri="{BB962C8B-B14F-4D97-AF65-F5344CB8AC3E}">
        <p14:creationId xmlns:p14="http://schemas.microsoft.com/office/powerpoint/2010/main" val="4224668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p:sp>
        <p:nvSpPr>
          <p:cNvPr id="3" name="コンテンツ プレースホルダー 2"/>
          <p:cNvSpPr>
            <a:spLocks noGrp="1"/>
          </p:cNvSpPr>
          <p:nvPr>
            <p:ph idx="1"/>
          </p:nvPr>
        </p:nvSpPr>
        <p:spPr/>
        <p:txBody>
          <a:bodyPr/>
          <a:lstStyle/>
          <a:p>
            <a:r>
              <a:rPr lang="ja-JP" altLang="en-US" dirty="0"/>
              <a:t>本研究で</a:t>
            </a:r>
            <a:r>
              <a:rPr lang="ja-JP" altLang="en-US" dirty="0" smtClean="0"/>
              <a:t>は</a:t>
            </a:r>
            <a:r>
              <a:rPr lang="en-US" altLang="ja-JP" dirty="0" smtClean="0"/>
              <a:t>,</a:t>
            </a:r>
            <a:r>
              <a:rPr lang="ja-JP" altLang="en-US" dirty="0" smtClean="0"/>
              <a:t>主</a:t>
            </a:r>
            <a:r>
              <a:rPr lang="ja-JP" altLang="en-US" dirty="0" smtClean="0"/>
              <a:t>に</a:t>
            </a:r>
            <a:r>
              <a:rPr kumimoji="1" lang="en-US" altLang="ja-JP" dirty="0" smtClean="0"/>
              <a:t>CNN</a:t>
            </a:r>
            <a:r>
              <a:rPr kumimoji="1" lang="ja-JP" altLang="en-US" dirty="0" smtClean="0"/>
              <a:t>を</a:t>
            </a:r>
            <a:r>
              <a:rPr kumimoji="1" lang="ja-JP" altLang="en-US" dirty="0" smtClean="0"/>
              <a:t>用いて</a:t>
            </a:r>
            <a:r>
              <a:rPr lang="en-US" altLang="ja-JP" dirty="0"/>
              <a:t>,</a:t>
            </a:r>
            <a:r>
              <a:rPr lang="ja-JP" altLang="en-US" dirty="0" smtClean="0"/>
              <a:t>特徴</a:t>
            </a:r>
            <a:r>
              <a:rPr lang="ja-JP" altLang="en-US" dirty="0"/>
              <a:t>ベクトルの抽出を</a:t>
            </a:r>
            <a:r>
              <a:rPr lang="ja-JP" altLang="en-US" dirty="0" smtClean="0"/>
              <a:t>行う</a:t>
            </a:r>
            <a:r>
              <a:rPr lang="en-US" altLang="ja-JP" dirty="0"/>
              <a:t>.</a:t>
            </a:r>
            <a:endParaRPr lang="en-US" altLang="ja-JP" dirty="0"/>
          </a:p>
          <a:p>
            <a:r>
              <a:rPr kumimoji="1" lang="ja-JP" altLang="en-US" dirty="0" smtClean="0"/>
              <a:t>また</a:t>
            </a:r>
            <a:r>
              <a:rPr kumimoji="1" lang="en-US" altLang="ja-JP" dirty="0" smtClean="0"/>
              <a:t>,</a:t>
            </a:r>
            <a:r>
              <a:rPr kumimoji="1" lang="ja-JP" altLang="en-US" dirty="0" smtClean="0"/>
              <a:t>認識精度や計算コストを評価するために</a:t>
            </a:r>
            <a:r>
              <a:rPr kumimoji="1" lang="en-US" altLang="ja-JP" dirty="0" smtClean="0"/>
              <a:t>,SIFT</a:t>
            </a:r>
            <a:r>
              <a:rPr kumimoji="1" lang="ja-JP" altLang="en-US" dirty="0" smtClean="0"/>
              <a:t>を</a:t>
            </a:r>
            <a:r>
              <a:rPr lang="ja-JP" altLang="en-US" dirty="0"/>
              <a:t>比較対象と</a:t>
            </a:r>
            <a:r>
              <a:rPr lang="ja-JP" altLang="en-US" dirty="0" smtClean="0"/>
              <a:t>する</a:t>
            </a:r>
            <a:r>
              <a:rPr lang="en-US" altLang="ja-JP" dirty="0" smtClean="0"/>
              <a:t>.</a:t>
            </a:r>
            <a:endParaRPr lang="en-US" altLang="ja-JP" dirty="0"/>
          </a:p>
          <a:p>
            <a:pPr lvl="2"/>
            <a:r>
              <a:rPr lang="en-US" altLang="ja-JP" dirty="0"/>
              <a:t>CNN</a:t>
            </a:r>
          </a:p>
          <a:p>
            <a:pPr lvl="3"/>
            <a:r>
              <a:rPr lang="en-US" altLang="ja-JP" dirty="0"/>
              <a:t>CNN</a:t>
            </a:r>
            <a:r>
              <a:rPr lang="ja-JP" altLang="en-US" dirty="0"/>
              <a:t>を用いた特徴量抽出</a:t>
            </a:r>
            <a:endParaRPr lang="en-US" altLang="ja-JP" dirty="0"/>
          </a:p>
          <a:p>
            <a:pPr lvl="2"/>
            <a:r>
              <a:rPr lang="en-US" altLang="ja-JP" dirty="0"/>
              <a:t>SIFT</a:t>
            </a:r>
          </a:p>
          <a:p>
            <a:pPr lvl="3"/>
            <a:r>
              <a:rPr lang="en-US" altLang="ja-JP" dirty="0"/>
              <a:t>SIFT</a:t>
            </a:r>
            <a:r>
              <a:rPr lang="ja-JP" altLang="en-US" dirty="0"/>
              <a:t>を用いた特徴量</a:t>
            </a:r>
            <a:r>
              <a:rPr lang="ja-JP" altLang="en-US" dirty="0" smtClean="0"/>
              <a:t>抽出</a:t>
            </a:r>
            <a:endParaRPr lang="en-US" altLang="ja-JP" dirty="0" smtClean="0"/>
          </a:p>
          <a:p>
            <a:r>
              <a:rPr kumimoji="1" lang="en-US" altLang="ja-JP" dirty="0" smtClean="0"/>
              <a:t>SIFT</a:t>
            </a:r>
            <a:r>
              <a:rPr kumimoji="1" lang="ja-JP" altLang="en-US" dirty="0" smtClean="0"/>
              <a:t>を選んだ理由としては</a:t>
            </a:r>
            <a:r>
              <a:rPr kumimoji="1" lang="en-US" altLang="ja-JP" dirty="0" smtClean="0"/>
              <a:t>,</a:t>
            </a:r>
            <a:r>
              <a:rPr kumimoji="1" lang="ja-JP" altLang="en-US" dirty="0" smtClean="0"/>
              <a:t>画像認識で特徴量を導出するための代表的なアルゴリズムであるため</a:t>
            </a:r>
            <a:r>
              <a:rPr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
        <p:nvSpPr>
          <p:cNvPr id="5" name="正方形/長方形 4"/>
          <p:cNvSpPr/>
          <p:nvPr/>
        </p:nvSpPr>
        <p:spPr>
          <a:xfrm>
            <a:off x="4071184" y="269378"/>
            <a:ext cx="3953879" cy="14213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ja-JP" altLang="en-US" dirty="0" smtClean="0"/>
              <a:t>主</a:t>
            </a:r>
            <a:r>
              <a:rPr lang="ja-JP" altLang="en-US" dirty="0"/>
              <a:t>に</a:t>
            </a:r>
            <a:r>
              <a:rPr lang="en-US" altLang="ja-JP" dirty="0"/>
              <a:t>CNN</a:t>
            </a:r>
            <a:r>
              <a:rPr lang="ja-JP" altLang="en-US" dirty="0"/>
              <a:t>を用いて</a:t>
            </a:r>
            <a:r>
              <a:rPr lang="en-US" altLang="ja-JP" dirty="0"/>
              <a:t>,</a:t>
            </a:r>
            <a:r>
              <a:rPr lang="ja-JP" altLang="en-US" dirty="0"/>
              <a:t>特徴ベクトルの抽出を行う</a:t>
            </a:r>
            <a:r>
              <a:rPr lang="en-US" altLang="ja-JP" dirty="0" smtClean="0"/>
              <a:t>.</a:t>
            </a:r>
            <a:r>
              <a:rPr lang="ja-JP" altLang="en-US" dirty="0" smtClean="0"/>
              <a:t>また</a:t>
            </a:r>
            <a:r>
              <a:rPr lang="en-US" altLang="ja-JP" dirty="0"/>
              <a:t>,</a:t>
            </a:r>
            <a:r>
              <a:rPr lang="ja-JP" altLang="en-US" dirty="0"/>
              <a:t>認識精度や計算コストを評価するために</a:t>
            </a:r>
            <a:r>
              <a:rPr lang="en-US" altLang="ja-JP" dirty="0"/>
              <a:t>,SIFT</a:t>
            </a:r>
            <a:r>
              <a:rPr lang="ja-JP" altLang="en-US" dirty="0"/>
              <a:t>を比較対象とする</a:t>
            </a:r>
            <a:r>
              <a:rPr lang="en-US" altLang="ja-JP" dirty="0"/>
              <a:t>.</a:t>
            </a:r>
          </a:p>
          <a:p>
            <a:pPr algn="ctr"/>
            <a:endParaRPr kumimoji="1" lang="ja-JP" altLang="en-US" dirty="0"/>
          </a:p>
        </p:txBody>
      </p:sp>
    </p:spTree>
    <p:extLst>
      <p:ext uri="{BB962C8B-B14F-4D97-AF65-F5344CB8AC3E}">
        <p14:creationId xmlns:p14="http://schemas.microsoft.com/office/powerpoint/2010/main" val="17246613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4025</TotalTime>
  <Words>688</Words>
  <Application>Microsoft Office PowerPoint</Application>
  <PresentationFormat>画面に合わせる (4:3)</PresentationFormat>
  <Paragraphs>80</Paragraphs>
  <Slides>11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11</vt:i4>
      </vt:variant>
    </vt:vector>
  </HeadingPairs>
  <TitlesOfParts>
    <vt:vector size="19" baseType="lpstr">
      <vt:lpstr>ＭＳ Ｐゴシック</vt:lpstr>
      <vt:lpstr>游ゴシック</vt:lpstr>
      <vt:lpstr>游ゴシック Light</vt:lpstr>
      <vt:lpstr>Arial</vt:lpstr>
      <vt:lpstr>Calibri</vt:lpstr>
      <vt:lpstr>Calibri Light</vt:lpstr>
      <vt:lpstr>Office テーマ</vt:lpstr>
      <vt:lpstr>1_Office テーマ</vt:lpstr>
      <vt:lpstr>画像検索のための画像特徴ベクトルの次元数に着目した認識精度と計算コストの関係性の調査</vt:lpstr>
      <vt:lpstr>研究背景</vt:lpstr>
      <vt:lpstr>関連研究</vt:lpstr>
      <vt:lpstr>研究課題</vt:lpstr>
      <vt:lpstr>次元数と計算コスト</vt:lpstr>
      <vt:lpstr>研究動機</vt:lpstr>
      <vt:lpstr>研究目的</vt:lpstr>
      <vt:lpstr>本研究のアプローチ</vt:lpstr>
      <vt:lpstr>研究の方法</vt:lpstr>
      <vt:lpstr>特徴ベクトルの生成</vt:lpstr>
      <vt:lpstr>今後のスケジュール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Shibamoto Eriko</dc:creator>
  <cp:lastModifiedBy>Windows ユーザー</cp:lastModifiedBy>
  <cp:revision>82</cp:revision>
  <dcterms:created xsi:type="dcterms:W3CDTF">2018-06-14T09:18:55Z</dcterms:created>
  <dcterms:modified xsi:type="dcterms:W3CDTF">2021-07-23T03:59:37Z</dcterms:modified>
</cp:coreProperties>
</file>