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8" r:id="rId3"/>
    <p:sldId id="259" r:id="rId4"/>
    <p:sldId id="257" r:id="rId5"/>
    <p:sldId id="269" r:id="rId6"/>
    <p:sldId id="260" r:id="rId7"/>
    <p:sldId id="263" r:id="rId8"/>
    <p:sldId id="265" r:id="rId9"/>
    <p:sldId id="266" r:id="rId10"/>
    <p:sldId id="262" r:id="rId11"/>
    <p:sldId id="264" r:id="rId12"/>
    <p:sldId id="267" r:id="rId13"/>
    <p:sldId id="271" r:id="rId14"/>
    <p:sldId id="272" r:id="rId15"/>
    <p:sldId id="273" r:id="rId16"/>
    <p:sldId id="274" r:id="rId17"/>
    <p:sldId id="275" r:id="rId18"/>
    <p:sldId id="277"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9827B-A45A-42A3-8D19-3E0C9B79B6AF}" type="datetimeFigureOut">
              <a:rPr kumimoji="1" lang="ja-JP" altLang="en-US" smtClean="0"/>
              <a:t>2021/11/8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3CE40-FC38-4584-BE39-B2B04D0D6E7E}" type="slidenum">
              <a:rPr kumimoji="1" lang="ja-JP" altLang="en-US" smtClean="0"/>
              <a:t>‹#›</a:t>
            </a:fld>
            <a:endParaRPr kumimoji="1" lang="ja-JP" altLang="en-US"/>
          </a:p>
        </p:txBody>
      </p:sp>
    </p:spTree>
    <p:extLst>
      <p:ext uri="{BB962C8B-B14F-4D97-AF65-F5344CB8AC3E}">
        <p14:creationId xmlns:p14="http://schemas.microsoft.com/office/powerpoint/2010/main" val="28505405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r>
              <a:rPr kumimoji="1" lang="en-US" altLang="ja-JP" dirty="0"/>
              <a:t>1</a:t>
            </a:r>
            <a:r>
              <a:rPr kumimoji="1" lang="ja-JP" altLang="en-US" dirty="0"/>
              <a:t>個目は、</a:t>
            </a:r>
            <a:r>
              <a:rPr kumimoji="1" lang="en-US" altLang="ja-JP" dirty="0"/>
              <a:t>CNN</a:t>
            </a:r>
            <a:r>
              <a:rPr kumimoji="1" lang="ja-JP" altLang="en-US" dirty="0"/>
              <a:t>を用いた転移学習、特徴抽出について書かれている。</a:t>
            </a:r>
            <a:endParaRPr kumimoji="1" lang="en-US" altLang="ja-JP" dirty="0"/>
          </a:p>
          <a:p>
            <a:r>
              <a:rPr kumimoji="1" lang="en-US" altLang="ja-JP" dirty="0"/>
              <a:t>2</a:t>
            </a:r>
            <a:r>
              <a:rPr kumimoji="1" lang="ja-JP" altLang="en-US" dirty="0"/>
              <a:t>個目の関連研究で</a:t>
            </a:r>
            <a:r>
              <a:rPr kumimoji="1" lang="en-US" altLang="ja-JP" dirty="0"/>
              <a:t>SIFT</a:t>
            </a:r>
            <a:r>
              <a:rPr kumimoji="1" lang="ja-JP" altLang="en-US" dirty="0"/>
              <a:t>の特徴量の取り方、それをヒストグラムにすることについて書かれている。</a:t>
            </a:r>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2</a:t>
            </a:fld>
            <a:endParaRPr kumimoji="1" lang="ja-JP" altLang="en-US"/>
          </a:p>
        </p:txBody>
      </p:sp>
    </p:spTree>
    <p:extLst>
      <p:ext uri="{BB962C8B-B14F-4D97-AF65-F5344CB8AC3E}">
        <p14:creationId xmlns:p14="http://schemas.microsoft.com/office/powerpoint/2010/main" val="801605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SIFT:</a:t>
            </a:r>
            <a:r>
              <a:rPr kumimoji="1" lang="ja-JP" altLang="en-US" dirty="0"/>
              <a:t>画像検索のほとんどの視覚タスクで広く使用されていた。</a:t>
            </a:r>
            <a:endParaRPr kumimoji="1" lang="en-US" altLang="ja-JP" dirty="0"/>
          </a:p>
          <a:p>
            <a:r>
              <a:rPr kumimoji="1" lang="ja-JP" altLang="en-US" dirty="0"/>
              <a:t>これが過去の話、</a:t>
            </a:r>
            <a:r>
              <a:rPr kumimoji="1" lang="ja-JP" altLang="en-US" dirty="0" err="1"/>
              <a:t>ー</a:t>
            </a:r>
            <a:r>
              <a:rPr kumimoji="1" lang="ja-JP" altLang="en-US" dirty="0"/>
              <a:t>＞現在は、</a:t>
            </a:r>
            <a:r>
              <a:rPr kumimoji="1" lang="en-US" altLang="ja-JP" dirty="0"/>
              <a:t>CNN</a:t>
            </a:r>
            <a:r>
              <a:rPr kumimoji="1" lang="ja-JP" altLang="en-US" dirty="0"/>
              <a:t>の出現により、画像分類やオブジェクト検出などのタスクで最先端のパフォーマンスを見せる。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9D828324-DCC9-430F-AD2C-1DD1805E2C40}" type="slidenum">
              <a:rPr kumimoji="1" lang="ja-JP" altLang="en-US" smtClean="0"/>
              <a:t>9</a:t>
            </a:fld>
            <a:endParaRPr kumimoji="1" lang="ja-JP" altLang="en-US"/>
          </a:p>
        </p:txBody>
      </p:sp>
    </p:spTree>
    <p:extLst>
      <p:ext uri="{BB962C8B-B14F-4D97-AF65-F5344CB8AC3E}">
        <p14:creationId xmlns:p14="http://schemas.microsoft.com/office/powerpoint/2010/main" val="341481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6286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9065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79925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24147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80547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7886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0230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52188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335144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10109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46D6417-1153-44BA-8EEF-87479709403F}" type="datetimeFigureOut">
              <a:rPr kumimoji="1" lang="ja-JP" altLang="en-US" smtClean="0"/>
              <a:t>2021/11/8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20785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D6417-1153-44BA-8EEF-87479709403F}" type="datetimeFigureOut">
              <a:rPr kumimoji="1" lang="ja-JP" altLang="en-US" smtClean="0"/>
              <a:t>2021/11/8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8BF403-63E9-4BE6-AA0B-408C483EA9DC}" type="slidenum">
              <a:rPr kumimoji="1" lang="ja-JP" altLang="en-US" smtClean="0"/>
              <a:t>‹#›</a:t>
            </a:fld>
            <a:endParaRPr kumimoji="1" lang="ja-JP" altLang="en-US"/>
          </a:p>
        </p:txBody>
      </p:sp>
    </p:spTree>
    <p:extLst>
      <p:ext uri="{BB962C8B-B14F-4D97-AF65-F5344CB8AC3E}">
        <p14:creationId xmlns:p14="http://schemas.microsoft.com/office/powerpoint/2010/main" val="124849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qiita.com/URAN110/items/ea2bfc8f7ba2fc858de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kumimoji="1" lang="ja-JP" altLang="en-US" dirty="0" smtClean="0"/>
              <a:t>画像検索のための画像特徴ベクトルの次元数に着目した認識精度と計算コストの関係性の調査</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2021/11/08</a:t>
            </a:r>
            <a:endParaRPr kumimoji="1" lang="en-US" altLang="ja-JP" dirty="0" smtClean="0"/>
          </a:p>
          <a:p>
            <a:r>
              <a:rPr lang="ja-JP" altLang="en-US" dirty="0" smtClean="0"/>
              <a:t>吉岡　拓郎</a:t>
            </a:r>
            <a:endParaRPr lang="en-US" altLang="ja-JP" dirty="0" smtClean="0"/>
          </a:p>
          <a:p>
            <a:endParaRPr kumimoji="1" lang="ja-JP" altLang="en-US" dirty="0"/>
          </a:p>
        </p:txBody>
      </p:sp>
    </p:spTree>
    <p:extLst>
      <p:ext uri="{BB962C8B-B14F-4D97-AF65-F5344CB8AC3E}">
        <p14:creationId xmlns:p14="http://schemas.microsoft.com/office/powerpoint/2010/main" val="421449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特徴ベクトル</a:t>
            </a:r>
            <a:endParaRPr kumimoji="1" lang="ja-JP" altLang="en-US" dirty="0"/>
          </a:p>
        </p:txBody>
      </p:sp>
      <p:sp>
        <p:nvSpPr>
          <p:cNvPr id="3" name="コンテンツ プレースホルダー 2"/>
          <p:cNvSpPr>
            <a:spLocks noGrp="1"/>
          </p:cNvSpPr>
          <p:nvPr>
            <p:ph idx="1"/>
          </p:nvPr>
        </p:nvSpPr>
        <p:spPr>
          <a:xfrm>
            <a:off x="628650" y="1690689"/>
            <a:ext cx="7886700" cy="1227122"/>
          </a:xfrm>
        </p:spPr>
        <p:txBody>
          <a:bodyPr>
            <a:normAutofit lnSpcReduction="10000"/>
          </a:bodyPr>
          <a:lstStyle/>
          <a:p>
            <a:r>
              <a:rPr lang="ja-JP" altLang="en-US" dirty="0">
                <a:solidFill>
                  <a:srgbClr val="333333"/>
                </a:solidFill>
                <a:latin typeface="-apple-system"/>
              </a:rPr>
              <a:t>パターン情報を変数値を要素とするベクトルの形式で表現した</a:t>
            </a:r>
            <a:r>
              <a:rPr lang="ja-JP" altLang="en-US" dirty="0" smtClean="0">
                <a:solidFill>
                  <a:srgbClr val="333333"/>
                </a:solidFill>
                <a:latin typeface="-apple-system"/>
              </a:rPr>
              <a:t>もの。パターン</a:t>
            </a:r>
            <a:r>
              <a:rPr lang="ja-JP" altLang="en-US" dirty="0">
                <a:solidFill>
                  <a:srgbClr val="333333"/>
                </a:solidFill>
                <a:latin typeface="-apple-system"/>
              </a:rPr>
              <a:t>情報は濃淡画像の</a:t>
            </a:r>
            <a:r>
              <a:rPr lang="ja-JP" altLang="en-US" dirty="0" smtClean="0">
                <a:solidFill>
                  <a:srgbClr val="333333"/>
                </a:solidFill>
                <a:latin typeface="-apple-system"/>
              </a:rPr>
              <a:t>画素値</a:t>
            </a:r>
            <a:r>
              <a:rPr lang="ja-JP" altLang="en-US" dirty="0">
                <a:solidFill>
                  <a:srgbClr val="333333"/>
                </a:solidFill>
                <a:latin typeface="-apple-system"/>
              </a:rPr>
              <a:t>など</a:t>
            </a:r>
            <a:r>
              <a:rPr lang="ja-JP" altLang="en-US" dirty="0" smtClean="0">
                <a:solidFill>
                  <a:srgbClr val="333333"/>
                </a:solidFill>
                <a:latin typeface="-apple-system"/>
              </a:rPr>
              <a:t>。</a:t>
            </a:r>
            <a:endParaRPr lang="en-US" altLang="ja-JP" dirty="0" smtClean="0">
              <a:solidFill>
                <a:srgbClr val="333333"/>
              </a:solidFill>
              <a:latin typeface="-apple-system"/>
            </a:endParaRPr>
          </a:p>
          <a:p>
            <a:endParaRPr kumimoji="1" lang="en-US" altLang="ja-JP" dirty="0">
              <a:solidFill>
                <a:srgbClr val="333333"/>
              </a:solidFill>
              <a:latin typeface="-apple-system"/>
            </a:endParaRPr>
          </a:p>
          <a:p>
            <a:endParaRPr kumimoji="1" lang="ja-JP" altLang="en-US" dirty="0"/>
          </a:p>
        </p:txBody>
      </p:sp>
      <p:sp>
        <p:nvSpPr>
          <p:cNvPr id="4" name="スライド番号プレースホルダー 3"/>
          <p:cNvSpPr>
            <a:spLocks noGrp="1"/>
          </p:cNvSpPr>
          <p:nvPr>
            <p:ph type="sldNum" sz="quarter" idx="12"/>
          </p:nvPr>
        </p:nvSpPr>
        <p:spPr>
          <a:xfrm>
            <a:off x="6484755" y="6372535"/>
            <a:ext cx="2057400" cy="365125"/>
          </a:xfrm>
        </p:spPr>
        <p:txBody>
          <a:bodyPr/>
          <a:lstStyle/>
          <a:p>
            <a:fld id="{BCFEE6ED-AA2C-49EB-A172-8063C2D7D298}" type="slidenum">
              <a:rPr kumimoji="1" lang="ja-JP" altLang="en-US" smtClean="0"/>
              <a:t>10</a:t>
            </a:fld>
            <a:endParaRPr kumimoji="1" lang="ja-JP" altLang="en-US"/>
          </a:p>
        </p:txBody>
      </p:sp>
      <p:pic>
        <p:nvPicPr>
          <p:cNvPr id="5" name="図 4"/>
          <p:cNvPicPr>
            <a:picLocks noChangeAspect="1"/>
          </p:cNvPicPr>
          <p:nvPr/>
        </p:nvPicPr>
        <p:blipFill>
          <a:blip r:embed="rId2"/>
          <a:stretch>
            <a:fillRect/>
          </a:stretch>
        </p:blipFill>
        <p:spPr>
          <a:xfrm>
            <a:off x="201626" y="3119824"/>
            <a:ext cx="2590800" cy="2590800"/>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2727016" y="3447207"/>
                <a:ext cx="6505996" cy="2578976"/>
              </a:xfrm>
              <a:prstGeom prst="rect">
                <a:avLst/>
              </a:prstGeom>
              <a:noFill/>
            </p:spPr>
            <p:txBody>
              <a:bodyPr wrap="square" rtlCol="0">
                <a:spAutoFit/>
              </a:bodyPr>
              <a:lstStyle/>
              <a:p>
                <a:r>
                  <a:rPr kumimoji="1" lang="ja-JP" altLang="en-US" dirty="0" smtClean="0"/>
                  <a:t>例</a:t>
                </a:r>
                <a:r>
                  <a:rPr kumimoji="1" lang="en-US" altLang="ja-JP" dirty="0" smtClean="0"/>
                  <a:t>)</a:t>
                </a:r>
                <a:r>
                  <a:rPr kumimoji="1" lang="ja-JP" altLang="en-US" dirty="0" smtClean="0"/>
                  <a:t>白が画素値０，黒が画素値１とする</a:t>
                </a:r>
                <a:endParaRPr kumimoji="1" lang="en-US" altLang="ja-JP" dirty="0" smtClean="0"/>
              </a:p>
              <a:p>
                <a:r>
                  <a:rPr lang="ja-JP" altLang="en-US" dirty="0"/>
                  <a:t>この画像</a:t>
                </a:r>
                <a:r>
                  <a:rPr lang="ja-JP" altLang="en-US" dirty="0" smtClean="0"/>
                  <a:t>を特徴ベクトルで表すと、以下のようになる。</a:t>
                </a:r>
                <a:endParaRPr kumimoji="1" lang="en-US" altLang="ja-JP" dirty="0" smtClean="0"/>
              </a:p>
              <a:p>
                <a:pPr/>
                <a14:m>
                  <m:oMathPara xmlns:m="http://schemas.openxmlformats.org/officeDocument/2006/math">
                    <m:oMathParaPr>
                      <m:jc m:val="centerGroup"/>
                    </m:oMathParaPr>
                    <m:oMath xmlns:m="http://schemas.openxmlformats.org/officeDocument/2006/math">
                      <m:r>
                        <m:rPr>
                          <m:sty m:val="p"/>
                        </m:rPr>
                        <a:rPr lang="en-US" altLang="ja-JP" i="1">
                          <a:latin typeface="Cambria Math" panose="02040503050406030204" pitchFamily="18" charset="0"/>
                        </a:rPr>
                        <m:t>X</m:t>
                      </m:r>
                      <m:r>
                        <a:rPr lang="en-US" altLang="ja-JP" b="0" i="1" smtClean="0">
                          <a:latin typeface="Cambria Math" panose="02040503050406030204" pitchFamily="18" charset="0"/>
                        </a:rPr>
                        <m:t>=(0,1,1,1,0,  0,0,0,1,0,  0,1,1,1,0,  0,0,0,1,0,  0,1,1,1,0)</m:t>
                      </m:r>
                    </m:oMath>
                  </m:oMathPara>
                </a14:m>
                <a:endParaRPr kumimoji="1" lang="en-US" altLang="ja-JP" dirty="0" smtClean="0"/>
              </a:p>
              <a:p>
                <a:endParaRPr lang="en-US" altLang="ja-JP" dirty="0"/>
              </a:p>
              <a:p>
                <a:r>
                  <a:rPr kumimoji="1" lang="ja-JP" altLang="en-US" dirty="0" smtClean="0"/>
                  <a:t>例で示した画像は、</a:t>
                </a:r>
                <a:r>
                  <a:rPr kumimoji="1" lang="en-US" altLang="ja-JP" dirty="0" smtClean="0"/>
                  <a:t>5×5</a:t>
                </a:r>
                <a:r>
                  <a:rPr kumimoji="1" lang="ja-JP" altLang="en-US" dirty="0" smtClean="0"/>
                  <a:t>で</a:t>
                </a:r>
                <a:r>
                  <a:rPr kumimoji="1" lang="en-US" altLang="ja-JP" dirty="0" smtClean="0"/>
                  <a:t>25</a:t>
                </a:r>
                <a:r>
                  <a:rPr kumimoji="1" lang="ja-JP" altLang="en-US" dirty="0" smtClean="0"/>
                  <a:t>画素なので、特徴ベクトルの要素が</a:t>
                </a:r>
                <a:r>
                  <a:rPr kumimoji="1" lang="en-US" altLang="ja-JP" dirty="0" smtClean="0"/>
                  <a:t>25</a:t>
                </a:r>
                <a:r>
                  <a:rPr kumimoji="1" lang="ja-JP" altLang="en-US" dirty="0" smtClean="0"/>
                  <a:t>個。</a:t>
                </a:r>
                <a:endParaRPr lang="en-US" altLang="ja-JP" dirty="0"/>
              </a:p>
              <a:p>
                <a:r>
                  <a:rPr kumimoji="1" lang="ja-JP" altLang="en-US" dirty="0" smtClean="0"/>
                  <a:t>この特徴ベクトルは、</a:t>
                </a:r>
                <a:r>
                  <a:rPr kumimoji="1" lang="en-US" altLang="ja-JP" dirty="0" smtClean="0"/>
                  <a:t>25</a:t>
                </a:r>
                <a:r>
                  <a:rPr kumimoji="1" lang="ja-JP" altLang="en-US" dirty="0" smtClean="0"/>
                  <a:t>次元であるといえる</a:t>
                </a:r>
                <a:endParaRPr kumimoji="1" lang="en-US" altLang="ja-JP" dirty="0" smtClean="0"/>
              </a:p>
              <a:p>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2727016" y="3447207"/>
                <a:ext cx="6505996" cy="2578976"/>
              </a:xfrm>
              <a:prstGeom prst="rect">
                <a:avLst/>
              </a:prstGeom>
              <a:blipFill>
                <a:blip r:embed="rId3"/>
                <a:stretch>
                  <a:fillRect l="-749" t="-11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1078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Vgg16</a:t>
            </a:r>
            <a:r>
              <a:rPr lang="ja-JP" altLang="en-US" dirty="0" smtClean="0"/>
              <a:t>で予測ベクトル表示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学習済みモデルである</a:t>
            </a:r>
            <a:r>
              <a:rPr kumimoji="1" lang="en-US" altLang="ja-JP" dirty="0" smtClean="0"/>
              <a:t>vgg16</a:t>
            </a:r>
            <a:r>
              <a:rPr kumimoji="1" lang="ja-JP" altLang="en-US" dirty="0" smtClean="0"/>
              <a:t>を使用して</a:t>
            </a:r>
            <a:r>
              <a:rPr lang="ja-JP" altLang="en-US" dirty="0" smtClean="0"/>
              <a:t>，画像から予測ベクトル取得</a:t>
            </a:r>
            <a:r>
              <a:rPr lang="en-US" altLang="ja-JP" dirty="0" smtClean="0"/>
              <a:t>.</a:t>
            </a:r>
          </a:p>
          <a:p>
            <a:r>
              <a:rPr lang="ja-JP" altLang="en-US" dirty="0"/>
              <a:t>下記のよう</a:t>
            </a:r>
            <a:r>
              <a:rPr lang="ja-JP" altLang="en-US" dirty="0" smtClean="0"/>
              <a:t>な形で出力される</a:t>
            </a:r>
            <a:r>
              <a:rPr lang="en-US" altLang="ja-JP" dirty="0" smtClean="0"/>
              <a:t>.</a:t>
            </a:r>
            <a:r>
              <a:rPr lang="ja-JP" altLang="en-US" dirty="0" smtClean="0"/>
              <a:t>この時の次元数は，</a:t>
            </a:r>
            <a:r>
              <a:rPr lang="en-US" altLang="ja-JP" dirty="0" smtClean="0"/>
              <a:t>25088</a:t>
            </a:r>
          </a:p>
          <a:p>
            <a:endParaRPr kumimoji="1" lang="ja-JP" altLang="en-US" dirty="0"/>
          </a:p>
        </p:txBody>
      </p:sp>
      <p:pic>
        <p:nvPicPr>
          <p:cNvPr id="4" name="図 3"/>
          <p:cNvPicPr>
            <a:picLocks noChangeAspect="1"/>
          </p:cNvPicPr>
          <p:nvPr/>
        </p:nvPicPr>
        <p:blipFill>
          <a:blip r:embed="rId2"/>
          <a:stretch>
            <a:fillRect/>
          </a:stretch>
        </p:blipFill>
        <p:spPr>
          <a:xfrm>
            <a:off x="1417756" y="4542298"/>
            <a:ext cx="5868219" cy="990738"/>
          </a:xfrm>
          <a:prstGeom prst="rect">
            <a:avLst/>
          </a:prstGeom>
        </p:spPr>
      </p:pic>
    </p:spTree>
    <p:extLst>
      <p:ext uri="{BB962C8B-B14F-4D97-AF65-F5344CB8AC3E}">
        <p14:creationId xmlns:p14="http://schemas.microsoft.com/office/powerpoint/2010/main" val="3424580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使用したモデル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使用したモデル</a:t>
            </a:r>
            <a:endParaRPr kumimoji="1" lang="ja-JP" altLang="en-US" dirty="0"/>
          </a:p>
        </p:txBody>
      </p:sp>
      <p:pic>
        <p:nvPicPr>
          <p:cNvPr id="4" name="図 3"/>
          <p:cNvPicPr>
            <a:picLocks noChangeAspect="1"/>
          </p:cNvPicPr>
          <p:nvPr/>
        </p:nvPicPr>
        <p:blipFill>
          <a:blip r:embed="rId2"/>
          <a:stretch>
            <a:fillRect/>
          </a:stretch>
        </p:blipFill>
        <p:spPr>
          <a:xfrm>
            <a:off x="628650" y="3342033"/>
            <a:ext cx="5992061" cy="2629267"/>
          </a:xfrm>
          <a:prstGeom prst="rect">
            <a:avLst/>
          </a:prstGeom>
        </p:spPr>
      </p:pic>
    </p:spTree>
    <p:extLst>
      <p:ext uri="{BB962C8B-B14F-4D97-AF65-F5344CB8AC3E}">
        <p14:creationId xmlns:p14="http://schemas.microsoft.com/office/powerpoint/2010/main" val="1561538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Alexnet</a:t>
            </a:r>
            <a:r>
              <a:rPr kumimoji="1" lang="ja-JP" altLang="en-US" dirty="0" smtClean="0"/>
              <a:t>のモデル作成</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Alexnet</a:t>
            </a:r>
            <a:r>
              <a:rPr lang="ja-JP" altLang="en-US" dirty="0" smtClean="0"/>
              <a:t>について</a:t>
            </a:r>
            <a:endParaRPr lang="en-US" altLang="ja-JP" dirty="0" smtClean="0"/>
          </a:p>
          <a:p>
            <a:pPr lvl="1"/>
            <a:r>
              <a:rPr lang="en-US" altLang="ja-JP" dirty="0" smtClean="0"/>
              <a:t>2012</a:t>
            </a:r>
            <a:r>
              <a:rPr lang="ja-JP" altLang="en-US" dirty="0"/>
              <a:t>年の</a:t>
            </a:r>
            <a:r>
              <a:rPr lang="en-US" altLang="ja-JP" dirty="0"/>
              <a:t>ImageNet</a:t>
            </a:r>
            <a:r>
              <a:rPr lang="ja-JP" altLang="en-US" dirty="0"/>
              <a:t>を用いた画像認識コンペ</a:t>
            </a:r>
            <a:r>
              <a:rPr lang="en-US" altLang="ja-JP" dirty="0"/>
              <a:t>ILSVRC</a:t>
            </a:r>
            <a:r>
              <a:rPr lang="ja-JP" altLang="en-US" dirty="0"/>
              <a:t>でチャンピオンに輝き，</a:t>
            </a:r>
            <a:r>
              <a:rPr lang="en-US" altLang="ja-JP" dirty="0"/>
              <a:t>Deep Learning</a:t>
            </a:r>
            <a:r>
              <a:rPr lang="ja-JP" altLang="en-US" dirty="0"/>
              <a:t>の火付け役となった</a:t>
            </a:r>
            <a:r>
              <a:rPr lang="ja-JP" altLang="en-US" dirty="0" smtClean="0"/>
              <a:t>モデル．</a:t>
            </a:r>
            <a:endParaRPr lang="en-US" altLang="ja-JP" dirty="0" smtClean="0"/>
          </a:p>
          <a:p>
            <a:pPr lvl="1"/>
            <a:r>
              <a:rPr lang="en-US" altLang="ja-JP" dirty="0" smtClean="0"/>
              <a:t>5</a:t>
            </a:r>
            <a:r>
              <a:rPr lang="ja-JP" altLang="en-US" dirty="0" err="1"/>
              <a:t>つの</a:t>
            </a:r>
            <a:r>
              <a:rPr lang="ja-JP" altLang="en-US" dirty="0" smtClean="0"/>
              <a:t>畳み込み層</a:t>
            </a:r>
            <a:r>
              <a:rPr lang="ja-JP" altLang="en-US" dirty="0"/>
              <a:t>，</a:t>
            </a:r>
            <a:r>
              <a:rPr lang="en-US" altLang="ja-JP" dirty="0"/>
              <a:t>3</a:t>
            </a:r>
            <a:r>
              <a:rPr lang="ja-JP" altLang="en-US" dirty="0" err="1"/>
              <a:t>つの</a:t>
            </a:r>
            <a:r>
              <a:rPr lang="ja-JP" altLang="en-US" dirty="0"/>
              <a:t>全結合層などから構成</a:t>
            </a:r>
            <a:r>
              <a:rPr lang="ja-JP" altLang="en-US" dirty="0" smtClean="0"/>
              <a:t>されて</a:t>
            </a:r>
            <a:r>
              <a:rPr lang="ja-JP" altLang="en-US" dirty="0"/>
              <a:t>いる</a:t>
            </a:r>
            <a:r>
              <a:rPr lang="ja-JP" altLang="en-US" dirty="0" smtClean="0"/>
              <a:t>．</a:t>
            </a:r>
            <a:endParaRPr lang="en-US" altLang="ja-JP" dirty="0" smtClean="0"/>
          </a:p>
          <a:p>
            <a:endParaRPr kumimoji="1" lang="en-US" altLang="ja-JP" dirty="0" smtClean="0"/>
          </a:p>
          <a:p>
            <a:r>
              <a:rPr kumimoji="1" lang="ja-JP" altLang="en-US" dirty="0" smtClean="0"/>
              <a:t>下記のサイトを参考に作成</a:t>
            </a:r>
            <a:endParaRPr kumimoji="1" lang="en-US" altLang="ja-JP" dirty="0"/>
          </a:p>
          <a:p>
            <a:pPr lvl="1"/>
            <a:r>
              <a:rPr lang="en-US" altLang="ja-JP" dirty="0">
                <a:hlinkClick r:id="rId2"/>
              </a:rPr>
              <a:t>https://</a:t>
            </a:r>
            <a:r>
              <a:rPr lang="en-US" altLang="ja-JP" dirty="0" smtClean="0">
                <a:hlinkClick r:id="rId2"/>
              </a:rPr>
              <a:t>qiita.com/URAN110/items/ea2bfc8f7ba2fc858de3</a:t>
            </a:r>
            <a:endParaRPr lang="en-US" altLang="ja-JP" dirty="0" smtClean="0"/>
          </a:p>
          <a:p>
            <a:r>
              <a:rPr lang="ja-JP" altLang="en-US" dirty="0"/>
              <a:t>学習に</a:t>
            </a:r>
            <a:r>
              <a:rPr lang="ja-JP" altLang="en-US" dirty="0" smtClean="0"/>
              <a:t>は，</a:t>
            </a:r>
            <a:r>
              <a:rPr lang="en-US" altLang="ja-JP" dirty="0" smtClean="0"/>
              <a:t>Cifar10</a:t>
            </a:r>
            <a:r>
              <a:rPr lang="ja-JP" altLang="en-US" dirty="0" smtClean="0"/>
              <a:t>を使用．</a:t>
            </a:r>
            <a:endParaRPr lang="en-US" altLang="ja-JP" dirty="0" smtClean="0"/>
          </a:p>
        </p:txBody>
      </p:sp>
    </p:spTree>
    <p:extLst>
      <p:ext uri="{BB962C8B-B14F-4D97-AF65-F5344CB8AC3E}">
        <p14:creationId xmlns:p14="http://schemas.microsoft.com/office/powerpoint/2010/main" val="11400176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a:blip r:embed="rId2"/>
          <a:stretch>
            <a:fillRect/>
          </a:stretch>
        </p:blipFill>
        <p:spPr>
          <a:xfrm>
            <a:off x="1588168" y="108283"/>
            <a:ext cx="6003758" cy="6641433"/>
          </a:xfrm>
          <a:prstGeom prst="rect">
            <a:avLst/>
          </a:prstGeom>
        </p:spPr>
      </p:pic>
    </p:spTree>
    <p:extLst>
      <p:ext uri="{BB962C8B-B14F-4D97-AF65-F5344CB8AC3E}">
        <p14:creationId xmlns:p14="http://schemas.microsoft.com/office/powerpoint/2010/main" val="256736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p:cNvPicPr>
            <a:picLocks noGrp="1"/>
          </p:cNvPicPr>
          <p:nvPr>
            <p:ph idx="1"/>
          </p:nvPr>
        </p:nvPicPr>
        <p:blipFill rotWithShape="1">
          <a:blip r:embed="rId2"/>
          <a:srcRect t="61148"/>
          <a:stretch/>
        </p:blipFill>
        <p:spPr>
          <a:xfrm>
            <a:off x="382755" y="2658978"/>
            <a:ext cx="8378490" cy="2129589"/>
          </a:xfrm>
          <a:prstGeom prst="rect">
            <a:avLst/>
          </a:prstGeom>
        </p:spPr>
      </p:pic>
      <p:sp>
        <p:nvSpPr>
          <p:cNvPr id="5" name="テキスト ボックス 4"/>
          <p:cNvSpPr txBox="1"/>
          <p:nvPr/>
        </p:nvSpPr>
        <p:spPr>
          <a:xfrm>
            <a:off x="382755" y="2015066"/>
            <a:ext cx="5401733" cy="369332"/>
          </a:xfrm>
          <a:prstGeom prst="rect">
            <a:avLst/>
          </a:prstGeom>
          <a:noFill/>
        </p:spPr>
        <p:txBody>
          <a:bodyPr wrap="square" rtlCol="0">
            <a:spAutoFit/>
          </a:bodyPr>
          <a:lstStyle/>
          <a:p>
            <a:r>
              <a:rPr kumimoji="1" lang="ja-JP" altLang="en-US" dirty="0" smtClean="0"/>
              <a:t>作成した学習済みモデルで，予測ベクトルを表示．</a:t>
            </a:r>
            <a:endParaRPr kumimoji="1" lang="ja-JP" altLang="en-US" dirty="0"/>
          </a:p>
        </p:txBody>
      </p:sp>
    </p:spTree>
    <p:extLst>
      <p:ext uri="{BB962C8B-B14F-4D97-AF65-F5344CB8AC3E}">
        <p14:creationId xmlns:p14="http://schemas.microsoft.com/office/powerpoint/2010/main" val="16145696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次元数の変更</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先ほど作ったモデル</a:t>
            </a:r>
            <a:r>
              <a:rPr lang="ja-JP" altLang="en-US" dirty="0" smtClean="0"/>
              <a:t>と同じ要領でもう一つモデルを作成．</a:t>
            </a:r>
            <a:endParaRPr lang="en-US" altLang="ja-JP" dirty="0" smtClean="0"/>
          </a:p>
          <a:p>
            <a:r>
              <a:rPr kumimoji="1" lang="en-US" altLang="ja-JP" dirty="0" smtClean="0"/>
              <a:t>Flatten</a:t>
            </a:r>
            <a:r>
              <a:rPr kumimoji="1" lang="ja-JP" altLang="en-US" dirty="0" smtClean="0"/>
              <a:t>以降の層の次元数を</a:t>
            </a:r>
            <a:r>
              <a:rPr kumimoji="1" lang="en-US" altLang="ja-JP" dirty="0" smtClean="0"/>
              <a:t>1000</a:t>
            </a:r>
            <a:r>
              <a:rPr kumimoji="1" lang="ja-JP" altLang="en-US" dirty="0" smtClean="0"/>
              <a:t>に変えてみる．</a:t>
            </a:r>
            <a:endParaRPr kumimoji="1" lang="ja-JP" altLang="en-US" dirty="0"/>
          </a:p>
        </p:txBody>
      </p:sp>
      <p:pic>
        <p:nvPicPr>
          <p:cNvPr id="4" name="図 3"/>
          <p:cNvPicPr>
            <a:picLocks noChangeAspect="1"/>
          </p:cNvPicPr>
          <p:nvPr/>
        </p:nvPicPr>
        <p:blipFill rotWithShape="1">
          <a:blip r:embed="rId2"/>
          <a:srcRect t="61081"/>
          <a:stretch/>
        </p:blipFill>
        <p:spPr>
          <a:xfrm>
            <a:off x="1573576" y="3373655"/>
            <a:ext cx="5633340" cy="2803308"/>
          </a:xfrm>
          <a:prstGeom prst="rect">
            <a:avLst/>
          </a:prstGeom>
        </p:spPr>
      </p:pic>
    </p:spTree>
    <p:extLst>
      <p:ext uri="{BB962C8B-B14F-4D97-AF65-F5344CB8AC3E}">
        <p14:creationId xmlns:p14="http://schemas.microsoft.com/office/powerpoint/2010/main" val="25422086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予測ベクトルの表示</a:t>
            </a:r>
            <a:endParaRPr kumimoji="1" lang="ja-JP" altLang="en-US" dirty="0"/>
          </a:p>
        </p:txBody>
      </p:sp>
      <p:sp>
        <p:nvSpPr>
          <p:cNvPr id="3" name="コンテンツ プレースホルダー 2"/>
          <p:cNvSpPr>
            <a:spLocks noGrp="1"/>
          </p:cNvSpPr>
          <p:nvPr>
            <p:ph idx="1"/>
          </p:nvPr>
        </p:nvSpPr>
        <p:spPr>
          <a:xfrm>
            <a:off x="628650" y="1837657"/>
            <a:ext cx="7886700" cy="4351338"/>
          </a:xfrm>
        </p:spPr>
        <p:txBody>
          <a:bodyPr/>
          <a:lstStyle/>
          <a:p>
            <a:r>
              <a:rPr kumimoji="1" lang="ja-JP" altLang="en-US" dirty="0" smtClean="0"/>
              <a:t>以下のような出し方</a:t>
            </a:r>
            <a:endParaRPr kumimoji="1" lang="en-US" altLang="ja-JP" dirty="0" smtClean="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713077075"/>
              </p:ext>
            </p:extLst>
          </p:nvPr>
        </p:nvGraphicFramePr>
        <p:xfrm>
          <a:off x="1227219" y="3200400"/>
          <a:ext cx="6306319" cy="702755"/>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2539081034"/>
                    </a:ext>
                  </a:extLst>
                </a:gridCol>
              </a:tblGrid>
              <a:tr h="553453">
                <a:tc>
                  <a:txBody>
                    <a:bodyPr/>
                    <a:lstStyle/>
                    <a:p>
                      <a:pPr algn="l">
                        <a:lnSpc>
                          <a:spcPts val="1425"/>
                        </a:lnSpc>
                        <a:spcAft>
                          <a:spcPts val="0"/>
                        </a:spcAft>
                      </a:pPr>
                      <a:r>
                        <a:rPr lang="en-US" sz="1050" kern="0" dirty="0">
                          <a:effectLst/>
                        </a:rPr>
                        <a:t>from </a:t>
                      </a:r>
                      <a:r>
                        <a:rPr lang="en-US" sz="1050" kern="0" dirty="0" err="1">
                          <a:effectLst/>
                        </a:rPr>
                        <a:t>keras</a:t>
                      </a:r>
                      <a:r>
                        <a:rPr lang="en-US" sz="1050" kern="0" dirty="0">
                          <a:effectLst/>
                        </a:rPr>
                        <a:t> import models</a:t>
                      </a:r>
                      <a:endParaRPr lang="ja-JP" sz="1050" kern="100" dirty="0">
                        <a:effectLst/>
                      </a:endParaRPr>
                    </a:p>
                    <a:p>
                      <a:pPr algn="l">
                        <a:lnSpc>
                          <a:spcPts val="1425"/>
                        </a:lnSpc>
                        <a:spcAft>
                          <a:spcPts val="0"/>
                        </a:spcAft>
                      </a:pPr>
                      <a:r>
                        <a:rPr lang="en-US" sz="1050" kern="0" dirty="0">
                          <a:effectLst/>
                        </a:rPr>
                        <a:t> </a:t>
                      </a:r>
                      <a:endParaRPr lang="ja-JP" sz="1050" kern="100" dirty="0">
                        <a:effectLst/>
                      </a:endParaRPr>
                    </a:p>
                    <a:p>
                      <a:pPr algn="l">
                        <a:lnSpc>
                          <a:spcPts val="1425"/>
                        </a:lnSpc>
                        <a:spcAft>
                          <a:spcPts val="0"/>
                        </a:spcAft>
                      </a:pPr>
                      <a:r>
                        <a:rPr lang="en-US" sz="1050" kern="0" dirty="0" err="1">
                          <a:effectLst/>
                        </a:rPr>
                        <a:t>layer_outputs</a:t>
                      </a:r>
                      <a:r>
                        <a:rPr lang="en-US" sz="1050" kern="0" dirty="0">
                          <a:effectLst/>
                        </a:rPr>
                        <a:t> = [</a:t>
                      </a:r>
                      <a:r>
                        <a:rPr lang="en-US" sz="1050" kern="0" dirty="0" err="1">
                          <a:effectLst/>
                        </a:rPr>
                        <a:t>layer.output</a:t>
                      </a:r>
                      <a:r>
                        <a:rPr lang="en-US" sz="1050" kern="0" dirty="0">
                          <a:effectLst/>
                        </a:rPr>
                        <a:t> for layer in </a:t>
                      </a:r>
                      <a:r>
                        <a:rPr lang="en-US" sz="1050" kern="0" dirty="0" err="1">
                          <a:effectLst/>
                        </a:rPr>
                        <a:t>model.layers</a:t>
                      </a:r>
                      <a:r>
                        <a:rPr lang="en-US" sz="1050" kern="0" dirty="0">
                          <a:effectLst/>
                        </a:rPr>
                        <a:t>[:13]]</a:t>
                      </a:r>
                      <a:endParaRPr lang="ja-JP" sz="1050" kern="100" dirty="0">
                        <a:effectLst/>
                      </a:endParaRPr>
                    </a:p>
                    <a:p>
                      <a:pPr algn="l">
                        <a:lnSpc>
                          <a:spcPts val="1425"/>
                        </a:lnSpc>
                        <a:spcAft>
                          <a:spcPts val="0"/>
                        </a:spcAft>
                      </a:pPr>
                      <a:r>
                        <a:rPr lang="en-US" sz="1050" kern="0" dirty="0" err="1">
                          <a:effectLst/>
                        </a:rPr>
                        <a:t>activation_model</a:t>
                      </a:r>
                      <a:r>
                        <a:rPr lang="en-US" sz="1050" kern="0" dirty="0">
                          <a:effectLst/>
                        </a:rPr>
                        <a:t> = </a:t>
                      </a:r>
                      <a:r>
                        <a:rPr lang="en-US" sz="1050" kern="0" dirty="0" err="1">
                          <a:effectLst/>
                        </a:rPr>
                        <a:t>models.Model</a:t>
                      </a:r>
                      <a:r>
                        <a:rPr lang="en-US" sz="1050" kern="0" dirty="0">
                          <a:effectLst/>
                        </a:rPr>
                        <a:t>(inputs=</a:t>
                      </a:r>
                      <a:r>
                        <a:rPr lang="en-US" sz="1050" kern="0" dirty="0" err="1">
                          <a:effectLst/>
                        </a:rPr>
                        <a:t>model.input</a:t>
                      </a:r>
                      <a:r>
                        <a:rPr lang="en-US" sz="1050" kern="0" dirty="0">
                          <a:effectLst/>
                        </a:rPr>
                        <a:t>, outputs=</a:t>
                      </a:r>
                      <a:r>
                        <a:rPr lang="en-US" sz="1050" kern="0" dirty="0" err="1">
                          <a:effectLst/>
                        </a:rPr>
                        <a:t>layer_outputs</a:t>
                      </a:r>
                      <a:r>
                        <a:rPr lang="en-US" sz="1050" kern="0" dirty="0">
                          <a:effectLst/>
                        </a:rPr>
                        <a:t>)</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2093272686"/>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088753525"/>
              </p:ext>
            </p:extLst>
          </p:nvPr>
        </p:nvGraphicFramePr>
        <p:xfrm>
          <a:off x="1227219" y="4176981"/>
          <a:ext cx="6306319" cy="394911"/>
        </p:xfrm>
        <a:graphic>
          <a:graphicData uri="http://schemas.openxmlformats.org/drawingml/2006/table">
            <a:tbl>
              <a:tblPr firstRow="1" firstCol="1" bandRow="1">
                <a:tableStyleId>{5C22544A-7EE6-4342-B048-85BDC9FD1C3A}</a:tableStyleId>
              </a:tblPr>
              <a:tblGrid>
                <a:gridCol w="6306319">
                  <a:extLst>
                    <a:ext uri="{9D8B030D-6E8A-4147-A177-3AD203B41FA5}">
                      <a16:colId xmlns:a16="http://schemas.microsoft.com/office/drawing/2014/main" val="4018512142"/>
                    </a:ext>
                  </a:extLst>
                </a:gridCol>
              </a:tblGrid>
              <a:tr h="394911">
                <a:tc>
                  <a:txBody>
                    <a:bodyPr/>
                    <a:lstStyle/>
                    <a:p>
                      <a:pPr algn="l">
                        <a:lnSpc>
                          <a:spcPts val="1425"/>
                        </a:lnSpc>
                        <a:spcAft>
                          <a:spcPts val="0"/>
                        </a:spcAft>
                      </a:pPr>
                      <a:r>
                        <a:rPr lang="en-US" sz="1050" kern="0" dirty="0">
                          <a:effectLst/>
                        </a:rPr>
                        <a:t>activations = </a:t>
                      </a:r>
                      <a:r>
                        <a:rPr lang="en-US" sz="1050" kern="0" dirty="0" err="1">
                          <a:effectLst/>
                        </a:rPr>
                        <a:t>activation_model.predict</a:t>
                      </a:r>
                      <a:r>
                        <a:rPr lang="en-US" sz="1050" kern="0" dirty="0">
                          <a:effectLst/>
                        </a:rPr>
                        <a:t>(x)</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65134001"/>
                  </a:ext>
                </a:extLst>
              </a:tr>
            </a:tbl>
          </a:graphicData>
        </a:graphic>
      </p:graphicFrame>
    </p:spTree>
    <p:extLst>
      <p:ext uri="{BB962C8B-B14F-4D97-AF65-F5344CB8AC3E}">
        <p14:creationId xmlns:p14="http://schemas.microsoft.com/office/powerpoint/2010/main" val="2176068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任意の層</a:t>
            </a:r>
            <a:r>
              <a:rPr lang="ja-JP" altLang="en-US" dirty="0" smtClean="0"/>
              <a:t>からベクトルを表示</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先週は，すべての層のベクトルを出していた．</a:t>
            </a:r>
            <a:endParaRPr kumimoji="1" lang="en-US" altLang="ja-JP" dirty="0" smtClean="0"/>
          </a:p>
          <a:p>
            <a:endParaRPr lang="en-US" altLang="ja-JP" dirty="0"/>
          </a:p>
          <a:p>
            <a:r>
              <a:rPr kumimoji="1" lang="ja-JP" altLang="en-US" smtClean="0"/>
              <a:t>今週，指定した層のみのベクトルを抽出することができた．</a:t>
            </a:r>
            <a:endParaRPr kumimoji="1" lang="ja-JP" altLang="en-US" dirty="0"/>
          </a:p>
        </p:txBody>
      </p:sp>
    </p:spTree>
    <p:extLst>
      <p:ext uri="{BB962C8B-B14F-4D97-AF65-F5344CB8AC3E}">
        <p14:creationId xmlns:p14="http://schemas.microsoft.com/office/powerpoint/2010/main" val="2674427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指定した範囲の層，すべての層の予測ベクトルが出てしまっている状態．</a:t>
            </a:r>
            <a:endParaRPr kumimoji="1" lang="en-US" altLang="ja-JP" dirty="0" smtClean="0"/>
          </a:p>
          <a:p>
            <a:endParaRPr kumimoji="1" lang="ja-JP" altLang="en-US" dirty="0"/>
          </a:p>
        </p:txBody>
      </p:sp>
    </p:spTree>
    <p:extLst>
      <p:ext uri="{BB962C8B-B14F-4D97-AF65-F5344CB8AC3E}">
        <p14:creationId xmlns:p14="http://schemas.microsoft.com/office/powerpoint/2010/main" val="2434178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関連研究</a:t>
            </a:r>
          </a:p>
        </p:txBody>
      </p:sp>
      <p:sp>
        <p:nvSpPr>
          <p:cNvPr id="3" name="コンテンツ プレースホルダー 2"/>
          <p:cNvSpPr>
            <a:spLocks noGrp="1"/>
          </p:cNvSpPr>
          <p:nvPr>
            <p:ph idx="1"/>
          </p:nvPr>
        </p:nvSpPr>
        <p:spPr/>
        <p:txBody>
          <a:bodyPr>
            <a:normAutofit lnSpcReduction="10000"/>
          </a:bodyPr>
          <a:lstStyle/>
          <a:p>
            <a:r>
              <a:rPr lang="ja-JP" altLang="en-US" sz="1800" dirty="0">
                <a:latin typeface="+mj-ea"/>
                <a:ea typeface="+mj-ea"/>
              </a:rPr>
              <a:t>深層学習による画像</a:t>
            </a:r>
            <a:r>
              <a:rPr lang="ja-JP" altLang="en-US" sz="1800" dirty="0" smtClean="0">
                <a:latin typeface="+mj-ea"/>
                <a:ea typeface="+mj-ea"/>
              </a:rPr>
              <a:t>認識，特徴量抽出</a:t>
            </a:r>
            <a:r>
              <a:rPr lang="en-US" altLang="ja-JP" sz="1800" dirty="0">
                <a:latin typeface="+mj-ea"/>
                <a:ea typeface="+mj-ea"/>
              </a:rPr>
              <a:t/>
            </a:r>
            <a:br>
              <a:rPr lang="en-US" altLang="ja-JP" sz="1800" dirty="0">
                <a:latin typeface="+mj-ea"/>
                <a:ea typeface="+mj-ea"/>
              </a:rPr>
            </a:br>
            <a:r>
              <a:rPr lang="en-US" altLang="ja-JP" sz="1800" dirty="0">
                <a:latin typeface="+mj-ea"/>
                <a:ea typeface="+mj-ea"/>
              </a:rPr>
              <a:t>[</a:t>
            </a:r>
            <a:r>
              <a:rPr lang="ja-JP" altLang="en-US" sz="1800" dirty="0">
                <a:latin typeface="+mj-ea"/>
                <a:ea typeface="+mj-ea"/>
              </a:rPr>
              <a:t>中山</a:t>
            </a:r>
            <a:r>
              <a:rPr lang="en-US" altLang="ja-JP" sz="1800" dirty="0">
                <a:latin typeface="+mj-ea"/>
                <a:ea typeface="+mj-ea"/>
              </a:rPr>
              <a:t>2015] </a:t>
            </a:r>
            <a:r>
              <a:rPr lang="ja-JP" altLang="en-US" sz="1800" dirty="0">
                <a:latin typeface="+mj-ea"/>
                <a:ea typeface="+mj-ea"/>
              </a:rPr>
              <a:t>中山秀樹，「深層畳み込みニューラルネットワークによる画像特徴抽出と転移学習」，信学技報，</a:t>
            </a:r>
            <a:r>
              <a:rPr lang="en-US" altLang="ja-JP" sz="1800" dirty="0">
                <a:latin typeface="+mj-ea"/>
                <a:ea typeface="+mj-ea"/>
              </a:rPr>
              <a:t>pp.1-pp.6</a:t>
            </a:r>
            <a:r>
              <a:rPr lang="ja-JP" altLang="en-US" sz="1800" dirty="0">
                <a:latin typeface="+mj-ea"/>
                <a:ea typeface="+mj-ea"/>
              </a:rPr>
              <a:t>，</a:t>
            </a:r>
            <a:r>
              <a:rPr lang="en-US" altLang="ja-JP" sz="1800" dirty="0">
                <a:latin typeface="+mj-ea"/>
                <a:ea typeface="+mj-ea"/>
              </a:rPr>
              <a:t>2015</a:t>
            </a:r>
          </a:p>
          <a:p>
            <a:endParaRPr kumimoji="1" lang="en-US" altLang="ja-JP" sz="1800" dirty="0">
              <a:latin typeface="+mj-ea"/>
              <a:ea typeface="+mj-ea"/>
            </a:endParaRPr>
          </a:p>
          <a:p>
            <a:r>
              <a:rPr kumimoji="1" lang="en-US" altLang="ja-JP" sz="1800" dirty="0">
                <a:latin typeface="+mj-ea"/>
                <a:ea typeface="+mj-ea"/>
              </a:rPr>
              <a:t>SIFT</a:t>
            </a:r>
            <a:r>
              <a:rPr kumimoji="1" lang="ja-JP" altLang="en-US" sz="1800" dirty="0">
                <a:latin typeface="+mj-ea"/>
                <a:ea typeface="+mj-ea"/>
              </a:rPr>
              <a:t>による画像特徴抽出</a:t>
            </a:r>
            <a:r>
              <a:rPr kumimoji="1" lang="en-US" altLang="ja-JP" sz="1800" dirty="0">
                <a:latin typeface="+mj-ea"/>
                <a:ea typeface="+mj-ea"/>
              </a:rPr>
              <a:t/>
            </a:r>
            <a:br>
              <a:rPr kumimoji="1" lang="en-US" altLang="ja-JP" sz="1800" dirty="0">
                <a:latin typeface="+mj-ea"/>
                <a:ea typeface="+mj-ea"/>
              </a:rPr>
            </a:br>
            <a:r>
              <a:rPr kumimoji="1" lang="en-US" altLang="ja-JP" sz="1800" dirty="0">
                <a:latin typeface="+mj-ea"/>
                <a:ea typeface="+mj-ea"/>
              </a:rPr>
              <a:t>[</a:t>
            </a:r>
            <a:r>
              <a:rPr kumimoji="1" lang="ja-JP" altLang="en-US" sz="1800" dirty="0">
                <a:latin typeface="+mj-ea"/>
                <a:ea typeface="+mj-ea"/>
              </a:rPr>
              <a:t>藤吉</a:t>
            </a:r>
            <a:r>
              <a:rPr kumimoji="1" lang="en-US" altLang="ja-JP" sz="1800" dirty="0">
                <a:latin typeface="+mj-ea"/>
                <a:ea typeface="+mj-ea"/>
              </a:rPr>
              <a:t>2007</a:t>
            </a:r>
            <a:r>
              <a:rPr kumimoji="1" lang="en-US" altLang="ja-JP" sz="1800" dirty="0" smtClean="0">
                <a:latin typeface="+mj-ea"/>
                <a:ea typeface="+mj-ea"/>
              </a:rPr>
              <a:t>]</a:t>
            </a:r>
            <a:r>
              <a:rPr kumimoji="1" lang="ja-JP" altLang="en-US" sz="1800" dirty="0" smtClean="0">
                <a:latin typeface="+mj-ea"/>
                <a:ea typeface="+mj-ea"/>
              </a:rPr>
              <a:t>　</a:t>
            </a:r>
            <a:r>
              <a:rPr lang="ja-JP" altLang="en-US" sz="1800" dirty="0" smtClean="0">
                <a:latin typeface="+mj-ea"/>
                <a:ea typeface="+mj-ea"/>
              </a:rPr>
              <a:t>藤吉 </a:t>
            </a:r>
            <a:r>
              <a:rPr lang="ja-JP" altLang="en-US" sz="1800" dirty="0">
                <a:latin typeface="+mj-ea"/>
                <a:ea typeface="+mj-ea"/>
              </a:rPr>
              <a:t>弘</a:t>
            </a:r>
            <a:r>
              <a:rPr lang="ja-JP" altLang="en-US" sz="1800" dirty="0" smtClean="0">
                <a:latin typeface="+mj-ea"/>
                <a:ea typeface="+mj-ea"/>
              </a:rPr>
              <a:t>亘，</a:t>
            </a:r>
            <a:r>
              <a:rPr kumimoji="1" lang="ja-JP" altLang="en-US" sz="1800" dirty="0" smtClean="0">
                <a:latin typeface="+mj-ea"/>
                <a:ea typeface="+mj-ea"/>
              </a:rPr>
              <a:t>「</a:t>
            </a:r>
            <a:r>
              <a:rPr kumimoji="1" lang="en-US" altLang="ja-JP" sz="1800" dirty="0">
                <a:latin typeface="+mj-ea"/>
                <a:ea typeface="+mj-ea"/>
              </a:rPr>
              <a:t>Gradient</a:t>
            </a:r>
            <a:r>
              <a:rPr kumimoji="1" lang="ja-JP" altLang="en-US" sz="1800" dirty="0">
                <a:latin typeface="+mj-ea"/>
                <a:ea typeface="+mj-ea"/>
              </a:rPr>
              <a:t>ベースの特徴抽出　</a:t>
            </a:r>
            <a:r>
              <a:rPr kumimoji="1" lang="en-US" altLang="ja-JP" sz="1800" dirty="0">
                <a:latin typeface="+mj-ea"/>
                <a:ea typeface="+mj-ea"/>
              </a:rPr>
              <a:t>–SIFT</a:t>
            </a:r>
            <a:r>
              <a:rPr kumimoji="1" lang="ja-JP" altLang="en-US" sz="1800" dirty="0">
                <a:latin typeface="+mj-ea"/>
                <a:ea typeface="+mj-ea"/>
              </a:rPr>
              <a:t>と</a:t>
            </a:r>
            <a:r>
              <a:rPr kumimoji="1" lang="en-US" altLang="ja-JP" sz="1800" dirty="0">
                <a:latin typeface="+mj-ea"/>
                <a:ea typeface="+mj-ea"/>
              </a:rPr>
              <a:t>HOG-</a:t>
            </a:r>
            <a:r>
              <a:rPr kumimoji="1" lang="ja-JP" altLang="en-US" sz="1800" dirty="0" smtClean="0">
                <a:latin typeface="+mj-ea"/>
                <a:ea typeface="+mj-ea"/>
              </a:rPr>
              <a:t>」</a:t>
            </a:r>
            <a:r>
              <a:rPr lang="ja-JP" altLang="en-US" sz="1800" dirty="0">
                <a:latin typeface="+mj-ea"/>
                <a:ea typeface="+mj-ea"/>
              </a:rPr>
              <a:t>，</a:t>
            </a:r>
            <a:r>
              <a:rPr kumimoji="1" lang="ja-JP" altLang="en-US" sz="1800" dirty="0" smtClean="0">
                <a:latin typeface="+mj-ea"/>
                <a:ea typeface="+mj-ea"/>
              </a:rPr>
              <a:t>社団法人　情報</a:t>
            </a:r>
            <a:r>
              <a:rPr kumimoji="1" lang="ja-JP" altLang="en-US" sz="1800" dirty="0">
                <a:latin typeface="+mj-ea"/>
                <a:ea typeface="+mj-ea"/>
              </a:rPr>
              <a:t>処理学会　研究</a:t>
            </a:r>
            <a:r>
              <a:rPr kumimoji="1" lang="ja-JP" altLang="en-US" sz="1800" dirty="0" smtClean="0">
                <a:latin typeface="+mj-ea"/>
                <a:ea typeface="+mj-ea"/>
              </a:rPr>
              <a:t>報告，</a:t>
            </a:r>
            <a:r>
              <a:rPr kumimoji="1" lang="en-US" altLang="ja-JP" sz="1800" dirty="0" smtClean="0">
                <a:latin typeface="+mj-ea"/>
                <a:ea typeface="+mj-ea"/>
              </a:rPr>
              <a:t>pp.1-pp.14</a:t>
            </a:r>
            <a:r>
              <a:rPr lang="ja-JP" altLang="en-US" sz="1800" dirty="0" err="1">
                <a:latin typeface="+mj-ea"/>
                <a:ea typeface="+mj-ea"/>
              </a:rPr>
              <a:t>，</a:t>
            </a:r>
            <a:r>
              <a:rPr lang="en-US" altLang="ja-JP" sz="1800" dirty="0" smtClean="0">
                <a:latin typeface="+mj-ea"/>
              </a:rPr>
              <a:t>2007/9/4</a:t>
            </a:r>
            <a:endParaRPr kumimoji="1" lang="en-US" altLang="ja-JP" sz="1800" dirty="0">
              <a:latin typeface="+mj-ea"/>
              <a:ea typeface="+mj-ea"/>
            </a:endParaRPr>
          </a:p>
          <a:p>
            <a:pPr marL="0" indent="0">
              <a:buNone/>
            </a:pPr>
            <a:r>
              <a:rPr lang="ja-JP" altLang="en-US" sz="1800" dirty="0">
                <a:latin typeface="+mj-ea"/>
                <a:ea typeface="+mj-ea"/>
              </a:rPr>
              <a:t>　　</a:t>
            </a:r>
            <a:endParaRPr kumimoji="1" lang="en-US" altLang="ja-JP" sz="1800" dirty="0">
              <a:latin typeface="+mj-ea"/>
              <a:ea typeface="+mj-ea"/>
            </a:endParaRPr>
          </a:p>
          <a:p>
            <a:r>
              <a:rPr lang="ja-JP" altLang="en-US" sz="1800" dirty="0">
                <a:latin typeface="+mj-ea"/>
                <a:ea typeface="+mj-ea"/>
              </a:rPr>
              <a:t>深層学習と</a:t>
            </a:r>
            <a:r>
              <a:rPr lang="en-US" altLang="ja-JP" sz="1800" dirty="0">
                <a:latin typeface="+mj-ea"/>
                <a:ea typeface="+mj-ea"/>
              </a:rPr>
              <a:t>SIFT</a:t>
            </a:r>
            <a:r>
              <a:rPr lang="ja-JP" altLang="en-US" sz="1800" dirty="0">
                <a:latin typeface="+mj-ea"/>
                <a:ea typeface="+mj-ea"/>
              </a:rPr>
              <a:t>の性能評価</a:t>
            </a:r>
            <a:r>
              <a:rPr lang="en-US" altLang="ja-JP" sz="1800" dirty="0">
                <a:latin typeface="+mj-ea"/>
                <a:ea typeface="+mj-ea"/>
              </a:rPr>
              <a:t/>
            </a:r>
            <a:br>
              <a:rPr lang="en-US" altLang="ja-JP" sz="1800" dirty="0">
                <a:latin typeface="+mj-ea"/>
                <a:ea typeface="+mj-ea"/>
              </a:rPr>
            </a:br>
            <a:r>
              <a:rPr lang="en-US" altLang="ja-JP" sz="1800" dirty="0">
                <a:latin typeface="+mj-ea"/>
                <a:ea typeface="+mj-ea"/>
              </a:rPr>
              <a:t>[Ke2016</a:t>
            </a:r>
            <a:r>
              <a:rPr lang="en-US" altLang="ja-JP" sz="1800" dirty="0" smtClean="0">
                <a:latin typeface="+mj-ea"/>
                <a:ea typeface="+mj-ea"/>
              </a:rPr>
              <a:t>]</a:t>
            </a:r>
            <a:r>
              <a:rPr lang="en-US" altLang="ja-JP" sz="1800" dirty="0">
                <a:latin typeface="+mj-ea"/>
              </a:rPr>
              <a:t> </a:t>
            </a:r>
            <a:r>
              <a:rPr lang="en-US" altLang="ja-JP" sz="1800" dirty="0" err="1">
                <a:latin typeface="+mj-ea"/>
              </a:rPr>
              <a:t>Ke</a:t>
            </a:r>
            <a:r>
              <a:rPr lang="en-US" altLang="ja-JP" sz="1800" dirty="0">
                <a:latin typeface="+mj-ea"/>
              </a:rPr>
              <a:t> </a:t>
            </a:r>
            <a:r>
              <a:rPr lang="en-US" altLang="ja-JP" sz="1800" dirty="0" smtClean="0">
                <a:latin typeface="+mj-ea"/>
              </a:rPr>
              <a:t>Yan</a:t>
            </a:r>
            <a:r>
              <a:rPr lang="ja-JP" altLang="en-US" sz="1800" dirty="0" err="1" smtClean="0">
                <a:latin typeface="+mj-ea"/>
              </a:rPr>
              <a:t>，</a:t>
            </a:r>
            <a:r>
              <a:rPr lang="en-US" altLang="ja-JP" sz="1800" dirty="0" err="1" smtClean="0">
                <a:latin typeface="+mj-ea"/>
              </a:rPr>
              <a:t>Yaowei</a:t>
            </a:r>
            <a:r>
              <a:rPr lang="en-US" altLang="ja-JP" sz="1800" dirty="0" smtClean="0">
                <a:latin typeface="+mj-ea"/>
              </a:rPr>
              <a:t> </a:t>
            </a:r>
            <a:r>
              <a:rPr lang="en-US" altLang="ja-JP" sz="1800" dirty="0">
                <a:latin typeface="+mj-ea"/>
              </a:rPr>
              <a:t>Wang</a:t>
            </a:r>
            <a:r>
              <a:rPr lang="en-US" altLang="ja-JP" sz="800" dirty="0" smtClean="0">
                <a:latin typeface="+mj-ea"/>
              </a:rPr>
              <a:t>;</a:t>
            </a:r>
            <a:r>
              <a:rPr lang="ja-JP" altLang="en-US" sz="1800" dirty="0">
                <a:latin typeface="+mj-ea"/>
              </a:rPr>
              <a:t>，</a:t>
            </a:r>
            <a:r>
              <a:rPr lang="en-US" altLang="ja-JP" sz="1800" dirty="0" smtClean="0">
                <a:latin typeface="+mj-ea"/>
              </a:rPr>
              <a:t> </a:t>
            </a:r>
            <a:r>
              <a:rPr lang="en-US" altLang="ja-JP" sz="1800" dirty="0" err="1">
                <a:latin typeface="+mj-ea"/>
              </a:rPr>
              <a:t>Dawei</a:t>
            </a:r>
            <a:r>
              <a:rPr lang="en-US" altLang="ja-JP" sz="1800" dirty="0">
                <a:latin typeface="+mj-ea"/>
              </a:rPr>
              <a:t> </a:t>
            </a:r>
            <a:r>
              <a:rPr lang="en-US" altLang="ja-JP" sz="1800" dirty="0" smtClean="0">
                <a:latin typeface="+mj-ea"/>
              </a:rPr>
              <a:t>Liang</a:t>
            </a:r>
            <a:r>
              <a:rPr lang="ja-JP" altLang="en-US" sz="1800" dirty="0" err="1" smtClean="0">
                <a:latin typeface="+mj-ea"/>
              </a:rPr>
              <a:t>，</a:t>
            </a:r>
            <a:r>
              <a:rPr lang="en-US" altLang="ja-JP" sz="1800" dirty="0" smtClean="0">
                <a:latin typeface="+mj-ea"/>
              </a:rPr>
              <a:t> </a:t>
            </a:r>
            <a:r>
              <a:rPr lang="en-US" altLang="ja-JP" sz="1800" dirty="0" err="1">
                <a:latin typeface="+mj-ea"/>
              </a:rPr>
              <a:t>Tiejun</a:t>
            </a:r>
            <a:r>
              <a:rPr lang="en-US" altLang="ja-JP" sz="1800" dirty="0">
                <a:latin typeface="+mj-ea"/>
              </a:rPr>
              <a:t> </a:t>
            </a:r>
            <a:r>
              <a:rPr lang="en-US" altLang="ja-JP" sz="1800" dirty="0" smtClean="0">
                <a:latin typeface="+mj-ea"/>
              </a:rPr>
              <a:t>Huang</a:t>
            </a:r>
            <a:r>
              <a:rPr lang="ja-JP" altLang="en-US" sz="1800" dirty="0" err="1" smtClean="0">
                <a:latin typeface="+mj-ea"/>
              </a:rPr>
              <a:t>，</a:t>
            </a:r>
            <a:r>
              <a:rPr lang="en-US" altLang="ja-JP" sz="1800" dirty="0" err="1" smtClean="0">
                <a:latin typeface="+mj-ea"/>
              </a:rPr>
              <a:t>Yonghong</a:t>
            </a:r>
            <a:r>
              <a:rPr lang="en-US" altLang="ja-JP" sz="1800" dirty="0" smtClean="0">
                <a:latin typeface="+mj-ea"/>
              </a:rPr>
              <a:t> Tian</a:t>
            </a:r>
            <a:r>
              <a:rPr lang="ja-JP" altLang="en-US" sz="1800" dirty="0" smtClean="0">
                <a:latin typeface="+mj-ea"/>
                <a:ea typeface="+mj-ea"/>
              </a:rPr>
              <a:t>「</a:t>
            </a:r>
            <a:r>
              <a:rPr lang="en-US" altLang="ja-JP" sz="1800" dirty="0">
                <a:latin typeface="+mj-ea"/>
                <a:ea typeface="+mj-ea"/>
              </a:rPr>
              <a:t>CNN vs. SIFT for Image Retrieval: Alternative or</a:t>
            </a:r>
            <a:r>
              <a:rPr lang="ja-JP" altLang="en-US" sz="1800" dirty="0">
                <a:latin typeface="+mj-ea"/>
                <a:ea typeface="+mj-ea"/>
              </a:rPr>
              <a:t> </a:t>
            </a:r>
            <a:r>
              <a:rPr lang="en-US" altLang="ja-JP" sz="1800" dirty="0">
                <a:latin typeface="+mj-ea"/>
                <a:ea typeface="+mj-ea"/>
              </a:rPr>
              <a:t>Complementary?</a:t>
            </a:r>
            <a:r>
              <a:rPr lang="ja-JP" altLang="en-US" sz="1800" dirty="0" smtClean="0">
                <a:latin typeface="+mj-ea"/>
                <a:ea typeface="+mj-ea"/>
              </a:rPr>
              <a:t>」，</a:t>
            </a:r>
            <a:r>
              <a:rPr lang="en-US" altLang="ja-JP" sz="1800" dirty="0">
                <a:solidFill>
                  <a:srgbClr val="333333"/>
                </a:solidFill>
                <a:latin typeface="+mj-ea"/>
              </a:rPr>
              <a:t> </a:t>
            </a:r>
          </a:p>
          <a:p>
            <a:pPr marL="0" indent="0" algn="just">
              <a:buNone/>
            </a:pPr>
            <a:r>
              <a:rPr lang="ja-JP" altLang="en-US" sz="1800" dirty="0" smtClean="0">
                <a:solidFill>
                  <a:srgbClr val="333333"/>
                </a:solidFill>
                <a:latin typeface="+mj-ea"/>
              </a:rPr>
              <a:t>　</a:t>
            </a:r>
            <a:r>
              <a:rPr lang="en-US" altLang="ja-JP" sz="1800" dirty="0" smtClean="0">
                <a:solidFill>
                  <a:srgbClr val="333333"/>
                </a:solidFill>
                <a:latin typeface="+mj-ea"/>
              </a:rPr>
              <a:t>MM </a:t>
            </a:r>
            <a:r>
              <a:rPr lang="en-US" altLang="ja-JP" sz="1800" dirty="0">
                <a:solidFill>
                  <a:srgbClr val="333333"/>
                </a:solidFill>
                <a:latin typeface="+mj-ea"/>
              </a:rPr>
              <a:t>‘16: Proceedings of the 24th ACM international </a:t>
            </a:r>
            <a:r>
              <a:rPr lang="en-US" altLang="ja-JP" sz="1800" dirty="0" smtClean="0">
                <a:solidFill>
                  <a:srgbClr val="333333"/>
                </a:solidFill>
                <a:latin typeface="+mj-ea"/>
              </a:rPr>
              <a:t>conference </a:t>
            </a:r>
            <a:r>
              <a:rPr lang="en-US" altLang="ja-JP" sz="1800" dirty="0">
                <a:solidFill>
                  <a:srgbClr val="333333"/>
                </a:solidFill>
                <a:latin typeface="+mj-ea"/>
              </a:rPr>
              <a:t>on </a:t>
            </a:r>
            <a:r>
              <a:rPr lang="en-US" altLang="ja-JP" sz="1800" dirty="0" smtClean="0">
                <a:solidFill>
                  <a:srgbClr val="333333"/>
                </a:solidFill>
                <a:latin typeface="+mj-ea"/>
              </a:rPr>
              <a:t>Multimedia</a:t>
            </a:r>
            <a:r>
              <a:rPr lang="ja-JP" altLang="en-US" sz="1800" dirty="0" err="1" smtClean="0">
                <a:solidFill>
                  <a:srgbClr val="333333"/>
                </a:solidFill>
                <a:latin typeface="+mj-ea"/>
              </a:rPr>
              <a:t>，</a:t>
            </a:r>
            <a:r>
              <a:rPr lang="en-US" altLang="ja-JP" sz="1800" dirty="0" smtClean="0">
                <a:solidFill>
                  <a:srgbClr val="333333"/>
                </a:solidFill>
                <a:latin typeface="+mj-ea"/>
              </a:rPr>
              <a:t>pp.407-pp.411</a:t>
            </a:r>
            <a:r>
              <a:rPr lang="ja-JP" altLang="en-US" sz="1800" dirty="0" err="1" smtClean="0">
                <a:solidFill>
                  <a:srgbClr val="333333"/>
                </a:solidFill>
                <a:latin typeface="+mj-ea"/>
              </a:rPr>
              <a:t>，</a:t>
            </a:r>
            <a:r>
              <a:rPr kumimoji="1" lang="en-US" altLang="ja-JP" sz="1800" dirty="0" smtClean="0">
                <a:latin typeface="+mj-ea"/>
                <a:ea typeface="+mj-ea"/>
              </a:rPr>
              <a:t>2016/10/01 </a:t>
            </a:r>
            <a:endParaRPr lang="en-US" altLang="ja-JP" sz="1800" dirty="0">
              <a:solidFill>
                <a:srgbClr val="333333"/>
              </a:solidFill>
              <a:latin typeface="+mj-ea"/>
              <a:ea typeface="+mj-ea"/>
            </a:endParaRPr>
          </a:p>
          <a:p>
            <a:pPr marL="0" indent="0">
              <a:buNone/>
            </a:pPr>
            <a:r>
              <a:rPr lang="ja-JP" altLang="en-US" sz="1800" dirty="0">
                <a:latin typeface="+mj-ea"/>
                <a:ea typeface="+mj-ea"/>
              </a:rPr>
              <a:t>　　</a:t>
            </a:r>
            <a:endParaRPr kumimoji="1" lang="ja-JP" altLang="en-US" sz="1800" dirty="0">
              <a:latin typeface="+mj-ea"/>
              <a:ea typeface="+mj-ea"/>
            </a:endParaRPr>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2</a:t>
            </a:fld>
            <a:endParaRPr kumimoji="1" lang="ja-JP" altLang="en-US" sz="3200" dirty="0"/>
          </a:p>
        </p:txBody>
      </p:sp>
    </p:spTree>
    <p:extLst>
      <p:ext uri="{BB962C8B-B14F-4D97-AF65-F5344CB8AC3E}">
        <p14:creationId xmlns:p14="http://schemas.microsoft.com/office/powerpoint/2010/main" val="5249672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3" name="コンテンツ プレースホルダー 2"/>
          <p:cNvSpPr>
            <a:spLocks noGrp="1"/>
          </p:cNvSpPr>
          <p:nvPr>
            <p:ph idx="1"/>
          </p:nvPr>
        </p:nvSpPr>
        <p:spPr/>
        <p:txBody>
          <a:bodyPr/>
          <a:lstStyle/>
          <a:p>
            <a:pPr algn="just"/>
            <a:r>
              <a:rPr lang="en-US" altLang="ja-JP" dirty="0"/>
              <a:t>Twitter</a:t>
            </a:r>
            <a:r>
              <a:rPr lang="ja-JP" altLang="ja-JP" dirty="0"/>
              <a:t>や</a:t>
            </a:r>
            <a:r>
              <a:rPr lang="en-US" altLang="ja-JP" dirty="0"/>
              <a:t>Instagram</a:t>
            </a:r>
            <a:r>
              <a:rPr lang="ja-JP" altLang="ja-JP" dirty="0"/>
              <a:t>などのソーシャルネットワーキングサービス</a:t>
            </a:r>
            <a:r>
              <a:rPr lang="ja-JP" altLang="en-US" dirty="0"/>
              <a:t>において写真や画像の投稿が盛んになっており，大量の写真や画像が蓄積されている．</a:t>
            </a:r>
            <a:endParaRPr lang="en-US" altLang="ja-JP" dirty="0"/>
          </a:p>
          <a:p>
            <a:pPr algn="just"/>
            <a:r>
              <a:rPr lang="ja-JP" altLang="en-US" dirty="0"/>
              <a:t>ユーザが目的の写真や画像にアクセスする手段として，画像検索機能の重要性が増している．</a:t>
            </a:r>
            <a:endParaRPr lang="en-US" altLang="ja-JP" dirty="0"/>
          </a:p>
          <a:p>
            <a:endParaRPr kumimoji="1" lang="ja-JP" altLang="en-US" dirty="0"/>
          </a:p>
        </p:txBody>
      </p:sp>
    </p:spTree>
    <p:extLst>
      <p:ext uri="{BB962C8B-B14F-4D97-AF65-F5344CB8AC3E}">
        <p14:creationId xmlns:p14="http://schemas.microsoft.com/office/powerpoint/2010/main" val="204676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画像認識において</a:t>
            </a:r>
            <a:r>
              <a:rPr lang="ja-JP" altLang="en-US" dirty="0"/>
              <a:t>，</a:t>
            </a:r>
            <a:r>
              <a:rPr kumimoji="1" lang="ja-JP" altLang="en-US" dirty="0" smtClean="0"/>
              <a:t>特徴量が高次元になるほど</a:t>
            </a:r>
            <a:r>
              <a:rPr lang="ja-JP" altLang="en-US" dirty="0"/>
              <a:t>，</a:t>
            </a:r>
            <a:r>
              <a:rPr kumimoji="1" lang="ja-JP" altLang="en-US" dirty="0" smtClean="0"/>
              <a:t>認識性能が高くなるが</a:t>
            </a:r>
            <a:r>
              <a:rPr lang="ja-JP" altLang="en-US" dirty="0" smtClean="0"/>
              <a:t>，</a:t>
            </a:r>
            <a:r>
              <a:rPr lang="ja-JP" altLang="en-US" dirty="0"/>
              <a:t>処理時間</a:t>
            </a:r>
            <a:r>
              <a:rPr lang="ja-JP" altLang="en-US" dirty="0" smtClean="0"/>
              <a:t>が増加する</a:t>
            </a:r>
            <a:r>
              <a:rPr lang="en-US" altLang="ja-JP" dirty="0" smtClean="0"/>
              <a:t>.</a:t>
            </a:r>
          </a:p>
          <a:p>
            <a:r>
              <a:rPr lang="ja-JP" altLang="en-US" dirty="0"/>
              <a:t>低次元だ</a:t>
            </a:r>
            <a:r>
              <a:rPr lang="ja-JP" altLang="en-US" dirty="0" smtClean="0"/>
              <a:t>と，意味情報が損失し，認識性能が低くなるが，処理時間が減少する</a:t>
            </a:r>
            <a:r>
              <a:rPr lang="en-US" altLang="ja-JP" dirty="0" smtClean="0"/>
              <a:t>.</a:t>
            </a:r>
          </a:p>
          <a:p>
            <a:endParaRPr lang="en-US" altLang="ja-JP" dirty="0"/>
          </a:p>
          <a:p>
            <a:r>
              <a:rPr lang="ja-JP" altLang="en-US" dirty="0" smtClean="0"/>
              <a:t>画像認識において，画像処理が有効に行える範囲を調査する</a:t>
            </a:r>
            <a:r>
              <a:rPr lang="en-US" altLang="ja-JP" dirty="0" smtClean="0"/>
              <a:t>.</a:t>
            </a:r>
          </a:p>
          <a:p>
            <a:endParaRPr kumimoji="1" lang="ja-JP" altLang="en-US" dirty="0"/>
          </a:p>
        </p:txBody>
      </p:sp>
    </p:spTree>
    <p:extLst>
      <p:ext uri="{BB962C8B-B14F-4D97-AF65-F5344CB8AC3E}">
        <p14:creationId xmlns:p14="http://schemas.microsoft.com/office/powerpoint/2010/main" val="1864835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r>
              <a:rPr kumimoji="1" lang="ja-JP" altLang="en-US" dirty="0" smtClean="0"/>
              <a:t>意味情報</a:t>
            </a:r>
            <a:endParaRPr kumimoji="1" lang="en-US" altLang="ja-JP" dirty="0" smtClean="0"/>
          </a:p>
          <a:p>
            <a:pPr lvl="1"/>
            <a:r>
              <a:rPr lang="ja-JP" altLang="en-US" dirty="0"/>
              <a:t>画像を認識する際</a:t>
            </a:r>
            <a:r>
              <a:rPr lang="ja-JP" altLang="en-US" dirty="0" smtClean="0"/>
              <a:t>に，その判断材料となる情報</a:t>
            </a:r>
            <a:r>
              <a:rPr lang="en-US" altLang="ja-JP" dirty="0" smtClean="0"/>
              <a:t>.</a:t>
            </a:r>
          </a:p>
          <a:p>
            <a:pPr lvl="1"/>
            <a:endParaRPr lang="en-US" altLang="ja-JP" dirty="0"/>
          </a:p>
          <a:p>
            <a:endParaRPr lang="en-US" altLang="ja-JP" dirty="0" smtClean="0"/>
          </a:p>
        </p:txBody>
      </p:sp>
    </p:spTree>
    <p:extLst>
      <p:ext uri="{BB962C8B-B14F-4D97-AF65-F5344CB8AC3E}">
        <p14:creationId xmlns:p14="http://schemas.microsoft.com/office/powerpoint/2010/main" val="6160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次元数と計算コスト</a:t>
            </a:r>
            <a:endParaRPr kumimoji="1" lang="ja-JP" altLang="en-US" dirty="0"/>
          </a:p>
        </p:txBody>
      </p:sp>
      <p:sp>
        <p:nvSpPr>
          <p:cNvPr id="3" name="コンテンツ プレースホルダー 2"/>
          <p:cNvSpPr>
            <a:spLocks noGrp="1"/>
          </p:cNvSpPr>
          <p:nvPr>
            <p:ph idx="1"/>
          </p:nvPr>
        </p:nvSpPr>
        <p:spPr>
          <a:xfrm>
            <a:off x="628650" y="1825624"/>
            <a:ext cx="7886700" cy="5032375"/>
          </a:xfrm>
        </p:spPr>
        <p:txBody>
          <a:bodyPr>
            <a:normAutofit lnSpcReduction="10000"/>
          </a:bodyPr>
          <a:lstStyle/>
          <a:p>
            <a:r>
              <a:rPr kumimoji="1" lang="ja-JP" altLang="en-US" dirty="0" smtClean="0"/>
              <a:t>大量のデータを分析する際</a:t>
            </a:r>
            <a:r>
              <a:rPr lang="ja-JP" altLang="en-US" dirty="0"/>
              <a:t>，</a:t>
            </a:r>
            <a:r>
              <a:rPr kumimoji="1" lang="ja-JP" altLang="en-US" dirty="0" smtClean="0"/>
              <a:t>大きな次元のデータを処理することがあるが</a:t>
            </a:r>
            <a:r>
              <a:rPr lang="ja-JP" altLang="en-US" dirty="0"/>
              <a:t>，</a:t>
            </a:r>
            <a:r>
              <a:rPr kumimoji="1" lang="ja-JP" altLang="en-US" dirty="0" smtClean="0"/>
              <a:t>次元数が大きくなると「</a:t>
            </a:r>
            <a:r>
              <a:rPr kumimoji="1" lang="ja-JP" altLang="en-US" b="1" dirty="0" smtClean="0"/>
              <a:t>次元の呪い</a:t>
            </a:r>
            <a:r>
              <a:rPr kumimoji="1" lang="ja-JP" altLang="en-US" dirty="0" smtClean="0"/>
              <a:t>」と呼ばれる問題が発生する</a:t>
            </a:r>
            <a:r>
              <a:rPr kumimoji="1" lang="en-US" altLang="ja-JP" dirty="0" smtClean="0"/>
              <a:t>.</a:t>
            </a:r>
            <a:endParaRPr lang="en-US" altLang="ja-JP" dirty="0"/>
          </a:p>
          <a:p>
            <a:pPr lvl="1"/>
            <a:r>
              <a:rPr lang="ja-JP" altLang="ja-JP" dirty="0"/>
              <a:t>データの次元数が大きくなり過ぎる</a:t>
            </a:r>
            <a:r>
              <a:rPr lang="ja-JP" altLang="ja-JP" dirty="0" smtClean="0"/>
              <a:t>と</a:t>
            </a:r>
            <a:r>
              <a:rPr lang="ja-JP" altLang="en-US" dirty="0"/>
              <a:t>，</a:t>
            </a:r>
            <a:r>
              <a:rPr lang="ja-JP" altLang="ja-JP" dirty="0" smtClean="0"/>
              <a:t>その</a:t>
            </a:r>
            <a:r>
              <a:rPr lang="ja-JP" altLang="ja-JP" dirty="0"/>
              <a:t>データで表現できる組み合わせが飛躍的に多くなって</a:t>
            </a:r>
            <a:r>
              <a:rPr lang="ja-JP" altLang="ja-JP" dirty="0" smtClean="0"/>
              <a:t>しまい</a:t>
            </a:r>
            <a:r>
              <a:rPr lang="ja-JP" altLang="en-US" dirty="0"/>
              <a:t>，</a:t>
            </a:r>
            <a:r>
              <a:rPr lang="ja-JP" altLang="ja-JP" dirty="0" smtClean="0"/>
              <a:t>その結果</a:t>
            </a:r>
            <a:r>
              <a:rPr lang="ja-JP" altLang="en-US" dirty="0"/>
              <a:t>，</a:t>
            </a:r>
            <a:r>
              <a:rPr lang="ja-JP" altLang="ja-JP" dirty="0" smtClean="0"/>
              <a:t>手元</a:t>
            </a:r>
            <a:r>
              <a:rPr lang="ja-JP" altLang="ja-JP" dirty="0"/>
              <a:t>にある有限なサンプルデータでは十分な学習結果が得られなく</a:t>
            </a:r>
            <a:r>
              <a:rPr lang="ja-JP" altLang="ja-JP" dirty="0" smtClean="0"/>
              <a:t>なる</a:t>
            </a:r>
            <a:r>
              <a:rPr lang="en-US" altLang="ja-JP" dirty="0"/>
              <a:t>.</a:t>
            </a:r>
            <a:r>
              <a:rPr lang="ja-JP" altLang="en-US" dirty="0" smtClean="0"/>
              <a:t>計算</a:t>
            </a:r>
            <a:r>
              <a:rPr lang="ja-JP" altLang="en-US" dirty="0"/>
              <a:t>コストが莫大となるだけでなく，十分な学習結果が得られず、未知のデータに適切に対応出来なくなる等の不具合</a:t>
            </a:r>
            <a:r>
              <a:rPr lang="ja-JP" altLang="en-US" dirty="0" smtClean="0"/>
              <a:t>が発生</a:t>
            </a:r>
            <a:r>
              <a:rPr lang="en-US" altLang="ja-JP" dirty="0" smtClean="0"/>
              <a:t>.</a:t>
            </a:r>
          </a:p>
          <a:p>
            <a:r>
              <a:rPr lang="ja-JP" altLang="en-US" dirty="0"/>
              <a:t>回避</a:t>
            </a:r>
            <a:r>
              <a:rPr lang="ja-JP" altLang="en-US" dirty="0" smtClean="0"/>
              <a:t>策</a:t>
            </a:r>
            <a:endParaRPr lang="en-US" altLang="ja-JP" dirty="0" smtClean="0"/>
          </a:p>
          <a:p>
            <a:pPr lvl="1"/>
            <a:r>
              <a:rPr lang="ja-JP" altLang="en-US" dirty="0"/>
              <a:t>特徴量の中</a:t>
            </a:r>
            <a:r>
              <a:rPr lang="ja-JP" altLang="en-US" dirty="0" smtClean="0"/>
              <a:t>から必要なものを選び出す特徴選択</a:t>
            </a:r>
            <a:endParaRPr lang="en-US" altLang="ja-JP" dirty="0" smtClean="0"/>
          </a:p>
          <a:p>
            <a:pPr lvl="1"/>
            <a:r>
              <a:rPr lang="ja-JP" altLang="en-US" dirty="0"/>
              <a:t>本来</a:t>
            </a:r>
            <a:r>
              <a:rPr lang="ja-JP" altLang="en-US" dirty="0" smtClean="0"/>
              <a:t>の情報が維持したまま低次元のデータに変換する次元削除</a:t>
            </a:r>
            <a:endParaRPr lang="ja-JP"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BCFEE6ED-AA2C-49EB-A172-8063C2D7D298}" type="slidenum">
              <a:rPr kumimoji="1" lang="ja-JP" altLang="en-US" smtClean="0"/>
              <a:t>6</a:t>
            </a:fld>
            <a:endParaRPr kumimoji="1" lang="ja-JP" altLang="en-US"/>
          </a:p>
        </p:txBody>
      </p:sp>
    </p:spTree>
    <p:extLst>
      <p:ext uri="{BB962C8B-B14F-4D97-AF65-F5344CB8AC3E}">
        <p14:creationId xmlns:p14="http://schemas.microsoft.com/office/powerpoint/2010/main" val="1684832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a:t>
            </a:r>
            <a:r>
              <a:rPr lang="ja-JP" altLang="en-US" dirty="0" smtClean="0"/>
              <a:t>動機・目的</a:t>
            </a:r>
            <a:endParaRPr kumimoji="1" lang="ja-JP" altLang="en-US" dirty="0"/>
          </a:p>
        </p:txBody>
      </p:sp>
      <p:sp>
        <p:nvSpPr>
          <p:cNvPr id="3" name="コンテンツ プレースホルダー 2"/>
          <p:cNvSpPr>
            <a:spLocks noGrp="1"/>
          </p:cNvSpPr>
          <p:nvPr>
            <p:ph idx="1"/>
          </p:nvPr>
        </p:nvSpPr>
        <p:spPr/>
        <p:txBody>
          <a:bodyPr/>
          <a:lstStyle/>
          <a:p>
            <a:r>
              <a:rPr lang="ja-JP" altLang="en-US" dirty="0"/>
              <a:t>画像</a:t>
            </a:r>
            <a:r>
              <a:rPr kumimoji="1" lang="ja-JP" altLang="en-US" dirty="0" smtClean="0"/>
              <a:t>認識の性能を向上させるために</a:t>
            </a:r>
            <a:r>
              <a:rPr lang="ja-JP" altLang="en-US" dirty="0" smtClean="0"/>
              <a:t>，画像認識に有効な特徴量とどれくらいの計算コストで処理できるのか計測する</a:t>
            </a:r>
            <a:r>
              <a:rPr lang="en-US" altLang="ja-JP" dirty="0" smtClean="0"/>
              <a:t>.</a:t>
            </a:r>
          </a:p>
          <a:p>
            <a:endParaRPr kumimoji="1" lang="en-US" altLang="ja-JP" dirty="0"/>
          </a:p>
          <a:p>
            <a:r>
              <a:rPr lang="ja-JP" altLang="en-US" dirty="0" smtClean="0"/>
              <a:t>計算コストを抑えた画像認識手法を調査することで，画像検索システムを成り立たせるうえで，認識性能が正常に扱える有効な範囲はどこなのか明確にする</a:t>
            </a:r>
            <a:r>
              <a:rPr lang="en-US" altLang="ja-JP" dirty="0" smtClean="0"/>
              <a:t>.</a:t>
            </a:r>
            <a:endParaRPr kumimoji="1" lang="ja-JP" altLang="en-US" dirty="0"/>
          </a:p>
        </p:txBody>
      </p:sp>
    </p:spTree>
    <p:extLst>
      <p:ext uri="{BB962C8B-B14F-4D97-AF65-F5344CB8AC3E}">
        <p14:creationId xmlns:p14="http://schemas.microsoft.com/office/powerpoint/2010/main" val="176807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本研究のアプローチ</a:t>
            </a:r>
          </a:p>
        </p:txBody>
      </p:sp>
      <p:sp>
        <p:nvSpPr>
          <p:cNvPr id="3" name="コンテンツ プレースホルダー 2"/>
          <p:cNvSpPr>
            <a:spLocks noGrp="1"/>
          </p:cNvSpPr>
          <p:nvPr>
            <p:ph idx="1"/>
          </p:nvPr>
        </p:nvSpPr>
        <p:spPr/>
        <p:txBody>
          <a:bodyPr/>
          <a:lstStyle/>
          <a:p>
            <a:r>
              <a:rPr lang="en-US" altLang="ja-JP" dirty="0" smtClean="0"/>
              <a:t>CNN</a:t>
            </a:r>
            <a:r>
              <a:rPr lang="ja-JP" altLang="en-US" dirty="0" smtClean="0"/>
              <a:t>　</a:t>
            </a:r>
            <a:r>
              <a:rPr lang="en-US" altLang="ja-JP" dirty="0" smtClean="0"/>
              <a:t>(Convolutional Neural Network)</a:t>
            </a:r>
            <a:r>
              <a:rPr lang="ja-JP" altLang="en-US" dirty="0" smtClean="0"/>
              <a:t>　を用いて抽出した画像の特徴ベクトルは，画像の意味情報が保持されてると</a:t>
            </a:r>
            <a:r>
              <a:rPr lang="ja-JP" altLang="en-US" dirty="0"/>
              <a:t>仮定</a:t>
            </a:r>
            <a:r>
              <a:rPr lang="ja-JP" altLang="en-US" dirty="0" smtClean="0"/>
              <a:t>する．</a:t>
            </a:r>
            <a:endParaRPr kumimoji="1" lang="en-US" altLang="ja-JP" dirty="0"/>
          </a:p>
          <a:p>
            <a:r>
              <a:rPr lang="ja-JP" altLang="en-US" dirty="0"/>
              <a:t>この</a:t>
            </a:r>
            <a:r>
              <a:rPr lang="ja-JP" altLang="en-US" dirty="0" smtClean="0"/>
              <a:t>ため，</a:t>
            </a:r>
            <a:r>
              <a:rPr lang="ja-JP" altLang="en-US" dirty="0"/>
              <a:t>特徴ベクトルの生成に</a:t>
            </a:r>
            <a:r>
              <a:rPr lang="ja-JP" altLang="en-US" dirty="0" smtClean="0"/>
              <a:t>は</a:t>
            </a:r>
            <a:r>
              <a:rPr lang="ja-JP" altLang="en-US" dirty="0"/>
              <a:t>，</a:t>
            </a:r>
            <a:r>
              <a:rPr lang="en-US" altLang="ja-JP" dirty="0" smtClean="0"/>
              <a:t>CNN</a:t>
            </a:r>
            <a:r>
              <a:rPr lang="ja-JP" altLang="en-US" dirty="0"/>
              <a:t>を利用</a:t>
            </a:r>
            <a:r>
              <a:rPr lang="ja-JP" altLang="en-US" dirty="0" smtClean="0"/>
              <a:t>する．</a:t>
            </a:r>
            <a:endParaRPr lang="en-US" altLang="ja-JP" dirty="0"/>
          </a:p>
          <a:p>
            <a:r>
              <a:rPr kumimoji="1" lang="en-US" altLang="ja-JP" dirty="0"/>
              <a:t>CNN</a:t>
            </a:r>
            <a:r>
              <a:rPr kumimoji="1" lang="ja-JP" altLang="en-US" dirty="0"/>
              <a:t>を用いた特徴ベクトルの生成方法</a:t>
            </a:r>
            <a:endParaRPr lang="en-US" altLang="ja-JP" dirty="0"/>
          </a:p>
          <a:p>
            <a:pPr lvl="1"/>
            <a:r>
              <a:rPr lang="ja-JP" altLang="en-US" dirty="0"/>
              <a:t>識別層の一つ二つ手前の全結合層を</a:t>
            </a:r>
            <a:r>
              <a:rPr lang="ja-JP" altLang="en-US" dirty="0" smtClean="0"/>
              <a:t>用いる</a:t>
            </a:r>
            <a:r>
              <a:rPr lang="ja-JP" altLang="en-US" dirty="0"/>
              <a:t>．</a:t>
            </a:r>
            <a:endParaRPr kumimoji="1" lang="en-US" altLang="ja-JP" dirty="0"/>
          </a:p>
        </p:txBody>
      </p:sp>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8</a:t>
            </a:fld>
            <a:endParaRPr kumimoji="1" lang="ja-JP" altLang="en-US" sz="3200" dirty="0"/>
          </a:p>
        </p:txBody>
      </p:sp>
      <p:grpSp>
        <p:nvGrpSpPr>
          <p:cNvPr id="14" name="グループ化 13"/>
          <p:cNvGrpSpPr/>
          <p:nvPr/>
        </p:nvGrpSpPr>
        <p:grpSpPr>
          <a:xfrm>
            <a:off x="905154" y="5067578"/>
            <a:ext cx="7333692" cy="1109385"/>
            <a:chOff x="552823" y="1275227"/>
            <a:chExt cx="10363452" cy="1521761"/>
          </a:xfrm>
        </p:grpSpPr>
        <p:sp>
          <p:nvSpPr>
            <p:cNvPr id="15" name="正方形/長方形 14"/>
            <p:cNvSpPr/>
            <p:nvPr/>
          </p:nvSpPr>
          <p:spPr>
            <a:xfrm>
              <a:off x="552823" y="1280458"/>
              <a:ext cx="1024965"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16" name="右矢印 15"/>
            <p:cNvSpPr/>
            <p:nvPr/>
          </p:nvSpPr>
          <p:spPr>
            <a:xfrm>
              <a:off x="1885078" y="1873623"/>
              <a:ext cx="1227667"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3420035" y="128045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414617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266335" y="1275227"/>
              <a:ext cx="649940"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solidFill>
                    <a:schemeClr val="tx1"/>
                  </a:solidFill>
                </a:rPr>
                <a:t>識別層</a:t>
              </a:r>
              <a:endParaRPr kumimoji="1" lang="ja-JP" altLang="en-US" dirty="0">
                <a:solidFill>
                  <a:schemeClr val="tx1"/>
                </a:solidFill>
              </a:endParaRPr>
            </a:p>
          </p:txBody>
        </p:sp>
        <p:sp>
          <p:nvSpPr>
            <p:cNvPr id="29" name="正方形/長方形 28"/>
            <p:cNvSpPr/>
            <p:nvPr/>
          </p:nvSpPr>
          <p:spPr>
            <a:xfrm>
              <a:off x="4872317"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5703406" y="1275228"/>
              <a:ext cx="484094" cy="1516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7716988" y="1275228"/>
              <a:ext cx="1019859" cy="1516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smtClean="0">
                  <a:solidFill>
                    <a:schemeClr val="tx1"/>
                  </a:solidFill>
                </a:rPr>
                <a:t>全結合層</a:t>
              </a:r>
              <a:endParaRPr kumimoji="1" lang="ja-JP" altLang="en-US" dirty="0">
                <a:solidFill>
                  <a:schemeClr val="tx1"/>
                </a:solidFill>
              </a:endParaRPr>
            </a:p>
          </p:txBody>
        </p:sp>
        <p:sp>
          <p:nvSpPr>
            <p:cNvPr id="32" name="右矢印 31"/>
            <p:cNvSpPr/>
            <p:nvPr/>
          </p:nvSpPr>
          <p:spPr>
            <a:xfrm>
              <a:off x="6522813" y="1868392"/>
              <a:ext cx="900456"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右矢印 32"/>
            <p:cNvSpPr/>
            <p:nvPr/>
          </p:nvSpPr>
          <p:spPr>
            <a:xfrm>
              <a:off x="9113992" y="1868393"/>
              <a:ext cx="775199" cy="3301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33810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研究の方法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28650" y="1961147"/>
                <a:ext cx="7886700" cy="4186990"/>
              </a:xfrm>
            </p:spPr>
            <p:txBody>
              <a:bodyPr>
                <a:normAutofit fontScale="77500" lnSpcReduction="20000"/>
              </a:bodyPr>
              <a:lstStyle/>
              <a:p>
                <a:r>
                  <a:rPr lang="ja-JP" altLang="en-US" dirty="0" smtClean="0"/>
                  <a:t>画像認識の認識性能を高く保ち</a:t>
                </a:r>
                <a:r>
                  <a:rPr lang="ja-JP" altLang="en-US" dirty="0"/>
                  <a:t>，</a:t>
                </a:r>
                <a:r>
                  <a:rPr lang="ja-JP" altLang="en-US" dirty="0" smtClean="0"/>
                  <a:t>計算</a:t>
                </a:r>
                <a:r>
                  <a:rPr lang="ja-JP" altLang="en-US" dirty="0"/>
                  <a:t>コストを抑える最適な画像特徴ベクトルの次元数を調査</a:t>
                </a:r>
                <a:r>
                  <a:rPr lang="ja-JP" altLang="en-US" dirty="0" smtClean="0"/>
                  <a:t>する</a:t>
                </a:r>
                <a:r>
                  <a:rPr lang="ja-JP" altLang="en-US" dirty="0"/>
                  <a:t>．</a:t>
                </a:r>
                <a:endParaRPr lang="en-US" altLang="ja-JP" dirty="0"/>
              </a:p>
              <a:p>
                <a:endParaRPr lang="en-US" altLang="ja-JP" dirty="0"/>
              </a:p>
              <a:p>
                <a:r>
                  <a:rPr lang="ja-JP" altLang="en-US" dirty="0"/>
                  <a:t>画像集合を用意し，</a:t>
                </a:r>
                <a:r>
                  <a:rPr lang="en-US" altLang="ja-JP" dirty="0"/>
                  <a:t>CNN</a:t>
                </a:r>
                <a:r>
                  <a:rPr lang="ja-JP" altLang="en-US" dirty="0"/>
                  <a:t>を用いて特徴ベクトルを生成する．</a:t>
                </a:r>
                <a:endParaRPr lang="en-US" altLang="ja-JP" dirty="0"/>
              </a:p>
              <a:p>
                <a:r>
                  <a:rPr kumimoji="1" lang="ja-JP" altLang="en-US" dirty="0"/>
                  <a:t>特徴ベクトルの次元数を変化させて，画像間の類似度を計算するときの計算コストと精度について評価する．</a:t>
                </a:r>
                <a:endParaRPr kumimoji="1" lang="en-US" altLang="ja-JP" dirty="0"/>
              </a:p>
              <a:p>
                <a:endParaRPr kumimoji="1" lang="en-US" altLang="ja-JP" dirty="0"/>
              </a:p>
              <a:p>
                <a:r>
                  <a:rPr lang="ja-JP" altLang="en-US" dirty="0"/>
                  <a:t>最適な次元数を見つけるための評価関数を定義する．</a:t>
                </a:r>
                <a:endParaRPr lang="en-US" altLang="ja-JP" dirty="0"/>
              </a:p>
              <a:p>
                <a:endParaRPr kumimoji="1" lang="en-US" altLang="ja-JP" dirty="0"/>
              </a:p>
              <a:p>
                <a:pPr marL="0" indent="0">
                  <a:buNone/>
                </a:pPr>
                <a:r>
                  <a:rPr kumimoji="1" lang="ja-JP" altLang="en-US" dirty="0" smtClean="0"/>
                  <a:t>評価関数</a:t>
                </a:r>
                <a14:m>
                  <m:oMath xmlns:m="http://schemas.openxmlformats.org/officeDocument/2006/math">
                    <m:r>
                      <a:rPr kumimoji="1" lang="en-US" altLang="ja-JP" b="0" i="0" smtClean="0">
                        <a:latin typeface="Cambria Math" panose="02040503050406030204" pitchFamily="18" charset="0"/>
                      </a:rPr>
                      <m:t> </m:t>
                    </m:r>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r>
                      <a:rPr lang="ja-JP" altLang="en-US" i="1">
                        <a:latin typeface="Cambria Math" panose="02040503050406030204" pitchFamily="18" charset="0"/>
                      </a:rPr>
                      <m:t>次元数</m:t>
                    </m:r>
                    <m:r>
                      <a:rPr lang="ja-JP" altLang="en-US" i="1" smtClean="0">
                        <a:latin typeface="Cambria Math" panose="02040503050406030204" pitchFamily="18" charset="0"/>
                      </a:rPr>
                      <m:t>，</m:t>
                    </m:r>
                    <m:r>
                      <a:rPr lang="ja-JP" altLang="en-US" i="1">
                        <a:latin typeface="Cambria Math" panose="02040503050406030204" pitchFamily="18" charset="0"/>
                      </a:rPr>
                      <m:t>認識精度</m:t>
                    </m:r>
                    <m:r>
                      <a:rPr lang="ja-JP" altLang="en-US" i="1" smtClean="0">
                        <a:latin typeface="Cambria Math" panose="02040503050406030204" pitchFamily="18" charset="0"/>
                      </a:rPr>
                      <m:t>，</m:t>
                    </m:r>
                    <m:r>
                      <a:rPr lang="ja-JP" altLang="en-US" i="1">
                        <a:latin typeface="Cambria Math" panose="02040503050406030204" pitchFamily="18" charset="0"/>
                      </a:rPr>
                      <m:t>計算コスト</m:t>
                    </m:r>
                    <m:r>
                      <a:rPr kumimoji="1" lang="en-US" altLang="ja-JP" b="0" i="1" smtClean="0">
                        <a:latin typeface="Cambria Math" panose="02040503050406030204" pitchFamily="18" charset="0"/>
                      </a:rPr>
                      <m:t>)</m:t>
                    </m:r>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28650" y="1961147"/>
                <a:ext cx="7886700" cy="4186990"/>
              </a:xfrm>
              <a:blipFill>
                <a:blip r:embed="rId3"/>
                <a:stretch>
                  <a:fillRect l="-1005" t="-2911" r="-1314"/>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B4451160-128F-4DAD-AE29-4A8CC0E7B9E9}" type="slidenum">
              <a:rPr kumimoji="1" lang="ja-JP" altLang="en-US" sz="3200" smtClean="0"/>
              <a:t>9</a:t>
            </a:fld>
            <a:endParaRPr kumimoji="1" lang="ja-JP" altLang="en-US" sz="3200" dirty="0"/>
          </a:p>
        </p:txBody>
      </p:sp>
    </p:spTree>
    <p:extLst>
      <p:ext uri="{BB962C8B-B14F-4D97-AF65-F5344CB8AC3E}">
        <p14:creationId xmlns:p14="http://schemas.microsoft.com/office/powerpoint/2010/main" val="1260124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26573</TotalTime>
  <Words>886</Words>
  <Application>Microsoft Office PowerPoint</Application>
  <PresentationFormat>画面に合わせる (4:3)</PresentationFormat>
  <Paragraphs>98</Paragraphs>
  <Slides>19</Slides>
  <Notes>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-apple-system</vt:lpstr>
      <vt:lpstr>游ゴシック</vt:lpstr>
      <vt:lpstr>游ゴシック Light</vt:lpstr>
      <vt:lpstr>游明朝</vt:lpstr>
      <vt:lpstr>Arial</vt:lpstr>
      <vt:lpstr>Calibri</vt:lpstr>
      <vt:lpstr>Calibri Light</vt:lpstr>
      <vt:lpstr>Cambria Math</vt:lpstr>
      <vt:lpstr>Times New Roman</vt:lpstr>
      <vt:lpstr>Office テーマ</vt:lpstr>
      <vt:lpstr>画像検索のための画像特徴ベクトルの次元数に着目した認識精度と計算コストの関係性の調査</vt:lpstr>
      <vt:lpstr>関連研究</vt:lpstr>
      <vt:lpstr>研究背景</vt:lpstr>
      <vt:lpstr>研究課題</vt:lpstr>
      <vt:lpstr>PowerPoint プレゼンテーション</vt:lpstr>
      <vt:lpstr>次元数と計算コスト</vt:lpstr>
      <vt:lpstr>研究動機・目的</vt:lpstr>
      <vt:lpstr>本研究のアプローチ</vt:lpstr>
      <vt:lpstr>研究の方法</vt:lpstr>
      <vt:lpstr>特徴ベクトル</vt:lpstr>
      <vt:lpstr>Vgg16で予測ベクトル表示</vt:lpstr>
      <vt:lpstr>使用したモデル</vt:lpstr>
      <vt:lpstr>Alexnetのモデル作成</vt:lpstr>
      <vt:lpstr>PowerPoint プレゼンテーション</vt:lpstr>
      <vt:lpstr>PowerPoint プレゼンテーション</vt:lpstr>
      <vt:lpstr>次元数の変更</vt:lpstr>
      <vt:lpstr>予測ベクトルの表示</vt:lpstr>
      <vt:lpstr>任意の層からベクトルを表示</vt:lpstr>
      <vt:lpstr>課題点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画像検索のための画像特徴ベクトルの次元数に着目した認識精度と計算コストの関係性の調査</dc:title>
  <dc:creator>Windows ユーザー</dc:creator>
  <cp:lastModifiedBy>Windows ユーザー</cp:lastModifiedBy>
  <cp:revision>26</cp:revision>
  <dcterms:created xsi:type="dcterms:W3CDTF">2021-10-13T04:14:40Z</dcterms:created>
  <dcterms:modified xsi:type="dcterms:W3CDTF">2021-11-08T00:14:23Z</dcterms:modified>
</cp:coreProperties>
</file>