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59" r:id="rId4"/>
    <p:sldId id="257" r:id="rId5"/>
    <p:sldId id="263" r:id="rId6"/>
    <p:sldId id="265" r:id="rId7"/>
    <p:sldId id="266" r:id="rId8"/>
    <p:sldId id="283" r:id="rId9"/>
    <p:sldId id="294" r:id="rId10"/>
    <p:sldId id="293" r:id="rId11"/>
    <p:sldId id="301" r:id="rId12"/>
    <p:sldId id="295" r:id="rId13"/>
    <p:sldId id="296" r:id="rId14"/>
    <p:sldId id="297" r:id="rId15"/>
    <p:sldId id="302" r:id="rId16"/>
    <p:sldId id="298" r:id="rId17"/>
    <p:sldId id="299" r:id="rId18"/>
    <p:sldId id="300" r:id="rId19"/>
    <p:sldId id="292" r:id="rId20"/>
    <p:sldId id="289" r:id="rId21"/>
    <p:sldId id="275" r:id="rId22"/>
    <p:sldId id="277" r:id="rId23"/>
    <p:sldId id="278" r:id="rId24"/>
    <p:sldId id="279" r:id="rId25"/>
    <p:sldId id="281" r:id="rId26"/>
    <p:sldId id="282" r:id="rId27"/>
    <p:sldId id="285" r:id="rId28"/>
    <p:sldId id="287" r:id="rId29"/>
    <p:sldId id="291" r:id="rId30"/>
    <p:sldId id="269" r:id="rId31"/>
    <p:sldId id="260" r:id="rId32"/>
    <p:sldId id="280" r:id="rId33"/>
    <p:sldId id="262" r:id="rId34"/>
    <p:sldId id="264" r:id="rId35"/>
    <p:sldId id="267" r:id="rId36"/>
    <p:sldId id="271" r:id="rId37"/>
    <p:sldId id="272" r:id="rId38"/>
    <p:sldId id="273" r:id="rId39"/>
    <p:sldId id="274" r:id="rId40"/>
    <p:sldId id="290"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93" autoAdjust="0"/>
  </p:normalViewPr>
  <p:slideViewPr>
    <p:cSldViewPr snapToGrid="0">
      <p:cViewPr varScale="1">
        <p:scale>
          <a:sx n="53" d="100"/>
          <a:sy n="53" d="100"/>
        </p:scale>
        <p:origin x="36" y="304"/>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実験方法</a:t>
            </a:r>
            <a:r>
              <a:rPr kumimoji="1" lang="en-US" altLang="ja-JP" dirty="0" smtClean="0"/>
              <a:t>2</a:t>
            </a:r>
            <a:r>
              <a:rPr kumimoji="1" lang="ja-JP" altLang="en-US" dirty="0" smtClean="0"/>
              <a:t>は，実験</a:t>
            </a:r>
            <a:r>
              <a:rPr kumimoji="1" lang="en-US" altLang="ja-JP" dirty="0" smtClean="0"/>
              <a:t>1</a:t>
            </a:r>
            <a:r>
              <a:rPr kumimoji="1" lang="ja-JP" altLang="en-US" dirty="0" smtClean="0"/>
              <a:t>と同様で上位</a:t>
            </a:r>
            <a:r>
              <a:rPr kumimoji="1" lang="en-US" altLang="ja-JP" dirty="0" smtClean="0"/>
              <a:t>20</a:t>
            </a:r>
            <a:r>
              <a:rPr kumimoji="1" lang="ja-JP" altLang="en-US" dirty="0" smtClean="0"/>
              <a:t>件の画像を取得します．</a:t>
            </a:r>
            <a:endParaRPr kumimoji="1" lang="en-US" altLang="ja-JP" dirty="0" smtClean="0"/>
          </a:p>
          <a:p>
            <a:r>
              <a:rPr kumimoji="1" lang="ja-JP" altLang="en-US" dirty="0" smtClean="0"/>
              <a:t>その後，取得した画像について，各ラベルごとの正答率を調べます．</a:t>
            </a:r>
            <a:endParaRPr kumimoji="1" lang="en-US" altLang="ja-JP" dirty="0" smtClean="0"/>
          </a:p>
          <a:p>
            <a:r>
              <a:rPr kumimoji="1" lang="ja-JP" altLang="en-US" dirty="0" smtClean="0"/>
              <a:t>また，取得した画像を類似度が高いとされた順に表示させます．</a:t>
            </a:r>
            <a:endParaRPr kumimoji="1" lang="en-US" altLang="ja-JP" dirty="0" smtClean="0"/>
          </a:p>
          <a:p>
            <a:r>
              <a:rPr kumimoji="1" lang="ja-JP" altLang="en-US" dirty="0" smtClean="0"/>
              <a:t>視覚的な類似度があるか確認する．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a:t>
            </a:r>
            <a:r>
              <a:rPr kumimoji="1" lang="en-US" altLang="ja-JP" dirty="0" smtClean="0"/>
              <a:t>1</a:t>
            </a:r>
            <a:r>
              <a:rPr kumimoji="1" lang="ja-JP" altLang="en-US" dirty="0" smtClean="0"/>
              <a:t>の結果では，</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の特徴ベクトルが最も良い検索精度となった．計算時間は，次元数が増えるのと比例して時間がかかるようになった．そのため次元数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は，最も検索精度が良いが計算時間は，最もかかることが確認できる．</a:t>
            </a: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では，各ラベルの正答率についてみてきた．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automobile</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番良い検索精度が出せていると見受けられる．また，ラベル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cat</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番低い検索精度が出ていると見受けられた．</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となった．しかし，計算時間の観点も考えると次元数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は時間がかかり過ぎている．このことから次に正答率の良い次元数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が，次元数，計算時間の両方の観点から最も良かったと考察される．</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各ラベルで正答率に差がないかを調査した．結果，ラベルによって正答率が良いラベルと悪いラベルがあることが判明した．つまり，一部のラベルでは十分な学習が行われなかったことが考えられる．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すべての平均を求めてグラフに示した所，ラベル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番良い結果となり，ラベル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が悪い結果となった．</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る．また，本提案手法を用いて，最適な次元数の特徴ベクトルを画像検索システムに適用することでより柔軟な画像検索に貢献できることを期待している．</a:t>
            </a: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ソーシャルネットワーキングサービスや写真共有サービスの普及により写真や画像の投稿が盛んになっており，大量の画像や写真が蓄積されている．</a:t>
            </a:r>
            <a:endParaRPr kumimoji="1" lang="en-US" altLang="ja-JP" dirty="0" smtClean="0"/>
          </a:p>
          <a:p>
            <a:r>
              <a:rPr kumimoji="1" lang="ja-JP" altLang="en-US" dirty="0" smtClean="0"/>
              <a:t>ユーザが目的の画像に辿り着くために画像検索機能の重要性が増している．</a:t>
            </a:r>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の登場により画像検索機能は劇的に向上し，深層学習モデルの中間層から抽出できる特徴が注目されている</a:t>
            </a:r>
            <a:r>
              <a:rPr kumimoji="1" lang="ja-JP" altLang="en-US" sz="120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特徴ベクトルは，高次元になるほど検索精度が良くなるが計算時間が増加してしまい，</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低次元になるほど計算時間は早くなるが検索精度が落ちてしまうことがわかっている．</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このように特徴ベクトルにおける検索精度と計算時間は両立できない関係性にある．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画像検索機能を向上させるために画像検索に</a:t>
            </a:r>
            <a:r>
              <a:rPr lang="ja-JP" altLang="en-US" dirty="0" smtClean="0"/>
              <a:t>有効な特徴ベクトルと計算時間について調査する．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計算時間を抑えた画像検索手法を調査することで，画像検索システムを成り立たせるうえで，</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検索精度が正常に扱える有効な範囲を明確にする</a:t>
            </a:r>
            <a:r>
              <a:rPr lang="en-US" altLang="ja-JP"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を用いて抽出した画像の特徴ベクトルは，画像の意味情報が保持されてると仮定する．</a:t>
            </a:r>
            <a:endParaRPr kumimoji="1" lang="en-US" altLang="ja-JP" dirty="0" smtClean="0"/>
          </a:p>
          <a:p>
            <a:r>
              <a:rPr lang="ja-JP" altLang="en-US" dirty="0" smtClean="0"/>
              <a:t>このため，特徴ベクトルの抽出には，</a:t>
            </a:r>
            <a:r>
              <a:rPr lang="en-US" altLang="ja-JP" dirty="0" smtClean="0"/>
              <a:t>CNN</a:t>
            </a:r>
            <a:r>
              <a:rPr lang="ja-JP" altLang="en-US" dirty="0" smtClean="0"/>
              <a:t>を利用する．</a:t>
            </a:r>
            <a:endParaRPr lang="en-US" altLang="ja-JP" dirty="0" smtClean="0"/>
          </a:p>
          <a:p>
            <a:r>
              <a:rPr kumimoji="1" lang="ja-JP" altLang="en-US" dirty="0" smtClean="0"/>
              <a:t>特徴ベクトルは，</a:t>
            </a:r>
            <a:r>
              <a:rPr lang="ja-JP" altLang="en-US" dirty="0" smtClean="0"/>
              <a:t>識別層の手前の全結合層から抽出する．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実験システムの概要について説明する．</a:t>
            </a:r>
            <a:endParaRPr kumimoji="1" lang="en-US" altLang="ja-JP" dirty="0" smtClean="0"/>
          </a:p>
          <a:p>
            <a:r>
              <a:rPr kumimoji="1" lang="ja-JP" altLang="en-US" dirty="0" smtClean="0"/>
              <a:t>まず，特徴ベクトル間のユークリッド距離を測る．距離が近い順に画像の類似度が高いとして</a:t>
            </a:r>
            <a:endParaRPr kumimoji="1" lang="en-US" altLang="ja-JP" dirty="0" smtClean="0"/>
          </a:p>
          <a:p>
            <a:r>
              <a:rPr kumimoji="1" lang="ja-JP" altLang="en-US" dirty="0" smtClean="0"/>
              <a:t>指定した数取得する．</a:t>
            </a:r>
            <a:endParaRPr kumimoji="1" lang="en-US" altLang="ja-JP" dirty="0" smtClean="0"/>
          </a:p>
          <a:p>
            <a:r>
              <a:rPr kumimoji="1" lang="ja-JP" altLang="en-US" dirty="0" smtClean="0"/>
              <a:t>取得した画像について，基準の画像のラベルと同じラベルの物を数える．</a:t>
            </a:r>
            <a:endParaRPr kumimoji="1" lang="en-US" altLang="ja-JP" dirty="0" smtClean="0"/>
          </a:p>
          <a:p>
            <a:r>
              <a:rPr kumimoji="1" lang="ja-JP" altLang="en-US" dirty="0" smtClean="0"/>
              <a:t>正答回数から正答率を求める．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抽出した特徴ベクトルを評価プログラムに読み込む．類似度を見るためにユークリッド距離を測る．</a:t>
            </a:r>
            <a:endParaRPr lang="en-US" altLang="ja-JP" dirty="0" smtClean="0"/>
          </a:p>
          <a:p>
            <a:r>
              <a:rPr lang="ja-JP" altLang="en-US" dirty="0" smtClean="0"/>
              <a:t>距離の近い順に並び変える．並び変えるときにインデックス順に並び替える．本研究では，上位</a:t>
            </a:r>
            <a:r>
              <a:rPr lang="en-US" altLang="ja-JP" dirty="0" smtClean="0"/>
              <a:t>20</a:t>
            </a:r>
            <a:r>
              <a:rPr lang="ja-JP" altLang="en-US" dirty="0" smtClean="0"/>
              <a:t>件の画像を取得する．</a:t>
            </a:r>
            <a:endParaRPr lang="en-US" altLang="ja-JP" dirty="0" smtClean="0"/>
          </a:p>
          <a:p>
            <a:r>
              <a:rPr lang="ja-JP" altLang="en-US" dirty="0" smtClean="0"/>
              <a:t>基準の画像のラベルと同じラベルを数える．正答率を計算し，検索精度をみる．ここまでの計算時間を測る．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2022/1/11</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ja-JP" altLang="en-US" dirty="0"/>
              <a:t>特徴</a:t>
            </a:r>
            <a:r>
              <a:rPr lang="ja-JP" altLang="en-US" dirty="0" smtClean="0"/>
              <a:t>ベクトルを評価プログラムに読み込む．</a:t>
            </a:r>
            <a:endParaRPr lang="en-US" altLang="ja-JP" dirty="0" smtClean="0"/>
          </a:p>
          <a:p>
            <a:r>
              <a:rPr lang="ja-JP" altLang="en-US" dirty="0" smtClean="0"/>
              <a:t>ユークリッド距離を測る．</a:t>
            </a:r>
            <a:endParaRPr lang="en-US" altLang="ja-JP" dirty="0" smtClean="0"/>
          </a:p>
          <a:p>
            <a:r>
              <a:rPr lang="ja-JP" altLang="en-US" dirty="0" smtClean="0"/>
              <a:t>距離の近い順に並び変える．</a:t>
            </a:r>
            <a:endParaRPr lang="en-US" altLang="ja-JP" dirty="0" smtClean="0"/>
          </a:p>
          <a:p>
            <a:r>
              <a:rPr lang="ja-JP" altLang="en-US" dirty="0" smtClean="0"/>
              <a:t>上位</a:t>
            </a:r>
            <a:r>
              <a:rPr lang="en-US" altLang="ja-JP" dirty="0" smtClean="0"/>
              <a:t>20</a:t>
            </a:r>
            <a:r>
              <a:rPr lang="ja-JP" altLang="en-US" dirty="0" smtClean="0"/>
              <a:t>件の画像を取得する．</a:t>
            </a:r>
            <a:endParaRPr lang="en-US" altLang="ja-JP" dirty="0" smtClean="0"/>
          </a:p>
          <a:p>
            <a:r>
              <a:rPr lang="ja-JP" altLang="en-US" dirty="0"/>
              <a:t>基準</a:t>
            </a:r>
            <a:r>
              <a:rPr lang="ja-JP" altLang="en-US" dirty="0" smtClean="0"/>
              <a:t>のラベルと同じラベルを数える．</a:t>
            </a:r>
            <a:endParaRPr lang="en-US" altLang="ja-JP" dirty="0" smtClean="0"/>
          </a:p>
          <a:p>
            <a:r>
              <a:rPr lang="ja-JP" altLang="en-US" dirty="0"/>
              <a:t>正答率</a:t>
            </a:r>
            <a:r>
              <a:rPr lang="ja-JP" altLang="en-US" dirty="0" smtClean="0"/>
              <a:t>を計算し，検索精度をみる．</a:t>
            </a:r>
            <a:endParaRPr lang="en-US" altLang="ja-JP" dirty="0" smtClean="0"/>
          </a:p>
          <a:p>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Tree>
    <p:extLst>
      <p:ext uri="{BB962C8B-B14F-4D97-AF65-F5344CB8AC3E}">
        <p14:creationId xmlns:p14="http://schemas.microsoft.com/office/powerpoint/2010/main" val="12570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r>
              <a:rPr lang="ja-JP" altLang="en-US" dirty="0"/>
              <a:t>取得した</a:t>
            </a:r>
            <a:r>
              <a:rPr lang="ja-JP" altLang="en-US" dirty="0" smtClean="0"/>
              <a:t>画像について，ラベルごとの正答率を測る．</a:t>
            </a:r>
            <a:endParaRPr lang="en-US" altLang="ja-JP" dirty="0" smtClean="0"/>
          </a:p>
          <a:p>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356134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
        <p:nvSpPr>
          <p:cNvPr id="6" name="テキスト ボックス 5"/>
          <p:cNvSpPr txBox="1"/>
          <p:nvPr/>
        </p:nvSpPr>
        <p:spPr>
          <a:xfrm>
            <a:off x="1227221" y="1690689"/>
            <a:ext cx="6689558" cy="923330"/>
          </a:xfrm>
          <a:prstGeom prst="rect">
            <a:avLst/>
          </a:prstGeom>
          <a:noFill/>
        </p:spPr>
        <p:txBody>
          <a:bodyPr wrap="square" rtlCol="0">
            <a:spAutoFit/>
          </a:bodyPr>
          <a:lstStyle/>
          <a:p>
            <a:r>
              <a:rPr lang="en-US" altLang="ja-JP" dirty="0" smtClean="0"/>
              <a:t>8192</a:t>
            </a:r>
            <a:r>
              <a:rPr lang="ja-JP" altLang="en-US" dirty="0" smtClean="0"/>
              <a:t>次元が最も良い正答率となった．計算時間は，次元数が増えるごとに時間がかかることが確認できた．</a:t>
            </a:r>
            <a:endParaRPr kumimoji="1" lang="en-US" altLang="ja-JP" dirty="0" smtClean="0"/>
          </a:p>
          <a:p>
            <a:endParaRPr kumimoji="1" lang="ja-JP" altLang="en-US" dirty="0"/>
          </a:p>
        </p:txBody>
      </p:sp>
    </p:spTree>
    <p:extLst>
      <p:ext uri="{BB962C8B-B14F-4D97-AF65-F5344CB8AC3E}">
        <p14:creationId xmlns:p14="http://schemas.microsoft.com/office/powerpoint/2010/main" val="427751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
        <p:nvSpPr>
          <p:cNvPr id="6" name="テキスト ボックス 5"/>
          <p:cNvSpPr txBox="1"/>
          <p:nvPr/>
        </p:nvSpPr>
        <p:spPr>
          <a:xfrm>
            <a:off x="1636295" y="1690689"/>
            <a:ext cx="5955631" cy="646331"/>
          </a:xfrm>
          <a:prstGeom prst="rect">
            <a:avLst/>
          </a:prstGeom>
          <a:noFill/>
        </p:spPr>
        <p:txBody>
          <a:bodyPr wrap="square" rtlCol="0">
            <a:spAutoFit/>
          </a:bodyPr>
          <a:lstStyle/>
          <a:p>
            <a:r>
              <a:rPr kumimoji="1" lang="ja-JP" altLang="en-US" dirty="0" smtClean="0"/>
              <a:t>各ラベルの正答率である．</a:t>
            </a:r>
            <a:endParaRPr kumimoji="1" lang="en-US" altLang="ja-JP" dirty="0" smtClean="0"/>
          </a:p>
          <a:p>
            <a:r>
              <a:rPr lang="ja-JP" altLang="en-US" dirty="0" smtClean="0"/>
              <a:t>１「</a:t>
            </a:r>
            <a:r>
              <a:rPr lang="en-US" altLang="ja-JP" dirty="0" smtClean="0"/>
              <a:t>automobile</a:t>
            </a:r>
            <a:r>
              <a:rPr lang="ja-JP" altLang="en-US" dirty="0" smtClean="0"/>
              <a:t>」が最も良い結果となっている．</a:t>
            </a:r>
            <a:endParaRPr kumimoji="1" lang="ja-JP" altLang="en-US" dirty="0"/>
          </a:p>
        </p:txBody>
      </p:sp>
      <p:pic>
        <p:nvPicPr>
          <p:cNvPr id="8" name="コンテンツ プレースホルダー 7"/>
          <p:cNvPicPr>
            <a:picLocks noGrp="1" noChangeAspect="1"/>
          </p:cNvPicPr>
          <p:nvPr>
            <p:ph idx="1"/>
          </p:nvPr>
        </p:nvPicPr>
        <p:blipFill>
          <a:blip r:embed="rId3"/>
          <a:stretch>
            <a:fillRect/>
          </a:stretch>
        </p:blipFill>
        <p:spPr>
          <a:xfrm>
            <a:off x="1822505" y="2864109"/>
            <a:ext cx="5661137" cy="3402705"/>
          </a:xfrm>
          <a:prstGeom prst="rect">
            <a:avLst/>
          </a:prstGeom>
        </p:spPr>
      </p:pic>
    </p:spTree>
    <p:extLst>
      <p:ext uri="{BB962C8B-B14F-4D97-AF65-F5344CB8AC3E}">
        <p14:creationId xmlns:p14="http://schemas.microsoft.com/office/powerpoint/2010/main" val="384609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8192</a:t>
            </a:r>
            <a:r>
              <a:rPr kumimoji="1" lang="ja-JP" altLang="en-US" dirty="0" smtClean="0"/>
              <a:t>では，正答率は良いものの時間がかかり過ぎていたため，次元数</a:t>
            </a:r>
            <a:r>
              <a:rPr kumimoji="1" lang="en-US" altLang="ja-JP" dirty="0" smtClean="0"/>
              <a:t>1000</a:t>
            </a:r>
            <a:r>
              <a:rPr kumimoji="1" lang="ja-JP" altLang="en-US" dirty="0" smtClean="0"/>
              <a:t>が検索精度と計算時間の用法の観点から最も良かった．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416125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671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lvl="0"/>
            <a:r>
              <a:rPr lang="en-US" altLang="ja-JP" dirty="0"/>
              <a:t>Image Net</a:t>
            </a:r>
            <a:r>
              <a:rPr lang="ja-JP" altLang="ja-JP" dirty="0" err="1"/>
              <a:t>，</a:t>
            </a:r>
            <a:r>
              <a:rPr lang="en-US" altLang="ja-JP" dirty="0"/>
              <a:t>https://image-net.org/</a:t>
            </a:r>
            <a:r>
              <a:rPr lang="ja-JP" altLang="ja-JP" dirty="0" err="1"/>
              <a:t>，</a:t>
            </a:r>
            <a:r>
              <a:rPr lang="ja-JP" altLang="ja-JP" dirty="0"/>
              <a:t>（</a:t>
            </a:r>
            <a:r>
              <a:rPr lang="en-US" altLang="ja-JP" dirty="0"/>
              <a:t>2021/12/23</a:t>
            </a:r>
            <a:r>
              <a:rPr lang="ja-JP" altLang="ja-JP" dirty="0"/>
              <a:t>）</a:t>
            </a:r>
          </a:p>
          <a:p>
            <a:pPr lvl="0"/>
            <a:r>
              <a:rPr lang="en-US" altLang="ja-JP" dirty="0"/>
              <a:t>Alex </a:t>
            </a:r>
            <a:r>
              <a:rPr lang="en-US" altLang="ja-JP" dirty="0" err="1"/>
              <a:t>Krizhevsky</a:t>
            </a:r>
            <a:r>
              <a:rPr lang="ja-JP" altLang="ja-JP" dirty="0" err="1"/>
              <a:t>，</a:t>
            </a:r>
            <a:r>
              <a:rPr lang="en-US" altLang="ja-JP" dirty="0"/>
              <a:t>Ilya </a:t>
            </a:r>
            <a:r>
              <a:rPr lang="en-US" altLang="ja-JP" dirty="0" err="1"/>
              <a:t>Sutskever</a:t>
            </a:r>
            <a:r>
              <a:rPr lang="ja-JP" altLang="ja-JP" dirty="0" err="1"/>
              <a:t>，</a:t>
            </a:r>
            <a:r>
              <a:rPr lang="en-US" altLang="ja-JP" dirty="0"/>
              <a:t>Geoffrey E. Hinton</a:t>
            </a:r>
            <a:r>
              <a:rPr lang="ja-JP" altLang="ja-JP" dirty="0"/>
              <a:t>：</a:t>
            </a:r>
            <a:r>
              <a:rPr lang="en-US" altLang="ja-JP" dirty="0"/>
              <a:t>ImageNet Classification with Deep </a:t>
            </a:r>
            <a:r>
              <a:rPr lang="en-US" altLang="ja-JP" dirty="0" err="1"/>
              <a:t>ConvolutionalNeural</a:t>
            </a:r>
            <a:r>
              <a:rPr lang="en-US" altLang="ja-JP" dirty="0"/>
              <a:t> Networks</a:t>
            </a:r>
            <a:r>
              <a:rPr lang="ja-JP" altLang="ja-JP" dirty="0" err="1"/>
              <a:t>，</a:t>
            </a:r>
            <a:r>
              <a:rPr lang="ja-JP" altLang="ja-JP" dirty="0"/>
              <a:t>（</a:t>
            </a:r>
            <a:r>
              <a:rPr lang="en-US" altLang="ja-JP" dirty="0"/>
              <a:t>2012</a:t>
            </a:r>
            <a:r>
              <a:rPr lang="ja-JP" altLang="ja-JP" dirty="0"/>
              <a:t>）．</a:t>
            </a:r>
          </a:p>
          <a:p>
            <a:pPr lvl="0"/>
            <a:r>
              <a:rPr lang="ja-JP" altLang="ja-JP" dirty="0"/>
              <a:t>中山英樹：深層畳み込みニューラルネットワークによる画像特徴抽出と転移学習，電子情報通信学会技術研究報告，（</a:t>
            </a:r>
            <a:r>
              <a:rPr lang="en-US" altLang="ja-JP" dirty="0"/>
              <a:t>2015/7/17</a:t>
            </a:r>
            <a:r>
              <a:rPr lang="ja-JP" altLang="ja-JP" dirty="0"/>
              <a:t>）．</a:t>
            </a:r>
          </a:p>
          <a:p>
            <a:pPr lvl="0"/>
            <a:r>
              <a:rPr lang="ja-JP" altLang="ja-JP" dirty="0"/>
              <a:t>鬼塚洋輔，山田太造，井上聡，内田誠一：花押類似検索のための畳み込みオートエンコーダによる画像特徴抽出，情報処理学会，（</a:t>
            </a:r>
            <a:r>
              <a:rPr lang="en-US" altLang="ja-JP" dirty="0"/>
              <a:t>2018/12</a:t>
            </a:r>
            <a:r>
              <a:rPr lang="ja-JP" altLang="ja-JP"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0307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lvl="0"/>
            <a:r>
              <a:rPr lang="ja-JP" altLang="ja-JP" sz="3100" dirty="0"/>
              <a:t>高橋春輝，竹川高志：ラベル情報の一般化による</a:t>
            </a:r>
            <a:r>
              <a:rPr lang="en-US" altLang="ja-JP" sz="3100" dirty="0"/>
              <a:t>Laplacian </a:t>
            </a:r>
            <a:r>
              <a:rPr lang="en-US" altLang="ja-JP" sz="3100" dirty="0" err="1"/>
              <a:t>Eigenmaps</a:t>
            </a:r>
            <a:r>
              <a:rPr lang="ja-JP" altLang="ja-JP" sz="3100" dirty="0"/>
              <a:t>と</a:t>
            </a:r>
            <a:r>
              <a:rPr lang="en-US" altLang="ja-JP" sz="3100" dirty="0"/>
              <a:t>Linear Discriminant Analysis</a:t>
            </a:r>
            <a:r>
              <a:rPr lang="ja-JP" altLang="ja-JP" sz="3100" dirty="0"/>
              <a:t>の体系化，人工知能学会前項九大会論文集，</a:t>
            </a:r>
            <a:r>
              <a:rPr lang="en-US" altLang="ja-JP" sz="3100" dirty="0"/>
              <a:t>34</a:t>
            </a:r>
            <a:r>
              <a:rPr lang="ja-JP" altLang="ja-JP" sz="3100" dirty="0"/>
              <a:t>巻，</a:t>
            </a:r>
            <a:r>
              <a:rPr lang="en-US" altLang="ja-JP" sz="3100" dirty="0"/>
              <a:t>ROMBUNNO.4B3-GS-1-03 </a:t>
            </a:r>
            <a:r>
              <a:rPr lang="ja-JP" altLang="ja-JP" sz="3100" dirty="0" err="1"/>
              <a:t>，</a:t>
            </a:r>
            <a:r>
              <a:rPr lang="ja-JP" altLang="ja-JP" sz="3100" dirty="0"/>
              <a:t>（</a:t>
            </a:r>
            <a:r>
              <a:rPr lang="en-US" altLang="ja-JP" sz="3100" dirty="0"/>
              <a:t>2020</a:t>
            </a:r>
            <a:r>
              <a:rPr lang="ja-JP" altLang="ja-JP" sz="3100" dirty="0"/>
              <a:t>）．</a:t>
            </a:r>
          </a:p>
          <a:p>
            <a:pPr lvl="0"/>
            <a:r>
              <a:rPr lang="en-US" altLang="ja-JP" sz="3100" dirty="0"/>
              <a:t>CIFAR-10 and CIFAR-100 datasets</a:t>
            </a:r>
            <a:r>
              <a:rPr lang="ja-JP" altLang="ja-JP" sz="3100" dirty="0"/>
              <a:t>：</a:t>
            </a:r>
            <a:r>
              <a:rPr lang="en-US" altLang="ja-JP" sz="3100" dirty="0"/>
              <a:t>https://www.cs.toronto.edu/~kriz/cifar.html</a:t>
            </a:r>
            <a:r>
              <a:rPr lang="ja-JP" altLang="ja-JP" sz="3100" dirty="0" err="1"/>
              <a:t>，</a:t>
            </a:r>
            <a:r>
              <a:rPr lang="ja-JP" altLang="ja-JP" sz="3100" dirty="0"/>
              <a:t>（</a:t>
            </a:r>
            <a:r>
              <a:rPr lang="en-US" altLang="ja-JP" sz="3100" dirty="0"/>
              <a:t>2021/12/23</a:t>
            </a:r>
            <a:r>
              <a:rPr lang="ja-JP" altLang="ja-JP" sz="3100" dirty="0"/>
              <a:t>）</a:t>
            </a:r>
          </a:p>
          <a:p>
            <a:pPr lvl="0"/>
            <a:r>
              <a:rPr lang="ja-JP" altLang="ja-JP" sz="3100" dirty="0"/>
              <a:t>著者　フランソワ・ショレ，監訳　巣籠悠輔，訳　株式会社クイープ：</a:t>
            </a:r>
            <a:r>
              <a:rPr lang="en-US" altLang="ja-JP" sz="3100" dirty="0"/>
              <a:t>Python</a:t>
            </a:r>
            <a:r>
              <a:rPr lang="ja-JP" altLang="ja-JP" sz="3100" dirty="0"/>
              <a:t>と</a:t>
            </a:r>
            <a:r>
              <a:rPr lang="en-US" altLang="ja-JP" sz="3100" dirty="0" err="1"/>
              <a:t>Keras</a:t>
            </a:r>
            <a:r>
              <a:rPr lang="ja-JP" altLang="ja-JP" sz="3100" dirty="0"/>
              <a:t>によるディープラーニング，</a:t>
            </a:r>
            <a:r>
              <a:rPr lang="en-US" altLang="ja-JP" sz="3100" dirty="0"/>
              <a:t>pp.32-35</a:t>
            </a:r>
            <a:r>
              <a:rPr lang="ja-JP" altLang="ja-JP" sz="3100" dirty="0" err="1"/>
              <a:t>，</a:t>
            </a:r>
            <a:r>
              <a:rPr lang="en-US" altLang="ja-JP" sz="3100" dirty="0"/>
              <a:t>pp.39-41</a:t>
            </a:r>
            <a:r>
              <a:rPr lang="ja-JP" altLang="ja-JP" sz="3100" dirty="0" err="1"/>
              <a:t>，</a:t>
            </a:r>
            <a:r>
              <a:rPr lang="en-US" altLang="ja-JP" sz="3100" dirty="0"/>
              <a:t>pp.124-186</a:t>
            </a:r>
            <a:r>
              <a:rPr lang="ja-JP" altLang="ja-JP" sz="3100" dirty="0" err="1"/>
              <a:t>，</a:t>
            </a:r>
            <a:r>
              <a:rPr lang="ja-JP" altLang="ja-JP" sz="3100" dirty="0"/>
              <a:t>株式会社マイナビ出版（</a:t>
            </a:r>
            <a:r>
              <a:rPr lang="en-US" altLang="ja-JP" sz="3100" dirty="0"/>
              <a:t>2018/10/25</a:t>
            </a:r>
            <a:r>
              <a:rPr lang="ja-JP" altLang="ja-JP" sz="3100" dirty="0"/>
              <a:t>）．</a:t>
            </a:r>
          </a:p>
          <a:p>
            <a:pPr lvl="0"/>
            <a:r>
              <a:rPr lang="en-US" altLang="ja-JP" sz="3100" u="sng" dirty="0"/>
              <a:t>Pickle</a:t>
            </a:r>
            <a:r>
              <a:rPr lang="ja-JP" altLang="ja-JP" sz="3100" dirty="0"/>
              <a:t>でオブジェクトを保存する方法を解説！：</a:t>
            </a:r>
            <a:r>
              <a:rPr lang="en-US" altLang="ja-JP" sz="3100" u="sng" dirty="0">
                <a:hlinkClick r:id="rId2"/>
              </a:rPr>
              <a:t>https://www.sejuku.net/blog/31480</a:t>
            </a:r>
            <a:r>
              <a:rPr lang="ja-JP" altLang="ja-JP" sz="3100" dirty="0"/>
              <a:t>　，（</a:t>
            </a:r>
            <a:r>
              <a:rPr lang="en-US" altLang="ja-JP" sz="3100" dirty="0"/>
              <a:t>2021/12/22</a:t>
            </a:r>
            <a:r>
              <a:rPr lang="ja-JP" altLang="ja-JP" sz="3100"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413086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lvl="0"/>
            <a:r>
              <a:rPr lang="en-US" altLang="ja-JP" sz="2600" u="sng" dirty="0" err="1"/>
              <a:t>Keras</a:t>
            </a:r>
            <a:r>
              <a:rPr lang="ja-JP" altLang="ja-JP" sz="2600" dirty="0"/>
              <a:t>で</a:t>
            </a:r>
            <a:r>
              <a:rPr lang="en-US" altLang="ja-JP" sz="2600" dirty="0" err="1"/>
              <a:t>AlexNet</a:t>
            </a:r>
            <a:r>
              <a:rPr lang="ja-JP" altLang="ja-JP" sz="2600" dirty="0"/>
              <a:t>を構築し</a:t>
            </a:r>
            <a:r>
              <a:rPr lang="en-US" altLang="ja-JP" sz="2600" dirty="0"/>
              <a:t>Cifar-10</a:t>
            </a:r>
            <a:r>
              <a:rPr lang="ja-JP" altLang="ja-JP" sz="2600" dirty="0"/>
              <a:t>を学習させてみた： </a:t>
            </a:r>
            <a:r>
              <a:rPr lang="en-US" altLang="ja-JP" sz="2600" u="sng" dirty="0">
                <a:hlinkClick r:id="rId2"/>
              </a:rPr>
              <a:t>https://qiita.com/URAN110/items/ea2bfc8f7ba2fc858de3</a:t>
            </a:r>
            <a:r>
              <a:rPr lang="ja-JP" altLang="ja-JP" sz="2600" dirty="0"/>
              <a:t>　，（</a:t>
            </a:r>
            <a:r>
              <a:rPr lang="en-US" altLang="ja-JP" sz="2600" dirty="0"/>
              <a:t>2021/12/21</a:t>
            </a:r>
            <a:r>
              <a:rPr lang="ja-JP" altLang="ja-JP" sz="2600" dirty="0"/>
              <a:t>）．</a:t>
            </a:r>
          </a:p>
          <a:p>
            <a:endParaRPr kumimoji="1" lang="ja-JP" altLang="en-US" sz="2600"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301130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85464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41059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endParaRPr lang="en-US" altLang="ja-JP" dirty="0"/>
          </a:p>
          <a:p>
            <a:pPr algn="just"/>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endParaRPr lang="en-US" altLang="ja-JP" dirty="0"/>
          </a:p>
          <a:p>
            <a:pPr algn="just"/>
            <a:r>
              <a:rPr lang="en-US" altLang="ja-JP" dirty="0" smtClean="0"/>
              <a:t>CNN</a:t>
            </a:r>
            <a:r>
              <a:rPr lang="ja-JP" altLang="en-US" dirty="0" smtClean="0"/>
              <a:t>の登場により，画像検索機能は向上し，深層学習モデル</a:t>
            </a:r>
            <a:r>
              <a:rPr lang="ja-JP" altLang="en-US" dirty="0" smtClean="0"/>
              <a:t>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31</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32</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33</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35</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画像検索機能</a:t>
            </a:r>
            <a:r>
              <a:rPr kumimoji="1" lang="ja-JP" altLang="en-US" dirty="0" smtClean="0"/>
              <a:t>を</a:t>
            </a:r>
            <a:r>
              <a:rPr kumimoji="1" lang="ja-JP" altLang="en-US" dirty="0" smtClean="0"/>
              <a:t>向上させるために</a:t>
            </a:r>
            <a:r>
              <a:rPr lang="ja-JP" altLang="en-US" dirty="0" smtClean="0"/>
              <a:t>，</a:t>
            </a:r>
            <a:r>
              <a:rPr lang="ja-JP" altLang="en-US" dirty="0" smtClean="0"/>
              <a:t>画像検索に</a:t>
            </a:r>
            <a:r>
              <a:rPr lang="ja-JP" altLang="en-US" dirty="0" smtClean="0"/>
              <a:t>有効な</a:t>
            </a:r>
            <a:r>
              <a:rPr lang="ja-JP" altLang="en-US" dirty="0" smtClean="0"/>
              <a:t>特徴ベクトルと計算時間について調査する．</a:t>
            </a:r>
            <a:endParaRPr lang="en-US" altLang="ja-JP" dirty="0" smtClean="0"/>
          </a:p>
          <a:p>
            <a:endParaRPr kumimoji="1" lang="en-US" altLang="ja-JP" dirty="0"/>
          </a:p>
          <a:p>
            <a:r>
              <a:rPr lang="ja-JP" altLang="en-US" dirty="0" smtClean="0"/>
              <a:t>計算</a:t>
            </a:r>
            <a:r>
              <a:rPr lang="ja-JP" altLang="en-US" dirty="0"/>
              <a:t>時間</a:t>
            </a:r>
            <a:r>
              <a:rPr lang="ja-JP" altLang="en-US" dirty="0" smtClean="0"/>
              <a:t>を</a:t>
            </a:r>
            <a:r>
              <a:rPr lang="ja-JP" altLang="en-US" dirty="0" smtClean="0"/>
              <a:t>抑えた</a:t>
            </a:r>
            <a:r>
              <a:rPr lang="ja-JP" altLang="en-US" dirty="0" smtClean="0"/>
              <a:t>画像検索手法</a:t>
            </a:r>
            <a:r>
              <a:rPr lang="ja-JP" altLang="en-US" dirty="0" smtClean="0"/>
              <a:t>を調査することで，画像検索システムを成り立たせるうえで</a:t>
            </a:r>
            <a:r>
              <a:rPr lang="ja-JP" altLang="en-US" dirty="0" smtClean="0"/>
              <a:t>，</a:t>
            </a:r>
            <a:r>
              <a:rPr lang="ja-JP" altLang="en-US" dirty="0"/>
              <a:t>検索精度</a:t>
            </a:r>
            <a:r>
              <a:rPr lang="ja-JP" altLang="en-US" dirty="0" smtClean="0"/>
              <a:t>が</a:t>
            </a:r>
            <a:r>
              <a:rPr lang="ja-JP" altLang="en-US" dirty="0" smtClean="0"/>
              <a:t>正常に扱える有効な</a:t>
            </a:r>
            <a:r>
              <a:rPr lang="ja-JP" altLang="en-US" dirty="0" smtClean="0"/>
              <a:t>範囲を明確</a:t>
            </a:r>
            <a:r>
              <a:rPr lang="ja-JP" altLang="en-US" dirty="0" smtClean="0"/>
              <a:t>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a:t>
            </a:r>
            <a:r>
              <a:rPr lang="ja-JP" altLang="en-US" dirty="0" smtClean="0"/>
              <a:t>の</a:t>
            </a:r>
            <a:r>
              <a:rPr lang="ja-JP" altLang="en-US" dirty="0"/>
              <a:t>抽出</a:t>
            </a:r>
            <a:r>
              <a:rPr lang="ja-JP" altLang="en-US" dirty="0" smtClean="0"/>
              <a:t>には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a:t>
            </a:r>
            <a:r>
              <a:rPr kumimoji="1" lang="ja-JP" altLang="en-US" dirty="0" smtClean="0"/>
              <a:t>のユークリッド距離を測る．</a:t>
            </a:r>
            <a:endParaRPr kumimoji="1" lang="en-US" altLang="ja-JP" dirty="0" smtClean="0"/>
          </a:p>
          <a:p>
            <a:endParaRPr lang="en-US" altLang="ja-JP" dirty="0"/>
          </a:p>
          <a:p>
            <a:r>
              <a:rPr kumimoji="1" lang="ja-JP" altLang="en-US" dirty="0" smtClean="0"/>
              <a:t>距離の値が近い順に指定した数</a:t>
            </a:r>
            <a:r>
              <a:rPr kumimoji="1" lang="ja-JP" altLang="en-US" dirty="0" smtClean="0"/>
              <a:t>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a:t>
            </a:r>
            <a:r>
              <a:rPr lang="ja-JP" altLang="en-US" dirty="0" smtClean="0"/>
              <a:t>について基準の画像と同じ</a:t>
            </a:r>
            <a:r>
              <a:rPr lang="ja-JP" altLang="en-US" dirty="0" smtClean="0"/>
              <a:t>ラベル</a:t>
            </a:r>
            <a:r>
              <a:rPr lang="ja-JP" altLang="en-US" dirty="0"/>
              <a:t>を</a:t>
            </a:r>
            <a:r>
              <a:rPr lang="ja-JP" altLang="en-US" dirty="0" smtClean="0"/>
              <a:t>カウント</a:t>
            </a:r>
            <a:r>
              <a:rPr lang="ja-JP" altLang="en-US" dirty="0" smtClean="0"/>
              <a:t>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実験環境（ここいらないかも）</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94452141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34139</TotalTime>
  <Words>2380</Words>
  <Application>Microsoft Office PowerPoint</Application>
  <PresentationFormat>画面に合わせる (4:3)</PresentationFormat>
  <Paragraphs>328</Paragraphs>
  <Slides>40</Slides>
  <Notes>14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40</vt:i4>
      </vt:variant>
    </vt:vector>
  </HeadingPairs>
  <TitlesOfParts>
    <vt:vector size="50"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深層学習モデルから 抽出した特徴ベクトルの 画像検索精度と計算時間に関する評価</vt:lpstr>
      <vt:lpstr>関連研究</vt:lpstr>
      <vt:lpstr>背景</vt:lpstr>
      <vt:lpstr>研究課題</vt:lpstr>
      <vt:lpstr>研究目的</vt:lpstr>
      <vt:lpstr>本研究のアプローチ</vt:lpstr>
      <vt:lpstr>研究の方法</vt:lpstr>
      <vt:lpstr>システムの概要</vt:lpstr>
      <vt:lpstr>実験環境（ここいらないかも）</vt:lpstr>
      <vt:lpstr>実験方法1</vt:lpstr>
      <vt:lpstr>実験方法2</vt:lpstr>
      <vt:lpstr>実験結果1</vt:lpstr>
      <vt:lpstr>実験結果2</vt:lpstr>
      <vt:lpstr>まとめ</vt:lpstr>
      <vt:lpstr>今後の展望</vt:lpstr>
      <vt:lpstr>参考文献</vt:lpstr>
      <vt:lpstr>参考文献</vt:lpstr>
      <vt:lpstr>参考文献</vt:lpstr>
      <vt:lpstr>PowerPoint プレゼンテーション</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認識性能とは</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105</cp:revision>
  <dcterms:created xsi:type="dcterms:W3CDTF">2021-10-13T04:14:40Z</dcterms:created>
  <dcterms:modified xsi:type="dcterms:W3CDTF">2022-01-10T12:55:43Z</dcterms:modified>
</cp:coreProperties>
</file>