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7" r:id="rId3"/>
    <p:sldId id="259" r:id="rId4"/>
    <p:sldId id="261" r:id="rId5"/>
    <p:sldId id="262" r:id="rId6"/>
    <p:sldId id="263" r:id="rId7"/>
    <p:sldId id="265" r:id="rId8"/>
    <p:sldId id="258" r:id="rId9"/>
    <p:sldId id="264" r:id="rId10"/>
    <p:sldId id="260" r:id="rId11"/>
    <p:sldId id="266" r:id="rId12"/>
    <p:sldId id="25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20" y="24"/>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SIFT:</a:t>
            </a:r>
            <a:r>
              <a:rPr kumimoji="1" lang="ja-JP" altLang="en-US" dirty="0" smtClean="0"/>
              <a:t>画像検索のほとんどの視覚タスクで広く使用されていた。</a:t>
            </a:r>
            <a:endParaRPr kumimoji="1" lang="en-US" altLang="ja-JP" dirty="0" smtClean="0"/>
          </a:p>
          <a:p>
            <a:r>
              <a:rPr kumimoji="1" lang="ja-JP" altLang="en-US" dirty="0" smtClean="0"/>
              <a:t>これが過去の話、</a:t>
            </a:r>
            <a:r>
              <a:rPr kumimoji="1" lang="ja-JP" altLang="en-US" dirty="0" err="1" smtClean="0"/>
              <a:t>ー</a:t>
            </a:r>
            <a:r>
              <a:rPr kumimoji="1" lang="ja-JP" altLang="en-US" dirty="0" smtClean="0"/>
              <a:t>＞現在は、</a:t>
            </a:r>
            <a:r>
              <a:rPr kumimoji="1" lang="en-US" altLang="ja-JP" dirty="0" smtClean="0"/>
              <a:t>CNN</a:t>
            </a:r>
            <a:r>
              <a:rPr kumimoji="1" lang="ja-JP" altLang="en-US" dirty="0" smtClean="0"/>
              <a:t>の出現により、画像分類やオブジェクト検出などのタスクで最先端のパフォーマンスを見せる。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1</a:t>
            </a:r>
            <a:r>
              <a:rPr kumimoji="1" lang="ja-JP" altLang="en-US" dirty="0" smtClean="0"/>
              <a:t>個目は、</a:t>
            </a:r>
            <a:r>
              <a:rPr kumimoji="1" lang="en-US" altLang="ja-JP" dirty="0" smtClean="0"/>
              <a:t>CNN</a:t>
            </a:r>
            <a:r>
              <a:rPr kumimoji="1" lang="ja-JP" altLang="en-US" dirty="0" smtClean="0"/>
              <a:t>を用いた転移学習、特徴抽出について書かれている。</a:t>
            </a:r>
            <a:endParaRPr kumimoji="1" lang="en-US" altLang="ja-JP" dirty="0" smtClean="0"/>
          </a:p>
          <a:p>
            <a:r>
              <a:rPr kumimoji="1" lang="en-US" altLang="ja-JP" dirty="0" smtClean="0"/>
              <a:t>2</a:t>
            </a:r>
            <a:r>
              <a:rPr kumimoji="1" lang="ja-JP" altLang="en-US" dirty="0" smtClean="0"/>
              <a:t>個目の関連研究で</a:t>
            </a:r>
            <a:r>
              <a:rPr kumimoji="1" lang="en-US" altLang="ja-JP" dirty="0" smtClean="0"/>
              <a:t>SIFT</a:t>
            </a:r>
            <a:r>
              <a:rPr kumimoji="1" lang="ja-JP" altLang="en-US" dirty="0" smtClean="0"/>
              <a:t>の特徴量の取り方、それをヒストグラムにすることについて書かれている。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7BCA22-9404-4EAD-B600-E5D0D5F1475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479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75DBA-A6B2-4F32-815E-884FBB6D7804}"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59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74E00D-6DCB-4D4E-87A0-FE20DA5F0465}"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380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35631C-BEBB-4154-876E-7690D34F1DC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6391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CA7E4-DD06-47A6-A9BF-5514CFA3738D}"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9070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D7ACD4-93BF-456B-9C65-6572D2D89EF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648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E063D4-91D8-4B21-9A43-6932836FF00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659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E8BC5D-8696-4761-A671-A859DD02E08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61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735B9C-9FB4-4E9A-9540-F617C773E17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2471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B3E365-8942-46AE-8EB0-09708B58B06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1423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1B8DB-7476-41E6-A4D2-B8CC263F7AC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771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B88BD9-34AC-4954-9FD5-D852B338DEC1}"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90331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4204253" y="12244"/>
            <a:ext cx="4134678" cy="1754326"/>
          </a:xfrm>
          <a:prstGeom prst="rect">
            <a:avLst/>
          </a:prstGeom>
          <a:noFill/>
        </p:spPr>
        <p:txBody>
          <a:bodyPr wrap="square" rtlCol="0">
            <a:spAutoFit/>
          </a:bodyPr>
          <a:lstStyle/>
          <a:p>
            <a:pPr algn="ctr"/>
            <a:r>
              <a:rPr lang="ja-JP" altLang="en-US" dirty="0"/>
              <a:t>画像検索のための画像特徴ベクトルの次元数に着目した認識精度と計算コストの関係性の</a:t>
            </a:r>
            <a:r>
              <a:rPr lang="ja-JP" altLang="en-US" dirty="0" smtClean="0"/>
              <a:t>調査</a:t>
            </a:r>
            <a:endParaRPr lang="en-US" altLang="ja-JP" dirty="0" smtClean="0"/>
          </a:p>
          <a:p>
            <a:pPr algn="ctr"/>
            <a:r>
              <a:rPr lang="ja-JP" altLang="en-US" dirty="0"/>
              <a:t>学籍番号：</a:t>
            </a:r>
            <a:r>
              <a:rPr lang="en-US" altLang="ja-JP" dirty="0" smtClean="0"/>
              <a:t>1821005</a:t>
            </a:r>
            <a:r>
              <a:rPr lang="ja-JP" altLang="en-US" dirty="0" smtClean="0"/>
              <a:t>　氏名</a:t>
            </a:r>
            <a:r>
              <a:rPr lang="ja-JP" altLang="en-US" dirty="0"/>
              <a:t>：吉岡拓郎</a:t>
            </a:r>
            <a:endParaRPr lang="en-US" altLang="ja-JP" dirty="0"/>
          </a:p>
          <a:p>
            <a:pPr algn="ctr"/>
            <a:r>
              <a:rPr lang="ja-JP" altLang="en-US" dirty="0"/>
              <a:t>指導教員：鷹野孝典</a:t>
            </a:r>
          </a:p>
          <a:p>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2018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11</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smtClean="0"/>
              <a:t>28</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smtClean="0"/>
              <a:t>.</a:t>
            </a:r>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smtClean="0"/>
              <a:t>.</a:t>
            </a:r>
          </a:p>
          <a:p>
            <a:pPr marL="0" indent="0">
              <a:buNone/>
            </a:pPr>
            <a:r>
              <a:rPr lang="ja-JP" altLang="en-US" dirty="0" smtClean="0"/>
              <a:t>→次元の呪い</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研究動機・目的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画像認識において</a:t>
            </a:r>
            <a:r>
              <a:rPr lang="en-US" altLang="ja-JP" dirty="0"/>
              <a:t>,</a:t>
            </a:r>
            <a:r>
              <a:rPr lang="ja-JP" altLang="en-US" dirty="0"/>
              <a:t>高次元の画像データを認識性能を向上させつつも</a:t>
            </a:r>
            <a:r>
              <a:rPr lang="en-US" altLang="ja-JP" dirty="0"/>
              <a:t>,</a:t>
            </a:r>
            <a:r>
              <a:rPr lang="ja-JP" altLang="en-US" dirty="0"/>
              <a:t>計算コストを抑えることでより良い画像認識を行う</a:t>
            </a:r>
            <a:r>
              <a:rPr lang="en-US" altLang="ja-JP" dirty="0"/>
              <a:t>.</a:t>
            </a:r>
          </a:p>
          <a:p>
            <a:endParaRPr lang="en-US" altLang="ja-JP" dirty="0" smtClean="0"/>
          </a:p>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a:t>
            </a:r>
            <a:r>
              <a:rPr lang="en-US" altLang="ja-JP" dirty="0" smtClean="0"/>
              <a:t>,</a:t>
            </a:r>
            <a:r>
              <a:rPr lang="ja-JP" altLang="en-US" dirty="0" smtClean="0"/>
              <a:t>計算コストをできるだけ抑えられる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smtClean="0"/>
              <a:t>.</a:t>
            </a:r>
            <a:endParaRPr lang="en-US" altLang="ja-JP"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a:xfrm>
            <a:off x="571500" y="1494140"/>
            <a:ext cx="7886700" cy="4351338"/>
          </a:xfrm>
        </p:spPr>
        <p:txBody>
          <a:bodyPr/>
          <a:lstStyle/>
          <a:p>
            <a:r>
              <a:rPr kumimoji="1" lang="en-US" altLang="ja-JP" dirty="0" smtClean="0"/>
              <a:t>CNN</a:t>
            </a:r>
            <a:endParaRPr lang="en-US" altLang="ja-JP" dirty="0"/>
          </a:p>
          <a:p>
            <a:pPr lvl="1"/>
            <a:r>
              <a:rPr lang="ja-JP" altLang="en-US" dirty="0"/>
              <a:t>識別層</a:t>
            </a:r>
            <a:r>
              <a:rPr lang="ja-JP" altLang="en-US" dirty="0" smtClean="0"/>
              <a:t>の一つ二つ手前の全結合層を用いる</a:t>
            </a:r>
            <a:r>
              <a:rPr lang="en-US" altLang="ja-JP" dirty="0" smtClean="0"/>
              <a:t>.</a:t>
            </a:r>
            <a:endParaRPr kumimoji="1" lang="en-US" altLang="ja-JP" dirty="0" smtClean="0"/>
          </a:p>
          <a:p>
            <a:endParaRPr lang="en-US" altLang="ja-JP" dirty="0" smtClean="0"/>
          </a:p>
          <a:p>
            <a:pPr marL="0" indent="0">
              <a:buNone/>
            </a:pPr>
            <a:endParaRPr lang="en-US" altLang="ja-JP" dirty="0" smtClean="0"/>
          </a:p>
          <a:p>
            <a:r>
              <a:rPr kumimoji="1" lang="en-US" altLang="ja-JP" dirty="0" smtClean="0"/>
              <a:t>SIFT</a:t>
            </a:r>
            <a:endParaRPr lang="en-US" altLang="ja-JP" dirty="0"/>
          </a:p>
          <a:p>
            <a:pPr lvl="1"/>
            <a:r>
              <a:rPr lang="ja-JP" altLang="en-US" dirty="0" smtClean="0"/>
              <a:t>キーポイント</a:t>
            </a:r>
            <a:r>
              <a:rPr lang="ja-JP" altLang="en-US" dirty="0"/>
              <a:t>周辺</a:t>
            </a:r>
            <a:r>
              <a:rPr lang="ja-JP" altLang="en-US" dirty="0" smtClean="0"/>
              <a:t>の持つ勾配情報を用いる</a:t>
            </a:r>
            <a:r>
              <a:rPr lang="en-US" altLang="ja-JP" dirty="0" smtClean="0"/>
              <a:t>.</a:t>
            </a:r>
            <a:r>
              <a:rPr lang="ja-JP" altLang="en-US" dirty="0" smtClean="0"/>
              <a:t>キーポイントを中心として</a:t>
            </a:r>
            <a:r>
              <a:rPr lang="en-US" altLang="ja-JP" dirty="0" smtClean="0"/>
              <a:t>, </a:t>
            </a:r>
            <a:r>
              <a:rPr lang="ja-JP" altLang="en-US" dirty="0" smtClean="0"/>
              <a:t>それが</a:t>
            </a:r>
            <a:r>
              <a:rPr lang="ja-JP" altLang="en-US" dirty="0" smtClean="0"/>
              <a:t>持つスケールを半径として円領域内から求める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7" name="図 6"/>
          <p:cNvPicPr>
            <a:picLocks noChangeAspect="1"/>
          </p:cNvPicPr>
          <p:nvPr/>
        </p:nvPicPr>
        <p:blipFill>
          <a:blip r:embed="rId2"/>
          <a:stretch>
            <a:fillRect/>
          </a:stretch>
        </p:blipFill>
        <p:spPr>
          <a:xfrm>
            <a:off x="4211054" y="4776755"/>
            <a:ext cx="3565256" cy="1646414"/>
          </a:xfrm>
          <a:prstGeom prst="rect">
            <a:avLst/>
          </a:prstGeom>
        </p:spPr>
      </p:pic>
      <p:pic>
        <p:nvPicPr>
          <p:cNvPr id="8" name="図 7"/>
          <p:cNvPicPr>
            <a:picLocks noChangeAspect="1"/>
          </p:cNvPicPr>
          <p:nvPr/>
        </p:nvPicPr>
        <p:blipFill>
          <a:blip r:embed="rId3"/>
          <a:stretch>
            <a:fillRect/>
          </a:stretch>
        </p:blipFill>
        <p:spPr>
          <a:xfrm>
            <a:off x="1756634" y="2430886"/>
            <a:ext cx="5586768" cy="1130461"/>
          </a:xfrm>
          <a:prstGeom prst="rect">
            <a:avLst/>
          </a:prstGeom>
        </p:spPr>
      </p:pic>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a:bodyPr>
          <a:lstStyle/>
          <a:p>
            <a:r>
              <a:rPr lang="en-US" altLang="ja-JP" sz="1800" dirty="0" smtClean="0"/>
              <a:t>[</a:t>
            </a:r>
            <a:r>
              <a:rPr lang="ja-JP" altLang="en-US" sz="1800" dirty="0" smtClean="0"/>
              <a:t>中山</a:t>
            </a:r>
            <a:r>
              <a:rPr lang="en-US" altLang="ja-JP" sz="1800" dirty="0" smtClean="0"/>
              <a:t>2015]</a:t>
            </a:r>
            <a:r>
              <a:rPr lang="ja-JP" altLang="en-US" sz="1800" dirty="0" smtClean="0"/>
              <a:t>「</a:t>
            </a:r>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　　中山</a:t>
            </a:r>
            <a:r>
              <a:rPr lang="ja-JP" altLang="en-US" sz="1800" dirty="0" smtClean="0"/>
              <a:t>秀樹</a:t>
            </a:r>
            <a:r>
              <a:rPr lang="ja-JP" altLang="en-US" sz="1800" dirty="0"/>
              <a:t>　</a:t>
            </a:r>
            <a:r>
              <a:rPr lang="ja-JP" altLang="en-US" sz="1800" dirty="0" smtClean="0"/>
              <a:t>東京大学　大学院情報理工学系研究科</a:t>
            </a:r>
            <a:endParaRPr lang="en-US" altLang="ja-JP" sz="1800" dirty="0" smtClean="0"/>
          </a:p>
          <a:p>
            <a:pPr marL="0" indent="0">
              <a:buNone/>
            </a:pPr>
            <a:r>
              <a:rPr lang="ja-JP" altLang="en-US" sz="1800" dirty="0" smtClean="0"/>
              <a:t>　　</a:t>
            </a:r>
            <a:r>
              <a:rPr lang="en-US" altLang="ja-JP" sz="1800" dirty="0" smtClean="0"/>
              <a:t>p1-p6</a:t>
            </a:r>
            <a:r>
              <a:rPr lang="ja-JP" altLang="en-US" sz="1800" dirty="0" smtClean="0"/>
              <a:t>　</a:t>
            </a:r>
            <a:r>
              <a:rPr lang="en-US" altLang="ja-JP" sz="1800" dirty="0" smtClean="0"/>
              <a:t>2015 - </a:t>
            </a:r>
            <a:r>
              <a:rPr lang="ja-JP" altLang="en-US" sz="1800" dirty="0" smtClean="0"/>
              <a:t>信学技報</a:t>
            </a:r>
            <a:endParaRPr lang="en-US" altLang="ja-JP" sz="1800" dirty="0" smtClean="0"/>
          </a:p>
          <a:p>
            <a:endParaRPr kumimoji="1" lang="en-US" altLang="ja-JP" sz="1800" dirty="0"/>
          </a:p>
          <a:p>
            <a:r>
              <a:rPr kumimoji="1" lang="en-US" altLang="ja-JP" sz="1800" dirty="0" smtClean="0"/>
              <a:t>[</a:t>
            </a:r>
            <a:r>
              <a:rPr kumimoji="1" lang="ja-JP" altLang="en-US" sz="1800" dirty="0" smtClean="0"/>
              <a:t>藤吉</a:t>
            </a:r>
            <a:r>
              <a:rPr kumimoji="1" lang="en-US" altLang="ja-JP" sz="1800" dirty="0" smtClean="0"/>
              <a:t>2007]</a:t>
            </a:r>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　　社団</a:t>
            </a:r>
            <a:r>
              <a:rPr kumimoji="1" lang="ja-JP" altLang="en-US" sz="1800" dirty="0" smtClean="0"/>
              <a:t>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　　藤吉 </a:t>
            </a:r>
            <a:r>
              <a:rPr lang="ja-JP" altLang="en-US" sz="1800" dirty="0"/>
              <a:t>弘</a:t>
            </a:r>
            <a:r>
              <a:rPr lang="ja-JP" altLang="en-US" sz="1800" dirty="0" smtClean="0"/>
              <a:t>亘　中部大学工学部情報工学科</a:t>
            </a:r>
            <a:endParaRPr lang="en-US" altLang="ja-JP" sz="1800" dirty="0" smtClean="0"/>
          </a:p>
          <a:p>
            <a:endParaRPr kumimoji="1" lang="en-US" altLang="ja-JP" sz="1800" dirty="0"/>
          </a:p>
          <a:p>
            <a:r>
              <a:rPr lang="en-US" altLang="ja-JP" sz="1800" dirty="0" smtClean="0">
                <a:latin typeface="NimbusSanL-Bold"/>
              </a:rPr>
              <a:t>[Ke2016]</a:t>
            </a:r>
            <a:r>
              <a:rPr lang="ja-JP" altLang="en-US" sz="1800" dirty="0" smtClean="0">
                <a:latin typeface="NimbusSanL-Bold"/>
              </a:rPr>
              <a:t>「</a:t>
            </a:r>
            <a:r>
              <a:rPr lang="en-US" altLang="ja-JP" sz="1800" dirty="0" smtClean="0">
                <a:latin typeface="NimbusSanL-Bold"/>
              </a:rPr>
              <a:t>CNN </a:t>
            </a:r>
            <a:r>
              <a:rPr lang="en-US" altLang="ja-JP" sz="1800" dirty="0">
                <a:latin typeface="NimbusSanL-Bold"/>
              </a:rPr>
              <a:t>vs. SIFT for Image Retrieval: Alternative </a:t>
            </a:r>
            <a:r>
              <a:rPr lang="en-US" altLang="ja-JP" sz="1800" dirty="0" smtClean="0">
                <a:latin typeface="NimbusSanL-Bold"/>
              </a:rPr>
              <a:t>or</a:t>
            </a:r>
            <a:r>
              <a:rPr lang="ja-JP" altLang="en-US" sz="1800" dirty="0">
                <a:latin typeface="NimbusSanL-Bold"/>
              </a:rPr>
              <a:t> </a:t>
            </a:r>
            <a:r>
              <a:rPr lang="en-US" altLang="ja-JP" sz="1800" dirty="0" smtClean="0">
                <a:latin typeface="NimbusSanL-Bold"/>
              </a:rPr>
              <a:t>Complementary?</a:t>
            </a:r>
            <a:r>
              <a:rPr lang="ja-JP" altLang="en-US" sz="1800" dirty="0" smtClean="0">
                <a:latin typeface="NimbusSanL-Bold"/>
              </a:rPr>
              <a:t>」</a:t>
            </a:r>
            <a:endParaRPr lang="en-US" altLang="ja-JP" sz="1800" dirty="0" smtClean="0">
              <a:latin typeface="NimbusSanL-Bold"/>
            </a:endParaRPr>
          </a:p>
          <a:p>
            <a:pPr marL="0" indent="0">
              <a:buNone/>
            </a:pPr>
            <a:r>
              <a:rPr kumimoji="1" lang="ja-JP" altLang="en-US" sz="1800" dirty="0" smtClean="0">
                <a:latin typeface="NimbusSanL-Bold"/>
              </a:rPr>
              <a:t>　　</a:t>
            </a:r>
            <a:r>
              <a:rPr kumimoji="1" lang="en-US" altLang="ja-JP" sz="1800" dirty="0" smtClean="0">
                <a:latin typeface="NimbusSanL-Bold"/>
              </a:rPr>
              <a:t>2016/10/01  </a:t>
            </a:r>
            <a:r>
              <a:rPr lang="en-US" altLang="ja-JP" sz="1800" dirty="0">
                <a:solidFill>
                  <a:srgbClr val="333333"/>
                </a:solidFill>
                <a:latin typeface="Merriweather Sans"/>
              </a:rPr>
              <a:t>MM </a:t>
            </a:r>
            <a:r>
              <a:rPr lang="en-US" altLang="ja-JP" sz="1800" dirty="0" smtClean="0">
                <a:solidFill>
                  <a:srgbClr val="333333"/>
                </a:solidFill>
                <a:latin typeface="Merriweather Sans"/>
              </a:rPr>
              <a:t>‘16</a:t>
            </a:r>
            <a:r>
              <a:rPr lang="en-US" altLang="ja-JP" sz="1800" dirty="0">
                <a:solidFill>
                  <a:srgbClr val="333333"/>
                </a:solidFill>
                <a:latin typeface="Merriweather Sans"/>
              </a:rPr>
              <a:t>: Proceedings of the 24th ACM international </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conference </a:t>
            </a:r>
            <a:r>
              <a:rPr lang="en-US" altLang="ja-JP" sz="1800" dirty="0">
                <a:solidFill>
                  <a:srgbClr val="333333"/>
                </a:solidFill>
                <a:latin typeface="Merriweather Sans"/>
              </a:rPr>
              <a:t>on </a:t>
            </a:r>
            <a:r>
              <a:rPr lang="en-US" altLang="ja-JP" sz="1800" dirty="0" smtClean="0">
                <a:solidFill>
                  <a:srgbClr val="333333"/>
                </a:solidFill>
                <a:latin typeface="Merriweather Sans"/>
              </a:rPr>
              <a:t>Multimedia</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p407-411</a:t>
            </a:r>
          </a:p>
          <a:p>
            <a:pPr marL="0" indent="0">
              <a:buNone/>
            </a:pPr>
            <a:r>
              <a:rPr lang="ja-JP" altLang="en-US" sz="1800" dirty="0" smtClean="0">
                <a:latin typeface="NimbusSanL-Regu"/>
              </a:rPr>
              <a:t>　　</a:t>
            </a:r>
            <a:r>
              <a:rPr lang="en-US" altLang="ja-JP" sz="1800" dirty="0" err="1" smtClean="0">
                <a:latin typeface="NimbusSanL-Regu"/>
              </a:rPr>
              <a:t>Ke</a:t>
            </a:r>
            <a:r>
              <a:rPr lang="en-US" altLang="ja-JP" sz="1800" dirty="0" smtClean="0">
                <a:latin typeface="NimbusSanL-Regu"/>
              </a:rPr>
              <a:t> </a:t>
            </a:r>
            <a:r>
              <a:rPr lang="en-US" altLang="ja-JP" sz="1800" dirty="0" smtClean="0">
                <a:latin typeface="NimbusSanL-Regu"/>
              </a:rPr>
              <a:t>Yan, </a:t>
            </a:r>
            <a:r>
              <a:rPr lang="en-US" altLang="ja-JP" sz="1800" dirty="0" err="1">
                <a:latin typeface="NimbusSanL-Regu"/>
              </a:rPr>
              <a:t>Yaowei</a:t>
            </a:r>
            <a:r>
              <a:rPr lang="en-US" altLang="ja-JP" sz="1800" dirty="0">
                <a:latin typeface="NimbusSanL-Regu"/>
              </a:rPr>
              <a:t> Wang</a:t>
            </a:r>
            <a:r>
              <a:rPr lang="en-US" altLang="ja-JP" sz="800" dirty="0" smtClean="0">
                <a:latin typeface="CMMI6"/>
              </a:rPr>
              <a:t>;</a:t>
            </a:r>
            <a:r>
              <a:rPr lang="en-US" altLang="ja-JP" sz="1800" dirty="0" smtClean="0">
                <a:latin typeface="NimbusSanL-Regu"/>
              </a:rPr>
              <a:t>, </a:t>
            </a:r>
            <a:r>
              <a:rPr lang="en-US" altLang="ja-JP" sz="1800" dirty="0" err="1">
                <a:latin typeface="NimbusSanL-Regu"/>
              </a:rPr>
              <a:t>Dawei</a:t>
            </a:r>
            <a:r>
              <a:rPr lang="en-US" altLang="ja-JP" sz="1800" dirty="0">
                <a:latin typeface="NimbusSanL-Regu"/>
              </a:rPr>
              <a:t> </a:t>
            </a:r>
            <a:r>
              <a:rPr lang="en-US" altLang="ja-JP" sz="1800" dirty="0" smtClean="0">
                <a:latin typeface="NimbusSanL-Regu"/>
              </a:rPr>
              <a:t>Liang, </a:t>
            </a:r>
            <a:r>
              <a:rPr lang="en-US" altLang="ja-JP" sz="1800" dirty="0" err="1">
                <a:latin typeface="NimbusSanL-Regu"/>
              </a:rPr>
              <a:t>Tiejun</a:t>
            </a:r>
            <a:r>
              <a:rPr lang="en-US" altLang="ja-JP" sz="1800" dirty="0">
                <a:latin typeface="NimbusSanL-Regu"/>
              </a:rPr>
              <a:t> </a:t>
            </a:r>
            <a:r>
              <a:rPr lang="en-US" altLang="ja-JP" sz="1800" dirty="0" smtClean="0">
                <a:latin typeface="NimbusSanL-Regu"/>
              </a:rPr>
              <a:t>Huang, </a:t>
            </a:r>
            <a:r>
              <a:rPr lang="en-US" altLang="ja-JP" sz="1800" dirty="0" err="1">
                <a:latin typeface="NimbusSanL-Regu"/>
              </a:rPr>
              <a:t>Yonghong</a:t>
            </a:r>
            <a:r>
              <a:rPr lang="en-US" altLang="ja-JP" sz="1800" dirty="0">
                <a:latin typeface="NimbusSanL-Regu"/>
              </a:rPr>
              <a:t> </a:t>
            </a:r>
            <a:r>
              <a:rPr lang="en-US" altLang="ja-JP" sz="1800" dirty="0" smtClean="0">
                <a:latin typeface="NimbusSanL-Regu"/>
              </a:rPr>
              <a:t>Tian</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調査・勉強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a:t>
            </a:r>
            <a:r>
              <a:rPr lang="ja-JP" altLang="en-US" dirty="0" smtClean="0"/>
              <a:t>みました</a:t>
            </a:r>
            <a:r>
              <a:rPr lang="en-US" altLang="ja-JP" dirty="0" smtClean="0"/>
              <a:t>.</a:t>
            </a:r>
            <a:endParaRPr lang="en-US" altLang="ja-JP" dirty="0" smtClean="0"/>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a:t>
            </a:r>
            <a:r>
              <a:rPr kumimoji="1" lang="ja-JP" altLang="en-US" dirty="0" smtClean="0"/>
              <a:t>は</a:t>
            </a:r>
            <a:r>
              <a:rPr kumimoji="1" lang="en-US" altLang="ja-JP" dirty="0" smtClean="0"/>
              <a:t>, VGG16</a:t>
            </a:r>
            <a:r>
              <a:rPr kumimoji="1" lang="ja-JP" altLang="en-US" dirty="0" smtClean="0"/>
              <a:t>で中間層を可視化することをして</a:t>
            </a:r>
            <a:r>
              <a:rPr kumimoji="1" lang="ja-JP" altLang="en-US" dirty="0" smtClean="0"/>
              <a:t>みました</a:t>
            </a:r>
            <a:r>
              <a:rPr kumimoji="1" lang="en-US" altLang="ja-JP" dirty="0" smtClean="0"/>
              <a:t>.</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a:t>
            </a:r>
            <a:r>
              <a:rPr lang="ja-JP" altLang="en-US" dirty="0"/>
              <a:t>画像データ</a:t>
            </a:r>
            <a:r>
              <a:rPr lang="ja-JP" altLang="en-US" dirty="0" smtClean="0"/>
              <a:t>を扱う画像認識において</a:t>
            </a:r>
            <a:r>
              <a:rPr lang="en-US" altLang="ja-JP" dirty="0" smtClean="0"/>
              <a:t>,</a:t>
            </a:r>
            <a:r>
              <a:rPr lang="ja-JP" altLang="en-US" dirty="0" smtClean="0"/>
              <a:t>高次元の画像データを認識性能を向上させつつも</a:t>
            </a:r>
            <a:r>
              <a:rPr lang="en-US" altLang="ja-JP" dirty="0" smtClean="0"/>
              <a:t>,</a:t>
            </a:r>
            <a:r>
              <a:rPr lang="ja-JP" altLang="en-US" dirty="0" smtClean="0"/>
              <a:t>計算コストを抑えることでより良い</a:t>
            </a:r>
            <a:r>
              <a:rPr lang="ja-JP" altLang="en-US" dirty="0"/>
              <a:t>画像</a:t>
            </a:r>
            <a:r>
              <a:rPr lang="ja-JP" altLang="en-US" dirty="0" smtClean="0"/>
              <a:t>認識を行う</a:t>
            </a:r>
            <a:r>
              <a:rPr lang="en-US" altLang="ja-JP" dirty="0" smtClean="0"/>
              <a:t>.</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9931</TotalTime>
  <Words>834</Words>
  <Application>Microsoft Office PowerPoint</Application>
  <PresentationFormat>画面に合わせる (4:3)</PresentationFormat>
  <Paragraphs>99</Paragraphs>
  <Slides>11</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11</vt:i4>
      </vt:variant>
    </vt:vector>
  </HeadingPairs>
  <TitlesOfParts>
    <vt:vector size="23" baseType="lpstr">
      <vt:lpstr>CMMI6</vt:lpstr>
      <vt:lpstr>Merriweather Sans</vt:lpstr>
      <vt:lpstr>ＭＳ Ｐゴシック</vt:lpstr>
      <vt:lpstr>NimbusSanL-Bold</vt:lpstr>
      <vt:lpstr>NimbusSanL-Regu</vt:lpstr>
      <vt:lpstr>游ゴシック</vt:lpstr>
      <vt:lpstr>游ゴシック Light</vt:lpstr>
      <vt:lpstr>Arial</vt:lpstr>
      <vt:lpstr>Calibri</vt:lpstr>
      <vt:lpstr>Calibri Light</vt:lpstr>
      <vt:lpstr>Office テーマ</vt:lpstr>
      <vt:lpstr>1_Office テーマ</vt:lpstr>
      <vt:lpstr>研究背景</vt:lpstr>
      <vt:lpstr>研究課題</vt:lpstr>
      <vt:lpstr>研究動機・目的</vt:lpstr>
      <vt:lpstr>本研究のアプローチ</vt:lpstr>
      <vt:lpstr>研究の方法</vt:lpstr>
      <vt:lpstr>特徴ベクトルの生成</vt:lpstr>
      <vt:lpstr>関連研究</vt:lpstr>
      <vt:lpstr>今後のスケジュール</vt:lpstr>
      <vt:lpstr>研究動機</vt:lpstr>
      <vt:lpstr>次元数と計算コスト</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116</cp:revision>
  <dcterms:created xsi:type="dcterms:W3CDTF">2018-06-14T09:18:55Z</dcterms:created>
  <dcterms:modified xsi:type="dcterms:W3CDTF">2021-07-27T06:32:07Z</dcterms:modified>
</cp:coreProperties>
</file>