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8" r:id="rId3"/>
    <p:sldId id="259" r:id="rId4"/>
    <p:sldId id="257" r:id="rId5"/>
    <p:sldId id="269" r:id="rId6"/>
    <p:sldId id="260" r:id="rId7"/>
    <p:sldId id="263" r:id="rId8"/>
    <p:sldId id="280" r:id="rId9"/>
    <p:sldId id="265" r:id="rId10"/>
    <p:sldId id="266" r:id="rId11"/>
    <p:sldId id="262" r:id="rId12"/>
    <p:sldId id="264" r:id="rId13"/>
    <p:sldId id="267" r:id="rId14"/>
    <p:sldId id="286" r:id="rId15"/>
    <p:sldId id="289" r:id="rId16"/>
    <p:sldId id="271" r:id="rId17"/>
    <p:sldId id="272" r:id="rId18"/>
    <p:sldId id="273" r:id="rId19"/>
    <p:sldId id="274" r:id="rId20"/>
    <p:sldId id="290" r:id="rId21"/>
    <p:sldId id="275" r:id="rId22"/>
    <p:sldId id="277" r:id="rId23"/>
    <p:sldId id="278" r:id="rId24"/>
    <p:sldId id="279" r:id="rId25"/>
    <p:sldId id="281" r:id="rId26"/>
    <p:sldId id="282" r:id="rId27"/>
    <p:sldId id="283" r:id="rId28"/>
    <p:sldId id="285" r:id="rId29"/>
    <p:sldId id="287" r:id="rId3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020"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1821005\Documents\4\model\mod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評価グラフ</a:t>
            </a:r>
          </a:p>
        </c:rich>
      </c:tx>
      <c:layout>
        <c:manualLayout>
          <c:xMode val="edge"/>
          <c:yMode val="edge"/>
          <c:x val="0.35115966754155731"/>
          <c:y val="4.166666666666666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spPr>
            <a:solidFill>
              <a:schemeClr val="accent1"/>
            </a:solidFill>
            <a:ln>
              <a:noFill/>
            </a:ln>
            <a:effectLst/>
          </c:spPr>
          <c:invertIfNegative val="0"/>
          <c:cat>
            <c:numRef>
              <c:f>Sheet1!$B$14:$H$14</c:f>
              <c:numCache>
                <c:formatCode>General</c:formatCode>
                <c:ptCount val="7"/>
                <c:pt idx="0">
                  <c:v>10</c:v>
                </c:pt>
                <c:pt idx="1">
                  <c:v>100</c:v>
                </c:pt>
                <c:pt idx="2">
                  <c:v>500</c:v>
                </c:pt>
                <c:pt idx="3">
                  <c:v>1000</c:v>
                </c:pt>
                <c:pt idx="4">
                  <c:v>2000</c:v>
                </c:pt>
                <c:pt idx="5">
                  <c:v>3000</c:v>
                </c:pt>
                <c:pt idx="6">
                  <c:v>4096</c:v>
                </c:pt>
              </c:numCache>
            </c:numRef>
          </c:cat>
          <c:val>
            <c:numRef>
              <c:f>Sheet1!$B$15:$H$15</c:f>
              <c:numCache>
                <c:formatCode>General</c:formatCode>
                <c:ptCount val="7"/>
                <c:pt idx="0">
                  <c:v>-1.0425</c:v>
                </c:pt>
                <c:pt idx="1">
                  <c:v>35.651000000000003</c:v>
                </c:pt>
                <c:pt idx="2">
                  <c:v>26.919999999999899</c:v>
                </c:pt>
                <c:pt idx="3">
                  <c:v>41.597499999999997</c:v>
                </c:pt>
                <c:pt idx="4">
                  <c:v>38.31</c:v>
                </c:pt>
                <c:pt idx="5">
                  <c:v>39.432499999999997</c:v>
                </c:pt>
                <c:pt idx="6">
                  <c:v>36.962499999999999</c:v>
                </c:pt>
              </c:numCache>
            </c:numRef>
          </c:val>
          <c:extLst>
            <c:ext xmlns:c16="http://schemas.microsoft.com/office/drawing/2014/chart" uri="{C3380CC4-5D6E-409C-BE32-E72D297353CC}">
              <c16:uniqueId val="{00000000-FD25-43BF-83D1-EDF27729ACC6}"/>
            </c:ext>
          </c:extLst>
        </c:ser>
        <c:dLbls>
          <c:showLegendKey val="0"/>
          <c:showVal val="0"/>
          <c:showCatName val="0"/>
          <c:showSerName val="0"/>
          <c:showPercent val="0"/>
          <c:showBubbleSize val="0"/>
        </c:dLbls>
        <c:gapWidth val="219"/>
        <c:overlap val="-27"/>
        <c:axId val="1980485968"/>
        <c:axId val="1980481392"/>
      </c:barChart>
      <c:catAx>
        <c:axId val="19804859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epocs</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80481392"/>
        <c:crosses val="autoZero"/>
        <c:auto val="1"/>
        <c:lblAlgn val="ctr"/>
        <c:lblOffset val="100"/>
        <c:noMultiLvlLbl val="0"/>
      </c:catAx>
      <c:valAx>
        <c:axId val="1980481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正答率</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804859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9827B-A45A-42A3-8D19-3E0C9B79B6AF}" type="datetimeFigureOut">
              <a:rPr kumimoji="1" lang="ja-JP" altLang="en-US" smtClean="0"/>
              <a:t>2021/12/8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3CE40-FC38-4584-BE39-B2B04D0D6E7E}" type="slidenum">
              <a:rPr kumimoji="1" lang="ja-JP" altLang="en-US" smtClean="0"/>
              <a:t>‹#›</a:t>
            </a:fld>
            <a:endParaRPr kumimoji="1" lang="ja-JP" altLang="en-US"/>
          </a:p>
        </p:txBody>
      </p:sp>
    </p:spTree>
    <p:extLst>
      <p:ext uri="{BB962C8B-B14F-4D97-AF65-F5344CB8AC3E}">
        <p14:creationId xmlns:p14="http://schemas.microsoft.com/office/powerpoint/2010/main" val="28505405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en-US" altLang="ja-JP" dirty="0"/>
              <a:t>1</a:t>
            </a:r>
            <a:r>
              <a:rPr kumimoji="1" lang="ja-JP" altLang="en-US" dirty="0"/>
              <a:t>個目は、</a:t>
            </a:r>
            <a:r>
              <a:rPr kumimoji="1" lang="en-US" altLang="ja-JP" dirty="0"/>
              <a:t>CNN</a:t>
            </a:r>
            <a:r>
              <a:rPr kumimoji="1" lang="ja-JP" altLang="en-US" dirty="0"/>
              <a:t>を用いた転移学習、特徴抽出について書かれている。</a:t>
            </a:r>
            <a:endParaRPr kumimoji="1" lang="en-US" altLang="ja-JP" dirty="0"/>
          </a:p>
          <a:p>
            <a:r>
              <a:rPr kumimoji="1" lang="en-US" altLang="ja-JP" dirty="0"/>
              <a:t>2</a:t>
            </a:r>
            <a:r>
              <a:rPr kumimoji="1" lang="ja-JP" altLang="en-US" dirty="0"/>
              <a:t>個目の関連研究で</a:t>
            </a:r>
            <a:r>
              <a:rPr kumimoji="1" lang="en-US" altLang="ja-JP" dirty="0"/>
              <a:t>SIFT</a:t>
            </a:r>
            <a:r>
              <a:rPr kumimoji="1" lang="ja-JP" altLang="en-US" dirty="0"/>
              <a:t>の特徴量の取り方、それをヒストグラムにすることについて書かれている。</a:t>
            </a: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80160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SIFT:</a:t>
            </a:r>
            <a:r>
              <a:rPr kumimoji="1" lang="ja-JP" altLang="en-US" dirty="0"/>
              <a:t>画像検索のほとんどの視覚タスクで広く使用されていた。</a:t>
            </a:r>
            <a:endParaRPr kumimoji="1" lang="en-US" altLang="ja-JP" dirty="0"/>
          </a:p>
          <a:p>
            <a:r>
              <a:rPr kumimoji="1" lang="ja-JP" altLang="en-US" dirty="0"/>
              <a:t>これが過去の話、</a:t>
            </a:r>
            <a:r>
              <a:rPr kumimoji="1" lang="ja-JP" altLang="en-US" dirty="0" err="1"/>
              <a:t>ー</a:t>
            </a:r>
            <a:r>
              <a:rPr kumimoji="1" lang="ja-JP" altLang="en-US" dirty="0"/>
              <a:t>＞現在は、</a:t>
            </a:r>
            <a:r>
              <a:rPr kumimoji="1" lang="en-US" altLang="ja-JP" dirty="0"/>
              <a:t>CNN</a:t>
            </a:r>
            <a:r>
              <a:rPr kumimoji="1" lang="ja-JP" altLang="en-US" dirty="0"/>
              <a:t>の出現により、画像分類やオブジェクト検出などのタスクで最先端のパフォーマンスを見せる。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a:p>
        </p:txBody>
      </p:sp>
    </p:spTree>
    <p:extLst>
      <p:ext uri="{BB962C8B-B14F-4D97-AF65-F5344CB8AC3E}">
        <p14:creationId xmlns:p14="http://schemas.microsoft.com/office/powerpoint/2010/main" val="3414813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ユークリッド距離は、人が定規で引いたような線の距離，直線</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27</a:t>
            </a:fld>
            <a:endParaRPr kumimoji="1" lang="ja-JP" altLang="en-US"/>
          </a:p>
        </p:txBody>
      </p:sp>
    </p:spTree>
    <p:extLst>
      <p:ext uri="{BB962C8B-B14F-4D97-AF65-F5344CB8AC3E}">
        <p14:creationId xmlns:p14="http://schemas.microsoft.com/office/powerpoint/2010/main" val="46918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97256E2-A65E-4B77-B264-911586924883}" type="datetime1">
              <a:rPr kumimoji="1" lang="ja-JP" altLang="en-US" smtClean="0"/>
              <a:t>2021/12/8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6286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D14B865-5DC8-45B1-AA67-F8656352C909}" type="datetime1">
              <a:rPr kumimoji="1" lang="ja-JP" altLang="en-US" smtClean="0"/>
              <a:t>2021/12/8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906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2A15EFD-2DFF-458B-A902-73BF4EFB1164}" type="datetime1">
              <a:rPr kumimoji="1" lang="ja-JP" altLang="en-US" smtClean="0"/>
              <a:t>2021/12/8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79925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BF459C-F29A-4B20-A8B3-856EFF20B301}" type="datetime1">
              <a:rPr kumimoji="1" lang="ja-JP" altLang="en-US" smtClean="0"/>
              <a:t>2021/12/8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24147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2F1D19E-D3ED-426D-8C0C-A7E859C70D82}" type="datetime1">
              <a:rPr kumimoji="1" lang="ja-JP" altLang="en-US" smtClean="0"/>
              <a:t>2021/12/8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80547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C85B4AF-0CA0-4CE4-B5F2-9615981BDB42}" type="datetime1">
              <a:rPr kumimoji="1" lang="ja-JP" altLang="en-US" smtClean="0"/>
              <a:t>2021/12/8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7886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1CEF983-C0A5-4267-8E2C-E552BBDE4CE2}" type="datetime1">
              <a:rPr kumimoji="1" lang="ja-JP" altLang="en-US" smtClean="0"/>
              <a:t>2021/12/8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0230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8BDB93D-AD42-430C-B431-09BCC7ABE956}" type="datetime1">
              <a:rPr kumimoji="1" lang="ja-JP" altLang="en-US" smtClean="0"/>
              <a:t>2021/12/8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52188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1579B-5523-45D2-8886-921D1D44EEED}" type="datetime1">
              <a:rPr kumimoji="1" lang="ja-JP" altLang="en-US" smtClean="0"/>
              <a:t>2021/12/8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144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E7742D9-CD6D-4362-A175-904BAA441680}" type="datetime1">
              <a:rPr kumimoji="1" lang="ja-JP" altLang="en-US" smtClean="0"/>
              <a:t>2021/12/8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10109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1F08DD8-F1CF-472A-B406-5FCD361CD16E}" type="datetime1">
              <a:rPr kumimoji="1" lang="ja-JP" altLang="en-US" smtClean="0"/>
              <a:t>2021/12/8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7859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78FE9-280D-4954-B807-C67AC8024AE2}" type="datetime1">
              <a:rPr kumimoji="1" lang="ja-JP" altLang="en-US" smtClean="0"/>
              <a:t>2021/12/8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24849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qiita.com/URAN110/items/ea2bfc8f7ba2fc858de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pred_vector_storage.ipynb"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search_image.ipynb"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61067"/>
            <a:ext cx="7772400" cy="2391304"/>
          </a:xfrm>
        </p:spPr>
        <p:txBody>
          <a:bodyPr>
            <a:normAutofit fontScale="90000"/>
          </a:bodyPr>
          <a:lstStyle/>
          <a:p>
            <a:r>
              <a:rPr kumimoji="1" lang="ja-JP" altLang="en-US" dirty="0" smtClean="0"/>
              <a:t>画像検索のための画像特徴ベクトルの次元数に着目した認識精度と計算コストの関係性の評価・実験</a:t>
            </a:r>
            <a:endParaRPr kumimoji="1" lang="ja-JP" altLang="en-US" strike="sngStrike" dirty="0"/>
          </a:p>
        </p:txBody>
      </p:sp>
      <p:sp>
        <p:nvSpPr>
          <p:cNvPr id="3" name="サブタイトル 2"/>
          <p:cNvSpPr>
            <a:spLocks noGrp="1"/>
          </p:cNvSpPr>
          <p:nvPr>
            <p:ph type="subTitle" idx="1"/>
          </p:nvPr>
        </p:nvSpPr>
        <p:spPr>
          <a:xfrm>
            <a:off x="1143000" y="4152371"/>
            <a:ext cx="6858000" cy="1655762"/>
          </a:xfrm>
        </p:spPr>
        <p:txBody>
          <a:bodyPr/>
          <a:lstStyle/>
          <a:p>
            <a:r>
              <a:rPr kumimoji="1" lang="en-US" altLang="ja-JP" dirty="0" smtClean="0"/>
              <a:t>2021/12/06</a:t>
            </a:r>
          </a:p>
          <a:p>
            <a:r>
              <a:rPr lang="ja-JP" altLang="en-US" dirty="0" smtClean="0"/>
              <a:t>吉岡　拓郎</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a:t>
            </a:fld>
            <a:endParaRPr kumimoji="1" lang="ja-JP" altLang="en-US"/>
          </a:p>
        </p:txBody>
      </p:sp>
    </p:spTree>
    <p:extLst>
      <p:ext uri="{BB962C8B-B14F-4D97-AF65-F5344CB8AC3E}">
        <p14:creationId xmlns:p14="http://schemas.microsoft.com/office/powerpoint/2010/main" val="4214495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961147"/>
                <a:ext cx="7886700" cy="4186990"/>
              </a:xfrm>
            </p:spPr>
            <p:txBody>
              <a:bodyPr>
                <a:normAutofit fontScale="85000" lnSpcReduction="20000"/>
              </a:bodyPr>
              <a:lstStyle/>
              <a:p>
                <a:r>
                  <a:rPr lang="ja-JP" altLang="en-US" dirty="0" smtClean="0"/>
                  <a:t>画像認識の認識性能を高く保ち</a:t>
                </a:r>
                <a:r>
                  <a:rPr lang="ja-JP" altLang="en-US" dirty="0"/>
                  <a:t>，</a:t>
                </a:r>
                <a:r>
                  <a:rPr lang="ja-JP" altLang="en-US" dirty="0" smtClean="0"/>
                  <a:t>計算</a:t>
                </a:r>
                <a:r>
                  <a:rPr lang="ja-JP" altLang="en-US" dirty="0"/>
                  <a:t>コストを抑える最適な画像特徴ベクトルの次元数を調査</a:t>
                </a:r>
                <a:r>
                  <a:rPr lang="ja-JP" altLang="en-US" dirty="0" smtClean="0"/>
                  <a:t>する</a:t>
                </a:r>
                <a:r>
                  <a:rPr lang="ja-JP" altLang="en-US" dirty="0"/>
                  <a:t>．</a:t>
                </a:r>
                <a:endParaRPr lang="en-US" altLang="ja-JP" dirty="0"/>
              </a:p>
              <a:p>
                <a:endParaRPr lang="en-US" altLang="ja-JP" dirty="0"/>
              </a:p>
              <a:p>
                <a:r>
                  <a:rPr lang="ja-JP" altLang="en-US" dirty="0"/>
                  <a:t>画像集合を用意し，</a:t>
                </a:r>
                <a:r>
                  <a:rPr lang="en-US" altLang="ja-JP" dirty="0"/>
                  <a:t>CNN</a:t>
                </a:r>
                <a:r>
                  <a:rPr lang="ja-JP" altLang="en-US" dirty="0"/>
                  <a:t>を用いて特徴ベクトルを生成する．</a:t>
                </a:r>
                <a:endParaRPr lang="en-US" altLang="ja-JP" dirty="0"/>
              </a:p>
              <a:p>
                <a:r>
                  <a:rPr kumimoji="1" lang="ja-JP" altLang="en-US" dirty="0"/>
                  <a:t>特徴ベクトルの次元数を変化させて，画像間の類似度を計算するときの計算コストと精度について評価する．</a:t>
                </a:r>
                <a:endParaRPr kumimoji="1" lang="en-US" altLang="ja-JP" dirty="0"/>
              </a:p>
              <a:p>
                <a:endParaRPr kumimoji="1" lang="en-US" altLang="ja-JP" dirty="0"/>
              </a:p>
              <a:p>
                <a:r>
                  <a:rPr lang="ja-JP" altLang="en-US" dirty="0"/>
                  <a:t>最適な次元数を見つけるための評価関数を定義する．</a:t>
                </a:r>
                <a:endParaRPr lang="en-US" altLang="ja-JP" dirty="0"/>
              </a:p>
              <a:p>
                <a:endParaRPr kumimoji="1" lang="en-US" altLang="ja-JP" dirty="0"/>
              </a:p>
              <a:p>
                <a:pPr marL="0" indent="0">
                  <a:buNone/>
                </a:pPr>
                <a:r>
                  <a:rPr kumimoji="1" lang="ja-JP" altLang="en-US" dirty="0" smtClean="0"/>
                  <a:t>評価関数</a:t>
                </a:r>
                <a14:m>
                  <m:oMath xmlns:m="http://schemas.openxmlformats.org/officeDocument/2006/math">
                    <m:r>
                      <a:rPr kumimoji="1" lang="en-US" altLang="ja-JP" b="0" i="0" smtClean="0">
                        <a:latin typeface="Cambria Math" panose="02040503050406030204" pitchFamily="18" charset="0"/>
                      </a:rPr>
                      <m:t> </m:t>
                    </m:r>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a:rPr lang="ja-JP" altLang="en-US" i="1">
                        <a:latin typeface="Cambria Math" panose="02040503050406030204" pitchFamily="18" charset="0"/>
                      </a:rPr>
                      <m:t>認識精度</m:t>
                    </m:r>
                    <m:r>
                      <a:rPr lang="ja-JP" altLang="en-US" i="1" smtClean="0">
                        <a:latin typeface="Cambria Math" panose="02040503050406030204" pitchFamily="18" charset="0"/>
                      </a:rPr>
                      <m:t>，</m:t>
                    </m:r>
                    <m:r>
                      <a:rPr lang="ja-JP" altLang="en-US" i="1">
                        <a:latin typeface="Cambria Math" panose="02040503050406030204" pitchFamily="18" charset="0"/>
                      </a:rPr>
                      <m:t>計算コスト</m:t>
                    </m:r>
                    <m:r>
                      <a:rPr kumimoji="1" lang="en-US" altLang="ja-JP" b="0" i="1" smtClean="0">
                        <a:latin typeface="Cambria Math" panose="02040503050406030204" pitchFamily="18" charset="0"/>
                      </a:rPr>
                      <m:t>)</m:t>
                    </m:r>
                  </m:oMath>
                </a14:m>
                <a:endParaRPr kumimoji="1" lang="en-US" altLang="ja-JP" b="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961147"/>
                <a:ext cx="7886700" cy="4186990"/>
              </a:xfrm>
              <a:blipFill>
                <a:blip r:embed="rId3"/>
                <a:stretch>
                  <a:fillRect l="-1159" t="-3202" r="-309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10</a:t>
            </a:fld>
            <a:endParaRPr kumimoji="1" lang="ja-JP" altLang="en-US" sz="3200" dirty="0"/>
          </a:p>
        </p:txBody>
      </p:sp>
    </p:spTree>
    <p:extLst>
      <p:ext uri="{BB962C8B-B14F-4D97-AF65-F5344CB8AC3E}">
        <p14:creationId xmlns:p14="http://schemas.microsoft.com/office/powerpoint/2010/main" val="1260124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a:t>
            </a:r>
            <a:endParaRPr kumimoji="1" lang="ja-JP" altLang="en-US" dirty="0"/>
          </a:p>
        </p:txBody>
      </p:sp>
      <p:sp>
        <p:nvSpPr>
          <p:cNvPr id="3" name="コンテンツ プレースホルダー 2"/>
          <p:cNvSpPr>
            <a:spLocks noGrp="1"/>
          </p:cNvSpPr>
          <p:nvPr>
            <p:ph idx="1"/>
          </p:nvPr>
        </p:nvSpPr>
        <p:spPr>
          <a:xfrm>
            <a:off x="628650" y="1690689"/>
            <a:ext cx="7886700" cy="1227122"/>
          </a:xfrm>
        </p:spPr>
        <p:txBody>
          <a:bodyPr>
            <a:normAutofit lnSpcReduction="10000"/>
          </a:bodyPr>
          <a:lstStyle/>
          <a:p>
            <a:r>
              <a:rPr lang="ja-JP" altLang="en-US" dirty="0">
                <a:solidFill>
                  <a:srgbClr val="333333"/>
                </a:solidFill>
                <a:latin typeface="-apple-system"/>
              </a:rPr>
              <a:t>パターン情報を変数値を要素とするベクトルの形式で表現した</a:t>
            </a:r>
            <a:r>
              <a:rPr lang="ja-JP" altLang="en-US" dirty="0" smtClean="0">
                <a:solidFill>
                  <a:srgbClr val="333333"/>
                </a:solidFill>
                <a:latin typeface="-apple-system"/>
              </a:rPr>
              <a:t>もの。パターン</a:t>
            </a:r>
            <a:r>
              <a:rPr lang="ja-JP" altLang="en-US" dirty="0">
                <a:solidFill>
                  <a:srgbClr val="333333"/>
                </a:solidFill>
                <a:latin typeface="-apple-system"/>
              </a:rPr>
              <a:t>情報は濃淡画像の</a:t>
            </a:r>
            <a:r>
              <a:rPr lang="ja-JP" altLang="en-US" dirty="0" smtClean="0">
                <a:solidFill>
                  <a:srgbClr val="333333"/>
                </a:solidFill>
                <a:latin typeface="-apple-system"/>
              </a:rPr>
              <a:t>画素値</a:t>
            </a:r>
            <a:r>
              <a:rPr lang="ja-JP" altLang="en-US" dirty="0">
                <a:solidFill>
                  <a:srgbClr val="333333"/>
                </a:solidFill>
                <a:latin typeface="-apple-system"/>
              </a:rPr>
              <a:t>など</a:t>
            </a:r>
            <a:r>
              <a:rPr lang="ja-JP" altLang="en-US" dirty="0" smtClean="0">
                <a:solidFill>
                  <a:srgbClr val="333333"/>
                </a:solidFill>
                <a:latin typeface="-apple-system"/>
              </a:rPr>
              <a:t>。</a:t>
            </a:r>
            <a:endParaRPr lang="en-US" altLang="ja-JP" dirty="0" smtClean="0">
              <a:solidFill>
                <a:srgbClr val="333333"/>
              </a:solidFill>
              <a:latin typeface="-apple-system"/>
            </a:endParaRPr>
          </a:p>
          <a:p>
            <a:endParaRPr kumimoji="1" lang="en-US" altLang="ja-JP" dirty="0">
              <a:solidFill>
                <a:srgbClr val="333333"/>
              </a:solidFill>
              <a:latin typeface="-apple-system"/>
            </a:endParaRPr>
          </a:p>
          <a:p>
            <a:endParaRPr kumimoji="1" lang="ja-JP" altLang="en-US" dirty="0"/>
          </a:p>
        </p:txBody>
      </p:sp>
      <p:sp>
        <p:nvSpPr>
          <p:cNvPr id="4" name="スライド番号プレースホルダー 3"/>
          <p:cNvSpPr>
            <a:spLocks noGrp="1"/>
          </p:cNvSpPr>
          <p:nvPr>
            <p:ph type="sldNum" sz="quarter" idx="12"/>
          </p:nvPr>
        </p:nvSpPr>
        <p:spPr>
          <a:xfrm>
            <a:off x="6484755" y="6372535"/>
            <a:ext cx="2057400" cy="365125"/>
          </a:xfrm>
        </p:spPr>
        <p:txBody>
          <a:bodyPr/>
          <a:lstStyle/>
          <a:p>
            <a:fld id="{BCFEE6ED-AA2C-49EB-A172-8063C2D7D298}" type="slidenum">
              <a:rPr kumimoji="1" lang="ja-JP" altLang="en-US" smtClean="0"/>
              <a:t>11</a:t>
            </a:fld>
            <a:endParaRPr kumimoji="1" lang="ja-JP" altLang="en-US"/>
          </a:p>
        </p:txBody>
      </p:sp>
      <p:pic>
        <p:nvPicPr>
          <p:cNvPr id="5" name="図 4"/>
          <p:cNvPicPr>
            <a:picLocks noChangeAspect="1"/>
          </p:cNvPicPr>
          <p:nvPr/>
        </p:nvPicPr>
        <p:blipFill>
          <a:blip r:embed="rId2"/>
          <a:stretch>
            <a:fillRect/>
          </a:stretch>
        </p:blipFill>
        <p:spPr>
          <a:xfrm>
            <a:off x="201626" y="3119824"/>
            <a:ext cx="2590800" cy="2590800"/>
          </a:xfrm>
          <a:prstGeom prst="rect">
            <a:avLst/>
          </a:prstGeom>
        </p:spPr>
      </p:pic>
      <mc:AlternateContent xmlns:mc="http://schemas.openxmlformats.org/markup-compatibility/2006" xmlns:a14="http://schemas.microsoft.com/office/drawing/2010/main">
        <mc:Choice Requires="a14">
          <p:sp>
            <p:nvSpPr>
              <p:cNvPr id="7" name="テキスト ボックス 6"/>
              <p:cNvSpPr txBox="1"/>
              <p:nvPr/>
            </p:nvSpPr>
            <p:spPr>
              <a:xfrm>
                <a:off x="2727016" y="3447207"/>
                <a:ext cx="6505996" cy="2578976"/>
              </a:xfrm>
              <a:prstGeom prst="rect">
                <a:avLst/>
              </a:prstGeom>
              <a:noFill/>
            </p:spPr>
            <p:txBody>
              <a:bodyPr wrap="square" rtlCol="0">
                <a:spAutoFit/>
              </a:bodyPr>
              <a:lstStyle/>
              <a:p>
                <a:r>
                  <a:rPr kumimoji="1" lang="ja-JP" altLang="en-US" dirty="0" smtClean="0"/>
                  <a:t>例</a:t>
                </a:r>
                <a:r>
                  <a:rPr kumimoji="1" lang="en-US" altLang="ja-JP" dirty="0" smtClean="0"/>
                  <a:t>)</a:t>
                </a:r>
                <a:r>
                  <a:rPr kumimoji="1" lang="ja-JP" altLang="en-US" dirty="0" smtClean="0"/>
                  <a:t>白が画素値０，黒が画素値１とする</a:t>
                </a:r>
                <a:endParaRPr kumimoji="1" lang="en-US" altLang="ja-JP" dirty="0" smtClean="0"/>
              </a:p>
              <a:p>
                <a:r>
                  <a:rPr lang="ja-JP" altLang="en-US" dirty="0"/>
                  <a:t>この画像</a:t>
                </a:r>
                <a:r>
                  <a:rPr lang="ja-JP" altLang="en-US" dirty="0" smtClean="0"/>
                  <a:t>を特徴ベクトルで表すと、以下のようになる。</a:t>
                </a:r>
                <a:endParaRPr kumimoji="1" lang="en-US" altLang="ja-JP" dirty="0" smtClean="0"/>
              </a:p>
              <a:p>
                <a:pPr/>
                <a14:m>
                  <m:oMathPara xmlns:m="http://schemas.openxmlformats.org/officeDocument/2006/math">
                    <m:oMathParaPr>
                      <m:jc m:val="centerGroup"/>
                    </m:oMathParaPr>
                    <m:oMath xmlns:m="http://schemas.openxmlformats.org/officeDocument/2006/math">
                      <m:r>
                        <m:rPr>
                          <m:sty m:val="p"/>
                        </m:rPr>
                        <a:rPr lang="en-US" altLang="ja-JP" i="1">
                          <a:latin typeface="Cambria Math" panose="02040503050406030204" pitchFamily="18" charset="0"/>
                        </a:rPr>
                        <m:t>X</m:t>
                      </m:r>
                      <m:r>
                        <a:rPr lang="en-US" altLang="ja-JP" b="0" i="1" smtClean="0">
                          <a:latin typeface="Cambria Math" panose="02040503050406030204" pitchFamily="18" charset="0"/>
                        </a:rPr>
                        <m:t>=(0,1,1,1,0,  0,0,0,1,0,  0,1,1,1,0,  0,0,0,1,0,  0,1,1,1,0)</m:t>
                      </m:r>
                    </m:oMath>
                  </m:oMathPara>
                </a14:m>
                <a:endParaRPr kumimoji="1" lang="en-US" altLang="ja-JP" dirty="0" smtClean="0"/>
              </a:p>
              <a:p>
                <a:endParaRPr lang="en-US" altLang="ja-JP" dirty="0"/>
              </a:p>
              <a:p>
                <a:r>
                  <a:rPr kumimoji="1" lang="ja-JP" altLang="en-US" dirty="0" smtClean="0"/>
                  <a:t>例で示した画像は、</a:t>
                </a:r>
                <a:r>
                  <a:rPr kumimoji="1" lang="en-US" altLang="ja-JP" dirty="0" smtClean="0"/>
                  <a:t>5×5</a:t>
                </a:r>
                <a:r>
                  <a:rPr kumimoji="1" lang="ja-JP" altLang="en-US" dirty="0" smtClean="0"/>
                  <a:t>で</a:t>
                </a:r>
                <a:r>
                  <a:rPr kumimoji="1" lang="en-US" altLang="ja-JP" dirty="0" smtClean="0"/>
                  <a:t>25</a:t>
                </a:r>
                <a:r>
                  <a:rPr kumimoji="1" lang="ja-JP" altLang="en-US" dirty="0" smtClean="0"/>
                  <a:t>画素なので、特徴ベクトルの要素が</a:t>
                </a:r>
                <a:r>
                  <a:rPr kumimoji="1" lang="en-US" altLang="ja-JP" dirty="0" smtClean="0"/>
                  <a:t>25</a:t>
                </a:r>
                <a:r>
                  <a:rPr kumimoji="1" lang="ja-JP" altLang="en-US" dirty="0" smtClean="0"/>
                  <a:t>個。</a:t>
                </a:r>
                <a:endParaRPr lang="en-US" altLang="ja-JP" dirty="0"/>
              </a:p>
              <a:p>
                <a:r>
                  <a:rPr kumimoji="1" lang="ja-JP" altLang="en-US" dirty="0" smtClean="0"/>
                  <a:t>この特徴ベクトルは、</a:t>
                </a:r>
                <a:r>
                  <a:rPr kumimoji="1" lang="en-US" altLang="ja-JP" dirty="0" smtClean="0"/>
                  <a:t>25</a:t>
                </a:r>
                <a:r>
                  <a:rPr kumimoji="1" lang="ja-JP" altLang="en-US" dirty="0" smtClean="0"/>
                  <a:t>次元であるといえる</a:t>
                </a:r>
                <a:endParaRPr kumimoji="1" lang="en-US" altLang="ja-JP" dirty="0" smtClean="0"/>
              </a:p>
              <a:p>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727016" y="3447207"/>
                <a:ext cx="6505996" cy="2578976"/>
              </a:xfrm>
              <a:prstGeom prst="rect">
                <a:avLst/>
              </a:prstGeom>
              <a:blipFill>
                <a:blip r:embed="rId3"/>
                <a:stretch>
                  <a:fillRect l="-749" t="-11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0787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Vgg16</a:t>
            </a:r>
            <a:r>
              <a:rPr lang="ja-JP" altLang="en-US" dirty="0" smtClean="0"/>
              <a:t>で予測ベクトル表示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学習済みモデルである</a:t>
            </a:r>
            <a:r>
              <a:rPr kumimoji="1" lang="en-US" altLang="ja-JP" dirty="0" smtClean="0"/>
              <a:t>vgg16</a:t>
            </a:r>
            <a:r>
              <a:rPr kumimoji="1" lang="ja-JP" altLang="en-US" dirty="0" smtClean="0"/>
              <a:t>を使用して</a:t>
            </a:r>
            <a:r>
              <a:rPr lang="ja-JP" altLang="en-US" dirty="0" smtClean="0"/>
              <a:t>，画像から予測ベクトル取得</a:t>
            </a:r>
            <a:r>
              <a:rPr lang="en-US" altLang="ja-JP" dirty="0" smtClean="0"/>
              <a:t>.</a:t>
            </a:r>
          </a:p>
          <a:p>
            <a:r>
              <a:rPr lang="ja-JP" altLang="en-US" dirty="0"/>
              <a:t>下記のよう</a:t>
            </a:r>
            <a:r>
              <a:rPr lang="ja-JP" altLang="en-US" dirty="0" smtClean="0"/>
              <a:t>な形で出力される</a:t>
            </a:r>
            <a:r>
              <a:rPr lang="en-US" altLang="ja-JP" dirty="0" smtClean="0"/>
              <a:t>.</a:t>
            </a:r>
            <a:r>
              <a:rPr lang="ja-JP" altLang="en-US" dirty="0" smtClean="0"/>
              <a:t>この時の次元数は，</a:t>
            </a:r>
            <a:r>
              <a:rPr lang="en-US" altLang="ja-JP" dirty="0" smtClean="0"/>
              <a:t>25088</a:t>
            </a:r>
          </a:p>
          <a:p>
            <a:endParaRPr kumimoji="1" lang="ja-JP" altLang="en-US" dirty="0"/>
          </a:p>
        </p:txBody>
      </p:sp>
      <p:pic>
        <p:nvPicPr>
          <p:cNvPr id="4" name="図 3"/>
          <p:cNvPicPr>
            <a:picLocks noChangeAspect="1"/>
          </p:cNvPicPr>
          <p:nvPr/>
        </p:nvPicPr>
        <p:blipFill>
          <a:blip r:embed="rId2"/>
          <a:stretch>
            <a:fillRect/>
          </a:stretch>
        </p:blipFill>
        <p:spPr>
          <a:xfrm>
            <a:off x="1417756" y="4542298"/>
            <a:ext cx="5868219" cy="99073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Tree>
    <p:extLst>
      <p:ext uri="{BB962C8B-B14F-4D97-AF65-F5344CB8AC3E}">
        <p14:creationId xmlns:p14="http://schemas.microsoft.com/office/powerpoint/2010/main" val="3424580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使用したモデル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使用したモデル</a:t>
            </a:r>
            <a:endParaRPr kumimoji="1" lang="ja-JP" altLang="en-US" dirty="0"/>
          </a:p>
        </p:txBody>
      </p:sp>
      <p:pic>
        <p:nvPicPr>
          <p:cNvPr id="4" name="図 3"/>
          <p:cNvPicPr>
            <a:picLocks noChangeAspect="1"/>
          </p:cNvPicPr>
          <p:nvPr/>
        </p:nvPicPr>
        <p:blipFill>
          <a:blip r:embed="rId2"/>
          <a:stretch>
            <a:fillRect/>
          </a:stretch>
        </p:blipFill>
        <p:spPr>
          <a:xfrm>
            <a:off x="628650" y="3342033"/>
            <a:ext cx="5992061" cy="2629267"/>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Tree>
    <p:extLst>
      <p:ext uri="{BB962C8B-B14F-4D97-AF65-F5344CB8AC3E}">
        <p14:creationId xmlns:p14="http://schemas.microsoft.com/office/powerpoint/2010/main" val="1561538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実験システム</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Alexnet</a:t>
            </a:r>
            <a:r>
              <a:rPr kumimoji="1" lang="ja-JP" altLang="en-US" dirty="0" smtClean="0"/>
              <a:t>をもとにしたモデルを使用．</a:t>
            </a:r>
            <a:endParaRPr kumimoji="1" lang="en-US" altLang="ja-JP" dirty="0" smtClean="0"/>
          </a:p>
          <a:p>
            <a:endParaRPr lang="en-US" altLang="ja-JP" dirty="0"/>
          </a:p>
          <a:p>
            <a:r>
              <a:rPr kumimoji="1" lang="en-US" altLang="ja-JP" dirty="0" smtClean="0"/>
              <a:t>Cifar10</a:t>
            </a:r>
            <a:r>
              <a:rPr kumimoji="1" lang="ja-JP" altLang="en-US" dirty="0" smtClean="0"/>
              <a:t>データセットを学習に使用．</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Tree>
    <p:extLst>
      <p:ext uri="{BB962C8B-B14F-4D97-AF65-F5344CB8AC3E}">
        <p14:creationId xmlns:p14="http://schemas.microsoft.com/office/powerpoint/2010/main" val="237242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グループ化 29"/>
          <p:cNvGrpSpPr/>
          <p:nvPr/>
        </p:nvGrpSpPr>
        <p:grpSpPr>
          <a:xfrm>
            <a:off x="971423" y="1902925"/>
            <a:ext cx="7443790" cy="2968284"/>
            <a:chOff x="396872" y="1253063"/>
            <a:chExt cx="9925053" cy="3957712"/>
          </a:xfrm>
        </p:grpSpPr>
        <p:grpSp>
          <p:nvGrpSpPr>
            <p:cNvPr id="27" name="グループ化 26"/>
            <p:cNvGrpSpPr/>
            <p:nvPr/>
          </p:nvGrpSpPr>
          <p:grpSpPr>
            <a:xfrm>
              <a:off x="396872" y="1253063"/>
              <a:ext cx="9925053" cy="3957712"/>
              <a:chOff x="396872" y="1253063"/>
              <a:chExt cx="9925053" cy="3957712"/>
            </a:xfrm>
          </p:grpSpPr>
          <p:sp>
            <p:nvSpPr>
              <p:cNvPr id="3" name="角丸四角形 2"/>
              <p:cNvSpPr/>
              <p:nvPr/>
            </p:nvSpPr>
            <p:spPr>
              <a:xfrm>
                <a:off x="3619499" y="3911597"/>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err="1"/>
                  <a:t>search_image.jpynb</a:t>
                </a:r>
                <a:endParaRPr lang="ja-JP" altLang="en-US" sz="1350" dirty="0"/>
              </a:p>
            </p:txBody>
          </p:sp>
          <p:grpSp>
            <p:nvGrpSpPr>
              <p:cNvPr id="23" name="グループ化 22"/>
              <p:cNvGrpSpPr/>
              <p:nvPr/>
            </p:nvGrpSpPr>
            <p:grpSpPr>
              <a:xfrm>
                <a:off x="396872" y="1253063"/>
                <a:ext cx="9925053" cy="3742268"/>
                <a:chOff x="396872" y="1253063"/>
                <a:chExt cx="9925053" cy="3742268"/>
              </a:xfrm>
            </p:grpSpPr>
            <p:grpSp>
              <p:nvGrpSpPr>
                <p:cNvPr id="16" name="グループ化 15"/>
                <p:cNvGrpSpPr/>
                <p:nvPr/>
              </p:nvGrpSpPr>
              <p:grpSpPr>
                <a:xfrm>
                  <a:off x="396872" y="1253063"/>
                  <a:ext cx="8036988" cy="1549400"/>
                  <a:chOff x="396872" y="1253063"/>
                  <a:chExt cx="8036988" cy="1549400"/>
                </a:xfrm>
              </p:grpSpPr>
              <p:sp>
                <p:nvSpPr>
                  <p:cNvPr id="4" name="角丸四角形 3"/>
                  <p:cNvSpPr/>
                  <p:nvPr/>
                </p:nvSpPr>
                <p:spPr>
                  <a:xfrm>
                    <a:off x="6842127" y="1253063"/>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t>cifar10_vector_pickle.jpynb</a:t>
                    </a:r>
                    <a:endParaRPr lang="ja-JP" altLang="en-US" sz="1350" dirty="0"/>
                  </a:p>
                </p:txBody>
              </p:sp>
              <p:grpSp>
                <p:nvGrpSpPr>
                  <p:cNvPr id="12" name="グループ化 11"/>
                  <p:cNvGrpSpPr/>
                  <p:nvPr/>
                </p:nvGrpSpPr>
                <p:grpSpPr>
                  <a:xfrm>
                    <a:off x="396872" y="1253063"/>
                    <a:ext cx="4772027" cy="1549400"/>
                    <a:chOff x="396872" y="1253063"/>
                    <a:chExt cx="4772027" cy="1549400"/>
                  </a:xfrm>
                </p:grpSpPr>
                <p:sp>
                  <p:nvSpPr>
                    <p:cNvPr id="2" name="角丸四角形 1"/>
                    <p:cNvSpPr/>
                    <p:nvPr/>
                  </p:nvSpPr>
                  <p:spPr>
                    <a:xfrm>
                      <a:off x="396872" y="1253063"/>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err="1"/>
                        <a:t>create_model.jpynb</a:t>
                      </a:r>
                      <a:endParaRPr lang="ja-JP" altLang="en-US" sz="1350" dirty="0"/>
                    </a:p>
                  </p:txBody>
                </p:sp>
                <p:sp>
                  <p:nvSpPr>
                    <p:cNvPr id="5" name="フローチャート: 複数書類 4"/>
                    <p:cNvSpPr/>
                    <p:nvPr/>
                  </p:nvSpPr>
                  <p:spPr>
                    <a:xfrm>
                      <a:off x="3661833" y="1253063"/>
                      <a:ext cx="1507066" cy="154940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rPr>
                        <a:t>model</a:t>
                      </a:r>
                      <a:endParaRPr lang="ja-JP" altLang="en-US" sz="1350" dirty="0">
                        <a:solidFill>
                          <a:schemeClr val="tx1"/>
                        </a:solidFill>
                      </a:endParaRPr>
                    </a:p>
                  </p:txBody>
                </p:sp>
                <p:cxnSp>
                  <p:nvCxnSpPr>
                    <p:cNvPr id="7" name="直線矢印コネクタ 6"/>
                    <p:cNvCxnSpPr>
                      <a:stCxn id="2" idx="3"/>
                    </p:cNvCxnSpPr>
                    <p:nvPr/>
                  </p:nvCxnSpPr>
                  <p:spPr>
                    <a:xfrm flipV="1">
                      <a:off x="1988605" y="1731429"/>
                      <a:ext cx="17060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2102907" y="1253063"/>
                      <a:ext cx="1411817" cy="400109"/>
                    </a:xfrm>
                    <a:prstGeom prst="rect">
                      <a:avLst/>
                    </a:prstGeom>
                    <a:noFill/>
                  </p:spPr>
                  <p:txBody>
                    <a:bodyPr wrap="square" rtlCol="0">
                      <a:spAutoFit/>
                    </a:bodyPr>
                    <a:lstStyle/>
                    <a:p>
                      <a:r>
                        <a:rPr lang="en-US" altLang="ja-JP" sz="1350" dirty="0"/>
                        <a:t>model</a:t>
                      </a:r>
                      <a:r>
                        <a:rPr lang="ja-JP" altLang="en-US" sz="1350" dirty="0"/>
                        <a:t>作成</a:t>
                      </a:r>
                    </a:p>
                  </p:txBody>
                </p:sp>
              </p:grpSp>
              <p:cxnSp>
                <p:nvCxnSpPr>
                  <p:cNvPr id="14" name="直線矢印コネクタ 13"/>
                  <p:cNvCxnSpPr>
                    <a:endCxn id="4" idx="1"/>
                  </p:cNvCxnSpPr>
                  <p:nvPr/>
                </p:nvCxnSpPr>
                <p:spPr>
                  <a:xfrm>
                    <a:off x="5168899" y="1731429"/>
                    <a:ext cx="16732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253565" y="1253063"/>
                    <a:ext cx="1673228" cy="400109"/>
                  </a:xfrm>
                  <a:prstGeom prst="rect">
                    <a:avLst/>
                  </a:prstGeom>
                  <a:noFill/>
                </p:spPr>
                <p:txBody>
                  <a:bodyPr wrap="square" rtlCol="0">
                    <a:spAutoFit/>
                  </a:bodyPr>
                  <a:lstStyle/>
                  <a:p>
                    <a:r>
                      <a:rPr lang="en-US" altLang="ja-JP" sz="1350" dirty="0"/>
                      <a:t>Model</a:t>
                    </a:r>
                    <a:r>
                      <a:rPr lang="ja-JP" altLang="en-US" sz="1350" dirty="0"/>
                      <a:t>読込</a:t>
                    </a:r>
                  </a:p>
                </p:txBody>
              </p:sp>
            </p:grpSp>
            <p:sp>
              <p:nvSpPr>
                <p:cNvPr id="17" name="フローチャート: 磁気ディスク 16"/>
                <p:cNvSpPr/>
                <p:nvPr/>
              </p:nvSpPr>
              <p:spPr>
                <a:xfrm>
                  <a:off x="6808789" y="3784598"/>
                  <a:ext cx="1658407" cy="1210733"/>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特徴ベクトル</a:t>
                  </a:r>
                </a:p>
              </p:txBody>
            </p:sp>
            <p:cxnSp>
              <p:nvCxnSpPr>
                <p:cNvPr id="19" name="直線矢印コネクタ 18"/>
                <p:cNvCxnSpPr>
                  <a:stCxn id="4" idx="2"/>
                  <a:endCxn id="17" idx="1"/>
                </p:cNvCxnSpPr>
                <p:nvPr/>
              </p:nvCxnSpPr>
              <p:spPr>
                <a:xfrm flipH="1">
                  <a:off x="7637993" y="2209796"/>
                  <a:ext cx="1" cy="1574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7637992" y="2812531"/>
                  <a:ext cx="2683933" cy="400109"/>
                </a:xfrm>
                <a:prstGeom prst="rect">
                  <a:avLst/>
                </a:prstGeom>
                <a:noFill/>
              </p:spPr>
              <p:txBody>
                <a:bodyPr wrap="square" rtlCol="0">
                  <a:spAutoFit/>
                </a:bodyPr>
                <a:lstStyle/>
                <a:p>
                  <a:r>
                    <a:rPr lang="ja-JP" altLang="en-US" sz="1350" dirty="0"/>
                    <a:t>特徴ベクトル抽出</a:t>
                  </a:r>
                </a:p>
              </p:txBody>
            </p:sp>
          </p:grpSp>
          <p:cxnSp>
            <p:nvCxnSpPr>
              <p:cNvPr id="25" name="直線矢印コネクタ 24"/>
              <p:cNvCxnSpPr>
                <a:stCxn id="17" idx="2"/>
                <a:endCxn id="3" idx="3"/>
              </p:cNvCxnSpPr>
              <p:nvPr/>
            </p:nvCxnSpPr>
            <p:spPr>
              <a:xfrm flipH="1" flipV="1">
                <a:off x="5211232" y="4389964"/>
                <a:ext cx="15975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4921779" y="4810666"/>
                <a:ext cx="2336800" cy="400109"/>
              </a:xfrm>
              <a:prstGeom prst="rect">
                <a:avLst/>
              </a:prstGeom>
              <a:noFill/>
            </p:spPr>
            <p:txBody>
              <a:bodyPr wrap="square" rtlCol="0">
                <a:spAutoFit/>
              </a:bodyPr>
              <a:lstStyle/>
              <a:p>
                <a:r>
                  <a:rPr lang="ja-JP" altLang="en-US" sz="1350" dirty="0"/>
                  <a:t>特徴ベクトル読込</a:t>
                </a:r>
              </a:p>
            </p:txBody>
          </p:sp>
        </p:grpSp>
        <p:sp>
          <p:nvSpPr>
            <p:cNvPr id="28" name="右矢印 27"/>
            <p:cNvSpPr/>
            <p:nvPr/>
          </p:nvSpPr>
          <p:spPr>
            <a:xfrm rot="10800000">
              <a:off x="2490255" y="4089395"/>
              <a:ext cx="702734" cy="601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9" name="対角する 2 つの角を切り取った四角形 28"/>
            <p:cNvSpPr/>
            <p:nvPr/>
          </p:nvSpPr>
          <p:spPr>
            <a:xfrm>
              <a:off x="472011" y="3911597"/>
              <a:ext cx="1591733" cy="1083732"/>
            </a:xfrm>
            <a:prstGeom prst="snip2Diag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rPr>
                <a:t>score</a:t>
              </a:r>
              <a:endParaRPr lang="ja-JP" altLang="en-US" sz="1350" dirty="0">
                <a:solidFill>
                  <a:schemeClr val="tx1"/>
                </a:solidFill>
              </a:endParaRPr>
            </a:p>
          </p:txBody>
        </p:sp>
      </p:grpSp>
    </p:spTree>
    <p:extLst>
      <p:ext uri="{BB962C8B-B14F-4D97-AF65-F5344CB8AC3E}">
        <p14:creationId xmlns:p14="http://schemas.microsoft.com/office/powerpoint/2010/main" val="7456354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Alexnet</a:t>
            </a:r>
            <a:r>
              <a:rPr kumimoji="1" lang="ja-JP" altLang="en-US" dirty="0" smtClean="0"/>
              <a:t>のモデル作成</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err="1" smtClean="0"/>
              <a:t>Alexnet</a:t>
            </a:r>
            <a:r>
              <a:rPr lang="ja-JP" altLang="en-US" dirty="0" smtClean="0"/>
              <a:t>について</a:t>
            </a:r>
            <a:endParaRPr lang="en-US" altLang="ja-JP" dirty="0" smtClean="0"/>
          </a:p>
          <a:p>
            <a:pPr lvl="1"/>
            <a:r>
              <a:rPr lang="en-US" altLang="ja-JP" dirty="0" smtClean="0"/>
              <a:t>2012</a:t>
            </a:r>
            <a:r>
              <a:rPr lang="ja-JP" altLang="en-US" dirty="0"/>
              <a:t>年の</a:t>
            </a:r>
            <a:r>
              <a:rPr lang="en-US" altLang="ja-JP" dirty="0"/>
              <a:t>ImageNet</a:t>
            </a:r>
            <a:r>
              <a:rPr lang="ja-JP" altLang="en-US" dirty="0"/>
              <a:t>を用いた画像認識コンペ</a:t>
            </a:r>
            <a:r>
              <a:rPr lang="en-US" altLang="ja-JP" dirty="0"/>
              <a:t>ILSVRC</a:t>
            </a:r>
            <a:r>
              <a:rPr lang="ja-JP" altLang="en-US" dirty="0"/>
              <a:t>でチャンピオンに輝き，</a:t>
            </a:r>
            <a:r>
              <a:rPr lang="en-US" altLang="ja-JP" dirty="0"/>
              <a:t>Deep Learning</a:t>
            </a:r>
            <a:r>
              <a:rPr lang="ja-JP" altLang="en-US" dirty="0"/>
              <a:t>の火付け役となった</a:t>
            </a:r>
            <a:r>
              <a:rPr lang="ja-JP" altLang="en-US" dirty="0" smtClean="0"/>
              <a:t>モデル．</a:t>
            </a:r>
            <a:endParaRPr lang="en-US" altLang="ja-JP" dirty="0" smtClean="0"/>
          </a:p>
          <a:p>
            <a:pPr lvl="1"/>
            <a:r>
              <a:rPr lang="en-US" altLang="ja-JP" dirty="0" smtClean="0"/>
              <a:t>5</a:t>
            </a:r>
            <a:r>
              <a:rPr lang="ja-JP" altLang="en-US" dirty="0" err="1"/>
              <a:t>つの</a:t>
            </a:r>
            <a:r>
              <a:rPr lang="ja-JP" altLang="en-US" dirty="0" smtClean="0"/>
              <a:t>畳み込み層</a:t>
            </a:r>
            <a:r>
              <a:rPr lang="ja-JP" altLang="en-US" dirty="0"/>
              <a:t>，</a:t>
            </a:r>
            <a:r>
              <a:rPr lang="en-US" altLang="ja-JP" dirty="0"/>
              <a:t>3</a:t>
            </a:r>
            <a:r>
              <a:rPr lang="ja-JP" altLang="en-US" dirty="0" err="1"/>
              <a:t>つの</a:t>
            </a:r>
            <a:r>
              <a:rPr lang="ja-JP" altLang="en-US" dirty="0"/>
              <a:t>全結合層などから構成</a:t>
            </a:r>
            <a:r>
              <a:rPr lang="ja-JP" altLang="en-US" dirty="0" smtClean="0"/>
              <a:t>されて</a:t>
            </a:r>
            <a:r>
              <a:rPr lang="ja-JP" altLang="en-US" dirty="0"/>
              <a:t>いる</a:t>
            </a:r>
            <a:r>
              <a:rPr lang="ja-JP" altLang="en-US" dirty="0" smtClean="0"/>
              <a:t>．</a:t>
            </a:r>
            <a:endParaRPr lang="en-US" altLang="ja-JP" dirty="0" smtClean="0"/>
          </a:p>
          <a:p>
            <a:endParaRPr kumimoji="1" lang="en-US" altLang="ja-JP" dirty="0" smtClean="0"/>
          </a:p>
          <a:p>
            <a:r>
              <a:rPr kumimoji="1" lang="ja-JP" altLang="en-US" dirty="0" smtClean="0"/>
              <a:t>下記のサイトを参考に作成</a:t>
            </a:r>
            <a:endParaRPr kumimoji="1" lang="en-US" altLang="ja-JP" dirty="0"/>
          </a:p>
          <a:p>
            <a:pPr lvl="1"/>
            <a:r>
              <a:rPr lang="en-US" altLang="ja-JP" dirty="0">
                <a:hlinkClick r:id="rId2"/>
              </a:rPr>
              <a:t>https://</a:t>
            </a:r>
            <a:r>
              <a:rPr lang="en-US" altLang="ja-JP" dirty="0" smtClean="0">
                <a:hlinkClick r:id="rId2"/>
              </a:rPr>
              <a:t>qiita.com/URAN110/items/ea2bfc8f7ba2fc858de3</a:t>
            </a:r>
            <a:endParaRPr lang="en-US" altLang="ja-JP" dirty="0" smtClean="0"/>
          </a:p>
          <a:p>
            <a:r>
              <a:rPr lang="ja-JP" altLang="en-US" dirty="0"/>
              <a:t>学習に</a:t>
            </a:r>
            <a:r>
              <a:rPr lang="ja-JP" altLang="en-US" dirty="0" smtClean="0"/>
              <a:t>は，</a:t>
            </a:r>
            <a:r>
              <a:rPr lang="en-US" altLang="ja-JP" dirty="0" smtClean="0"/>
              <a:t>Cifar10</a:t>
            </a:r>
            <a:r>
              <a:rPr lang="ja-JP" altLang="en-US" dirty="0" smtClean="0"/>
              <a:t>を使用．</a:t>
            </a:r>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11400176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a:blip r:embed="rId2"/>
          <a:stretch>
            <a:fillRect/>
          </a:stretch>
        </p:blipFill>
        <p:spPr>
          <a:xfrm>
            <a:off x="1588168" y="108283"/>
            <a:ext cx="6003758" cy="6641433"/>
          </a:xfrm>
          <a:prstGeom prst="rect">
            <a:avLst/>
          </a:prstGeom>
        </p:spPr>
      </p:pic>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17</a:t>
            </a:fld>
            <a:endParaRPr kumimoji="1" lang="ja-JP" altLang="en-US"/>
          </a:p>
        </p:txBody>
      </p:sp>
    </p:spTree>
    <p:extLst>
      <p:ext uri="{BB962C8B-B14F-4D97-AF65-F5344CB8AC3E}">
        <p14:creationId xmlns:p14="http://schemas.microsoft.com/office/powerpoint/2010/main" val="25673600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rotWithShape="1">
          <a:blip r:embed="rId2"/>
          <a:srcRect t="61148"/>
          <a:stretch/>
        </p:blipFill>
        <p:spPr>
          <a:xfrm>
            <a:off x="382755" y="2658978"/>
            <a:ext cx="8378490" cy="2129589"/>
          </a:xfrm>
          <a:prstGeom prst="rect">
            <a:avLst/>
          </a:prstGeom>
        </p:spPr>
      </p:pic>
      <p:sp>
        <p:nvSpPr>
          <p:cNvPr id="5" name="テキスト ボックス 4"/>
          <p:cNvSpPr txBox="1"/>
          <p:nvPr/>
        </p:nvSpPr>
        <p:spPr>
          <a:xfrm>
            <a:off x="382755" y="2015066"/>
            <a:ext cx="5401733" cy="369332"/>
          </a:xfrm>
          <a:prstGeom prst="rect">
            <a:avLst/>
          </a:prstGeom>
          <a:noFill/>
        </p:spPr>
        <p:txBody>
          <a:bodyPr wrap="square" rtlCol="0">
            <a:spAutoFit/>
          </a:bodyPr>
          <a:lstStyle/>
          <a:p>
            <a:r>
              <a:rPr kumimoji="1" lang="ja-JP" altLang="en-US" dirty="0" smtClean="0"/>
              <a:t>作成した学習済みモデルで，予測ベクトルを表示．</a:t>
            </a:r>
            <a:endParaRPr kumimoji="1" lang="ja-JP" altLang="en-US" dirty="0"/>
          </a:p>
        </p:txBody>
      </p:sp>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18</a:t>
            </a:fld>
            <a:endParaRPr kumimoji="1" lang="ja-JP" altLang="en-US"/>
          </a:p>
        </p:txBody>
      </p:sp>
    </p:spTree>
    <p:extLst>
      <p:ext uri="{BB962C8B-B14F-4D97-AF65-F5344CB8AC3E}">
        <p14:creationId xmlns:p14="http://schemas.microsoft.com/office/powerpoint/2010/main" val="1614569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次元数の変更</a:t>
            </a:r>
            <a:endParaRPr kumimoji="1" lang="ja-JP" altLang="en-US" dirty="0"/>
          </a:p>
        </p:txBody>
      </p:sp>
      <p:sp>
        <p:nvSpPr>
          <p:cNvPr id="3" name="コンテンツ プレースホルダー 2"/>
          <p:cNvSpPr>
            <a:spLocks noGrp="1"/>
          </p:cNvSpPr>
          <p:nvPr>
            <p:ph idx="1"/>
          </p:nvPr>
        </p:nvSpPr>
        <p:spPr/>
        <p:txBody>
          <a:bodyPr/>
          <a:lstStyle/>
          <a:p>
            <a:r>
              <a:rPr lang="ja-JP" altLang="en-US" dirty="0"/>
              <a:t>先ほど作ったモデル</a:t>
            </a:r>
            <a:r>
              <a:rPr lang="ja-JP" altLang="en-US" dirty="0" smtClean="0"/>
              <a:t>と同じ要領でもう一つモデルを作成．</a:t>
            </a:r>
            <a:endParaRPr lang="en-US" altLang="ja-JP" dirty="0" smtClean="0"/>
          </a:p>
          <a:p>
            <a:r>
              <a:rPr kumimoji="1" lang="en-US" altLang="ja-JP" dirty="0" smtClean="0"/>
              <a:t>Flatten</a:t>
            </a:r>
            <a:r>
              <a:rPr kumimoji="1" lang="ja-JP" altLang="en-US" dirty="0" smtClean="0"/>
              <a:t>以降の層の次元数を</a:t>
            </a:r>
            <a:r>
              <a:rPr kumimoji="1" lang="en-US" altLang="ja-JP" dirty="0" smtClean="0"/>
              <a:t>1000</a:t>
            </a:r>
            <a:r>
              <a:rPr kumimoji="1" lang="ja-JP" altLang="en-US" dirty="0" smtClean="0"/>
              <a:t>に変えてみる．</a:t>
            </a:r>
            <a:endParaRPr kumimoji="1" lang="ja-JP" altLang="en-US" dirty="0"/>
          </a:p>
        </p:txBody>
      </p:sp>
      <p:pic>
        <p:nvPicPr>
          <p:cNvPr id="4" name="図 3"/>
          <p:cNvPicPr>
            <a:picLocks noChangeAspect="1"/>
          </p:cNvPicPr>
          <p:nvPr/>
        </p:nvPicPr>
        <p:blipFill rotWithShape="1">
          <a:blip r:embed="rId2"/>
          <a:srcRect t="61081"/>
          <a:stretch/>
        </p:blipFill>
        <p:spPr>
          <a:xfrm>
            <a:off x="1573576" y="3373655"/>
            <a:ext cx="5633340" cy="280330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spTree>
    <p:extLst>
      <p:ext uri="{BB962C8B-B14F-4D97-AF65-F5344CB8AC3E}">
        <p14:creationId xmlns:p14="http://schemas.microsoft.com/office/powerpoint/2010/main" val="2542208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lnSpcReduction="10000"/>
          </a:bodyPr>
          <a:lstStyle/>
          <a:p>
            <a:r>
              <a:rPr lang="ja-JP" altLang="en-US" sz="1800" dirty="0">
                <a:latin typeface="+mj-ea"/>
                <a:ea typeface="+mj-ea"/>
              </a:rPr>
              <a:t>深層学習による画像</a:t>
            </a:r>
            <a:r>
              <a:rPr lang="ja-JP" altLang="en-US" sz="1800" dirty="0" smtClean="0">
                <a:latin typeface="+mj-ea"/>
                <a:ea typeface="+mj-ea"/>
              </a:rPr>
              <a:t>認識，特徴量抽出</a:t>
            </a:r>
            <a:r>
              <a:rPr lang="en-US" altLang="ja-JP" sz="1800" dirty="0">
                <a:latin typeface="+mj-ea"/>
                <a:ea typeface="+mj-ea"/>
              </a:rPr>
              <a:t/>
            </a:r>
            <a:br>
              <a:rPr lang="en-US" altLang="ja-JP" sz="1800" dirty="0">
                <a:latin typeface="+mj-ea"/>
                <a:ea typeface="+mj-ea"/>
              </a:rPr>
            </a:br>
            <a:r>
              <a:rPr lang="en-US" altLang="ja-JP" sz="1800" dirty="0">
                <a:latin typeface="+mj-ea"/>
                <a:ea typeface="+mj-ea"/>
              </a:rPr>
              <a:t>[</a:t>
            </a:r>
            <a:r>
              <a:rPr lang="ja-JP" altLang="en-US" sz="1800" dirty="0">
                <a:latin typeface="+mj-ea"/>
                <a:ea typeface="+mj-ea"/>
              </a:rPr>
              <a:t>中山</a:t>
            </a:r>
            <a:r>
              <a:rPr lang="en-US" altLang="ja-JP" sz="1800" dirty="0">
                <a:latin typeface="+mj-ea"/>
                <a:ea typeface="+mj-ea"/>
              </a:rPr>
              <a:t>2015] </a:t>
            </a:r>
            <a:r>
              <a:rPr lang="ja-JP" altLang="en-US" sz="1800" dirty="0">
                <a:latin typeface="+mj-ea"/>
                <a:ea typeface="+mj-ea"/>
              </a:rPr>
              <a:t>中山秀樹，「深層畳み込みニューラルネットワークによる画像特徴抽出と転移学習」，信学技報，</a:t>
            </a:r>
            <a:r>
              <a:rPr lang="en-US" altLang="ja-JP" sz="1800" dirty="0">
                <a:latin typeface="+mj-ea"/>
                <a:ea typeface="+mj-ea"/>
              </a:rPr>
              <a:t>pp.1-pp.6</a:t>
            </a:r>
            <a:r>
              <a:rPr lang="ja-JP" altLang="en-US" sz="1800" dirty="0">
                <a:latin typeface="+mj-ea"/>
                <a:ea typeface="+mj-ea"/>
              </a:rPr>
              <a:t>，</a:t>
            </a:r>
            <a:r>
              <a:rPr lang="en-US" altLang="ja-JP" sz="1800" dirty="0">
                <a:latin typeface="+mj-ea"/>
                <a:ea typeface="+mj-ea"/>
              </a:rPr>
              <a:t>2015</a:t>
            </a:r>
          </a:p>
          <a:p>
            <a:endParaRPr kumimoji="1" lang="en-US" altLang="ja-JP" sz="1800" dirty="0">
              <a:latin typeface="+mj-ea"/>
              <a:ea typeface="+mj-ea"/>
            </a:endParaRPr>
          </a:p>
          <a:p>
            <a:r>
              <a:rPr kumimoji="1" lang="en-US" altLang="ja-JP" sz="1800" dirty="0">
                <a:latin typeface="+mj-ea"/>
                <a:ea typeface="+mj-ea"/>
              </a:rPr>
              <a:t>SIFT</a:t>
            </a:r>
            <a:r>
              <a:rPr kumimoji="1" lang="ja-JP" altLang="en-US" sz="1800" dirty="0">
                <a:latin typeface="+mj-ea"/>
                <a:ea typeface="+mj-ea"/>
              </a:rPr>
              <a:t>による画像特徴抽出</a:t>
            </a:r>
            <a:r>
              <a:rPr kumimoji="1" lang="en-US" altLang="ja-JP" sz="1800" dirty="0">
                <a:latin typeface="+mj-ea"/>
                <a:ea typeface="+mj-ea"/>
              </a:rPr>
              <a:t/>
            </a:r>
            <a:br>
              <a:rPr kumimoji="1" lang="en-US" altLang="ja-JP" sz="1800" dirty="0">
                <a:latin typeface="+mj-ea"/>
                <a:ea typeface="+mj-ea"/>
              </a:rPr>
            </a:br>
            <a:r>
              <a:rPr kumimoji="1" lang="en-US" altLang="ja-JP" sz="1800" dirty="0">
                <a:latin typeface="+mj-ea"/>
                <a:ea typeface="+mj-ea"/>
              </a:rPr>
              <a:t>[</a:t>
            </a:r>
            <a:r>
              <a:rPr kumimoji="1" lang="ja-JP" altLang="en-US" sz="1800" dirty="0">
                <a:latin typeface="+mj-ea"/>
                <a:ea typeface="+mj-ea"/>
              </a:rPr>
              <a:t>藤吉</a:t>
            </a:r>
            <a:r>
              <a:rPr kumimoji="1" lang="en-US" altLang="ja-JP" sz="1800" dirty="0">
                <a:latin typeface="+mj-ea"/>
                <a:ea typeface="+mj-ea"/>
              </a:rPr>
              <a:t>2007</a:t>
            </a:r>
            <a:r>
              <a:rPr kumimoji="1" lang="en-US" altLang="ja-JP" sz="1800" dirty="0" smtClean="0">
                <a:latin typeface="+mj-ea"/>
                <a:ea typeface="+mj-ea"/>
              </a:rPr>
              <a:t>]</a:t>
            </a:r>
            <a:r>
              <a:rPr kumimoji="1" lang="ja-JP" altLang="en-US" sz="1800" dirty="0" smtClean="0">
                <a:latin typeface="+mj-ea"/>
                <a:ea typeface="+mj-ea"/>
              </a:rPr>
              <a:t>　</a:t>
            </a:r>
            <a:r>
              <a:rPr lang="ja-JP" altLang="en-US" sz="1800" dirty="0" smtClean="0">
                <a:latin typeface="+mj-ea"/>
                <a:ea typeface="+mj-ea"/>
              </a:rPr>
              <a:t>藤吉 </a:t>
            </a:r>
            <a:r>
              <a:rPr lang="ja-JP" altLang="en-US" sz="1800" dirty="0">
                <a:latin typeface="+mj-ea"/>
                <a:ea typeface="+mj-ea"/>
              </a:rPr>
              <a:t>弘</a:t>
            </a:r>
            <a:r>
              <a:rPr lang="ja-JP" altLang="en-US" sz="1800" dirty="0" smtClean="0">
                <a:latin typeface="+mj-ea"/>
                <a:ea typeface="+mj-ea"/>
              </a:rPr>
              <a:t>亘，</a:t>
            </a:r>
            <a:r>
              <a:rPr kumimoji="1" lang="ja-JP" altLang="en-US" sz="1800" dirty="0" smtClean="0">
                <a:latin typeface="+mj-ea"/>
                <a:ea typeface="+mj-ea"/>
              </a:rPr>
              <a:t>「</a:t>
            </a:r>
            <a:r>
              <a:rPr kumimoji="1" lang="en-US" altLang="ja-JP" sz="1800" dirty="0">
                <a:latin typeface="+mj-ea"/>
                <a:ea typeface="+mj-ea"/>
              </a:rPr>
              <a:t>Gradient</a:t>
            </a:r>
            <a:r>
              <a:rPr kumimoji="1" lang="ja-JP" altLang="en-US" sz="1800" dirty="0">
                <a:latin typeface="+mj-ea"/>
                <a:ea typeface="+mj-ea"/>
              </a:rPr>
              <a:t>ベースの特徴抽出　</a:t>
            </a:r>
            <a:r>
              <a:rPr kumimoji="1" lang="en-US" altLang="ja-JP" sz="1800" dirty="0">
                <a:latin typeface="+mj-ea"/>
                <a:ea typeface="+mj-ea"/>
              </a:rPr>
              <a:t>–SIFT</a:t>
            </a:r>
            <a:r>
              <a:rPr kumimoji="1" lang="ja-JP" altLang="en-US" sz="1800" dirty="0">
                <a:latin typeface="+mj-ea"/>
                <a:ea typeface="+mj-ea"/>
              </a:rPr>
              <a:t>と</a:t>
            </a:r>
            <a:r>
              <a:rPr kumimoji="1" lang="en-US" altLang="ja-JP" sz="1800" dirty="0">
                <a:latin typeface="+mj-ea"/>
                <a:ea typeface="+mj-ea"/>
              </a:rPr>
              <a:t>HOG-</a:t>
            </a:r>
            <a:r>
              <a:rPr kumimoji="1" lang="ja-JP" altLang="en-US" sz="1800" dirty="0" smtClean="0">
                <a:latin typeface="+mj-ea"/>
                <a:ea typeface="+mj-ea"/>
              </a:rPr>
              <a:t>」</a:t>
            </a:r>
            <a:r>
              <a:rPr lang="ja-JP" altLang="en-US" sz="1800" dirty="0">
                <a:latin typeface="+mj-ea"/>
                <a:ea typeface="+mj-ea"/>
              </a:rPr>
              <a:t>，</a:t>
            </a:r>
            <a:r>
              <a:rPr kumimoji="1" lang="ja-JP" altLang="en-US" sz="1800" dirty="0" smtClean="0">
                <a:latin typeface="+mj-ea"/>
                <a:ea typeface="+mj-ea"/>
              </a:rPr>
              <a:t>社団法人　情報</a:t>
            </a:r>
            <a:r>
              <a:rPr kumimoji="1" lang="ja-JP" altLang="en-US" sz="1800" dirty="0">
                <a:latin typeface="+mj-ea"/>
                <a:ea typeface="+mj-ea"/>
              </a:rPr>
              <a:t>処理学会　研究</a:t>
            </a:r>
            <a:r>
              <a:rPr kumimoji="1" lang="ja-JP" altLang="en-US" sz="1800" dirty="0" smtClean="0">
                <a:latin typeface="+mj-ea"/>
                <a:ea typeface="+mj-ea"/>
              </a:rPr>
              <a:t>報告，</a:t>
            </a:r>
            <a:r>
              <a:rPr kumimoji="1" lang="en-US" altLang="ja-JP" sz="1800" dirty="0" smtClean="0">
                <a:latin typeface="+mj-ea"/>
                <a:ea typeface="+mj-ea"/>
              </a:rPr>
              <a:t>pp.1-pp.14</a:t>
            </a:r>
            <a:r>
              <a:rPr lang="ja-JP" altLang="en-US" sz="1800" dirty="0" err="1">
                <a:latin typeface="+mj-ea"/>
                <a:ea typeface="+mj-ea"/>
              </a:rPr>
              <a:t>，</a:t>
            </a:r>
            <a:r>
              <a:rPr lang="en-US" altLang="ja-JP" sz="1800" dirty="0" smtClean="0">
                <a:latin typeface="+mj-ea"/>
              </a:rPr>
              <a:t>2007/9/4</a:t>
            </a:r>
            <a:endParaRPr kumimoji="1" lang="en-US" altLang="ja-JP" sz="1800" dirty="0">
              <a:latin typeface="+mj-ea"/>
              <a:ea typeface="+mj-ea"/>
            </a:endParaRPr>
          </a:p>
          <a:p>
            <a:pPr marL="0" indent="0">
              <a:buNone/>
            </a:pPr>
            <a:r>
              <a:rPr lang="ja-JP" altLang="en-US" sz="1800" dirty="0">
                <a:latin typeface="+mj-ea"/>
                <a:ea typeface="+mj-ea"/>
              </a:rPr>
              <a:t>　　</a:t>
            </a:r>
            <a:endParaRPr kumimoji="1" lang="en-US" altLang="ja-JP" sz="1800" dirty="0">
              <a:latin typeface="+mj-ea"/>
              <a:ea typeface="+mj-ea"/>
            </a:endParaRPr>
          </a:p>
          <a:p>
            <a:r>
              <a:rPr lang="ja-JP" altLang="en-US" sz="1800" dirty="0">
                <a:latin typeface="+mj-ea"/>
                <a:ea typeface="+mj-ea"/>
              </a:rPr>
              <a:t>深層学習と</a:t>
            </a:r>
            <a:r>
              <a:rPr lang="en-US" altLang="ja-JP" sz="1800" dirty="0">
                <a:latin typeface="+mj-ea"/>
                <a:ea typeface="+mj-ea"/>
              </a:rPr>
              <a:t>SIFT</a:t>
            </a:r>
            <a:r>
              <a:rPr lang="ja-JP" altLang="en-US" sz="1800" dirty="0">
                <a:latin typeface="+mj-ea"/>
                <a:ea typeface="+mj-ea"/>
              </a:rPr>
              <a:t>の性能評価</a:t>
            </a:r>
            <a:r>
              <a:rPr lang="en-US" altLang="ja-JP" sz="1800" dirty="0">
                <a:latin typeface="+mj-ea"/>
                <a:ea typeface="+mj-ea"/>
              </a:rPr>
              <a:t/>
            </a:r>
            <a:br>
              <a:rPr lang="en-US" altLang="ja-JP" sz="1800" dirty="0">
                <a:latin typeface="+mj-ea"/>
                <a:ea typeface="+mj-ea"/>
              </a:rPr>
            </a:br>
            <a:r>
              <a:rPr lang="en-US" altLang="ja-JP" sz="1800" dirty="0">
                <a:latin typeface="+mj-ea"/>
                <a:ea typeface="+mj-ea"/>
              </a:rPr>
              <a:t>[Ke2016</a:t>
            </a:r>
            <a:r>
              <a:rPr lang="en-US" altLang="ja-JP" sz="1800" dirty="0" smtClean="0">
                <a:latin typeface="+mj-ea"/>
                <a:ea typeface="+mj-ea"/>
              </a:rPr>
              <a:t>]</a:t>
            </a:r>
            <a:r>
              <a:rPr lang="en-US" altLang="ja-JP" sz="1800" dirty="0">
                <a:latin typeface="+mj-ea"/>
              </a:rPr>
              <a:t> </a:t>
            </a:r>
            <a:r>
              <a:rPr lang="en-US" altLang="ja-JP" sz="1800" dirty="0" err="1">
                <a:latin typeface="+mj-ea"/>
              </a:rPr>
              <a:t>Ke</a:t>
            </a:r>
            <a:r>
              <a:rPr lang="en-US" altLang="ja-JP" sz="1800" dirty="0">
                <a:latin typeface="+mj-ea"/>
              </a:rPr>
              <a:t> </a:t>
            </a:r>
            <a:r>
              <a:rPr lang="en-US" altLang="ja-JP" sz="1800" dirty="0" smtClean="0">
                <a:latin typeface="+mj-ea"/>
              </a:rPr>
              <a:t>Yan</a:t>
            </a:r>
            <a:r>
              <a:rPr lang="ja-JP" altLang="en-US" sz="1800" dirty="0" err="1" smtClean="0">
                <a:latin typeface="+mj-ea"/>
              </a:rPr>
              <a:t>，</a:t>
            </a:r>
            <a:r>
              <a:rPr lang="en-US" altLang="ja-JP" sz="1800" dirty="0" err="1" smtClean="0">
                <a:latin typeface="+mj-ea"/>
              </a:rPr>
              <a:t>Yaowei</a:t>
            </a:r>
            <a:r>
              <a:rPr lang="en-US" altLang="ja-JP" sz="1800" dirty="0" smtClean="0">
                <a:latin typeface="+mj-ea"/>
              </a:rPr>
              <a:t> </a:t>
            </a:r>
            <a:r>
              <a:rPr lang="en-US" altLang="ja-JP" sz="1800" dirty="0">
                <a:latin typeface="+mj-ea"/>
              </a:rPr>
              <a:t>Wang</a:t>
            </a:r>
            <a:r>
              <a:rPr lang="en-US" altLang="ja-JP" sz="800" dirty="0" smtClean="0">
                <a:latin typeface="+mj-ea"/>
              </a:rPr>
              <a:t>;</a:t>
            </a:r>
            <a:r>
              <a:rPr lang="ja-JP" altLang="en-US" sz="1800" dirty="0">
                <a:latin typeface="+mj-ea"/>
              </a:rPr>
              <a:t>，</a:t>
            </a:r>
            <a:r>
              <a:rPr lang="en-US" altLang="ja-JP" sz="1800" dirty="0" smtClean="0">
                <a:latin typeface="+mj-ea"/>
              </a:rPr>
              <a:t> </a:t>
            </a:r>
            <a:r>
              <a:rPr lang="en-US" altLang="ja-JP" sz="1800" dirty="0" err="1">
                <a:latin typeface="+mj-ea"/>
              </a:rPr>
              <a:t>Dawei</a:t>
            </a:r>
            <a:r>
              <a:rPr lang="en-US" altLang="ja-JP" sz="1800" dirty="0">
                <a:latin typeface="+mj-ea"/>
              </a:rPr>
              <a:t> </a:t>
            </a:r>
            <a:r>
              <a:rPr lang="en-US" altLang="ja-JP" sz="1800" dirty="0" smtClean="0">
                <a:latin typeface="+mj-ea"/>
              </a:rPr>
              <a:t>Liang</a:t>
            </a:r>
            <a:r>
              <a:rPr lang="ja-JP" altLang="en-US" sz="1800" dirty="0" err="1" smtClean="0">
                <a:latin typeface="+mj-ea"/>
              </a:rPr>
              <a:t>，</a:t>
            </a:r>
            <a:r>
              <a:rPr lang="en-US" altLang="ja-JP" sz="1800" dirty="0" smtClean="0">
                <a:latin typeface="+mj-ea"/>
              </a:rPr>
              <a:t> </a:t>
            </a:r>
            <a:r>
              <a:rPr lang="en-US" altLang="ja-JP" sz="1800" dirty="0" err="1">
                <a:latin typeface="+mj-ea"/>
              </a:rPr>
              <a:t>Tiejun</a:t>
            </a:r>
            <a:r>
              <a:rPr lang="en-US" altLang="ja-JP" sz="1800" dirty="0">
                <a:latin typeface="+mj-ea"/>
              </a:rPr>
              <a:t> </a:t>
            </a:r>
            <a:r>
              <a:rPr lang="en-US" altLang="ja-JP" sz="1800" dirty="0" smtClean="0">
                <a:latin typeface="+mj-ea"/>
              </a:rPr>
              <a:t>Huang</a:t>
            </a:r>
            <a:r>
              <a:rPr lang="ja-JP" altLang="en-US" sz="1800" dirty="0" err="1" smtClean="0">
                <a:latin typeface="+mj-ea"/>
              </a:rPr>
              <a:t>，</a:t>
            </a:r>
            <a:r>
              <a:rPr lang="en-US" altLang="ja-JP" sz="1800" dirty="0" err="1" smtClean="0">
                <a:latin typeface="+mj-ea"/>
              </a:rPr>
              <a:t>Yonghong</a:t>
            </a:r>
            <a:r>
              <a:rPr lang="en-US" altLang="ja-JP" sz="1800" dirty="0" smtClean="0">
                <a:latin typeface="+mj-ea"/>
              </a:rPr>
              <a:t> Tian</a:t>
            </a:r>
            <a:r>
              <a:rPr lang="ja-JP" altLang="en-US" sz="1800" dirty="0" smtClean="0">
                <a:latin typeface="+mj-ea"/>
                <a:ea typeface="+mj-ea"/>
              </a:rPr>
              <a:t>「</a:t>
            </a:r>
            <a:r>
              <a:rPr lang="en-US" altLang="ja-JP" sz="1800" dirty="0">
                <a:latin typeface="+mj-ea"/>
                <a:ea typeface="+mj-ea"/>
              </a:rPr>
              <a:t>CNN vs. SIFT for Image Retrieval: Alternative or</a:t>
            </a:r>
            <a:r>
              <a:rPr lang="ja-JP" altLang="en-US" sz="1800" dirty="0">
                <a:latin typeface="+mj-ea"/>
                <a:ea typeface="+mj-ea"/>
              </a:rPr>
              <a:t> </a:t>
            </a:r>
            <a:r>
              <a:rPr lang="en-US" altLang="ja-JP" sz="1800" dirty="0">
                <a:latin typeface="+mj-ea"/>
                <a:ea typeface="+mj-ea"/>
              </a:rPr>
              <a:t>Complementary?</a:t>
            </a:r>
            <a:r>
              <a:rPr lang="ja-JP" altLang="en-US" sz="1800" dirty="0" smtClean="0">
                <a:latin typeface="+mj-ea"/>
                <a:ea typeface="+mj-ea"/>
              </a:rPr>
              <a:t>」，</a:t>
            </a:r>
            <a:r>
              <a:rPr lang="en-US" altLang="ja-JP" sz="1800" dirty="0">
                <a:solidFill>
                  <a:srgbClr val="333333"/>
                </a:solidFill>
                <a:latin typeface="+mj-ea"/>
              </a:rPr>
              <a:t> </a:t>
            </a:r>
          </a:p>
          <a:p>
            <a:pPr marL="0" indent="0" algn="just">
              <a:buNone/>
            </a:pPr>
            <a:r>
              <a:rPr lang="ja-JP" altLang="en-US" sz="1800" dirty="0" smtClean="0">
                <a:solidFill>
                  <a:srgbClr val="333333"/>
                </a:solidFill>
                <a:latin typeface="+mj-ea"/>
              </a:rPr>
              <a:t>　</a:t>
            </a:r>
            <a:r>
              <a:rPr lang="en-US" altLang="ja-JP" sz="1800" dirty="0" smtClean="0">
                <a:solidFill>
                  <a:srgbClr val="333333"/>
                </a:solidFill>
                <a:latin typeface="+mj-ea"/>
              </a:rPr>
              <a:t>MM </a:t>
            </a:r>
            <a:r>
              <a:rPr lang="en-US" altLang="ja-JP" sz="1800" dirty="0">
                <a:solidFill>
                  <a:srgbClr val="333333"/>
                </a:solidFill>
                <a:latin typeface="+mj-ea"/>
              </a:rPr>
              <a:t>‘16: Proceedings of the 24th ACM international </a:t>
            </a:r>
            <a:r>
              <a:rPr lang="en-US" altLang="ja-JP" sz="1800" dirty="0" smtClean="0">
                <a:solidFill>
                  <a:srgbClr val="333333"/>
                </a:solidFill>
                <a:latin typeface="+mj-ea"/>
              </a:rPr>
              <a:t>conference </a:t>
            </a:r>
            <a:r>
              <a:rPr lang="en-US" altLang="ja-JP" sz="1800" dirty="0">
                <a:solidFill>
                  <a:srgbClr val="333333"/>
                </a:solidFill>
                <a:latin typeface="+mj-ea"/>
              </a:rPr>
              <a:t>on </a:t>
            </a:r>
            <a:r>
              <a:rPr lang="en-US" altLang="ja-JP" sz="1800" dirty="0" smtClean="0">
                <a:solidFill>
                  <a:srgbClr val="333333"/>
                </a:solidFill>
                <a:latin typeface="+mj-ea"/>
              </a:rPr>
              <a:t>Multimedia</a:t>
            </a:r>
            <a:r>
              <a:rPr lang="ja-JP" altLang="en-US" sz="1800" dirty="0" err="1" smtClean="0">
                <a:solidFill>
                  <a:srgbClr val="333333"/>
                </a:solidFill>
                <a:latin typeface="+mj-ea"/>
              </a:rPr>
              <a:t>，</a:t>
            </a:r>
            <a:r>
              <a:rPr lang="en-US" altLang="ja-JP" sz="1800" dirty="0" smtClean="0">
                <a:solidFill>
                  <a:srgbClr val="333333"/>
                </a:solidFill>
                <a:latin typeface="+mj-ea"/>
              </a:rPr>
              <a:t>pp.407-pp.411</a:t>
            </a:r>
            <a:r>
              <a:rPr lang="ja-JP" altLang="en-US" sz="1800" dirty="0" err="1" smtClean="0">
                <a:solidFill>
                  <a:srgbClr val="333333"/>
                </a:solidFill>
                <a:latin typeface="+mj-ea"/>
              </a:rPr>
              <a:t>，</a:t>
            </a:r>
            <a:r>
              <a:rPr kumimoji="1" lang="en-US" altLang="ja-JP" sz="1800" dirty="0" smtClean="0">
                <a:latin typeface="+mj-ea"/>
                <a:ea typeface="+mj-ea"/>
              </a:rPr>
              <a:t>2016/10/01 </a:t>
            </a:r>
            <a:endParaRPr lang="en-US" altLang="ja-JP" sz="1800" dirty="0">
              <a:solidFill>
                <a:srgbClr val="333333"/>
              </a:solidFill>
              <a:latin typeface="+mj-ea"/>
              <a:ea typeface="+mj-ea"/>
            </a:endParaRPr>
          </a:p>
          <a:p>
            <a:pPr marL="0" indent="0">
              <a:buNone/>
            </a:pPr>
            <a:r>
              <a:rPr lang="ja-JP" altLang="en-US" sz="1800" dirty="0">
                <a:latin typeface="+mj-ea"/>
                <a:ea typeface="+mj-ea"/>
              </a:rPr>
              <a:t>　　</a:t>
            </a:r>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Tree>
    <p:extLst>
      <p:ext uri="{BB962C8B-B14F-4D97-AF65-F5344CB8AC3E}">
        <p14:creationId xmlns:p14="http://schemas.microsoft.com/office/powerpoint/2010/main" val="524967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p:cNvGrpSpPr/>
          <p:nvPr/>
        </p:nvGrpSpPr>
        <p:grpSpPr>
          <a:xfrm>
            <a:off x="2401492" y="1230229"/>
            <a:ext cx="4571714" cy="4062555"/>
            <a:chOff x="3201989" y="497305"/>
            <a:chExt cx="6095618" cy="5416740"/>
          </a:xfrm>
        </p:grpSpPr>
        <p:pic>
          <p:nvPicPr>
            <p:cNvPr id="2" name="図 1"/>
            <p:cNvPicPr>
              <a:picLocks noChangeAspect="1"/>
            </p:cNvPicPr>
            <p:nvPr/>
          </p:nvPicPr>
          <p:blipFill rotWithShape="1">
            <a:blip r:embed="rId2"/>
            <a:srcRect l="-1611" t="61417" r="1" b="10554"/>
            <a:stretch/>
          </p:blipFill>
          <p:spPr>
            <a:xfrm>
              <a:off x="3201989" y="497305"/>
              <a:ext cx="6095618" cy="1860885"/>
            </a:xfrm>
            <a:prstGeom prst="rect">
              <a:avLst/>
            </a:prstGeom>
          </p:spPr>
        </p:pic>
        <p:pic>
          <p:nvPicPr>
            <p:cNvPr id="3" name="図 2"/>
            <p:cNvPicPr>
              <a:picLocks noChangeAspect="1"/>
            </p:cNvPicPr>
            <p:nvPr/>
          </p:nvPicPr>
          <p:blipFill rotWithShape="1">
            <a:blip r:embed="rId3"/>
            <a:srcRect b="26403"/>
            <a:stretch/>
          </p:blipFill>
          <p:spPr>
            <a:xfrm>
              <a:off x="3664415" y="3850106"/>
              <a:ext cx="5633192" cy="2063939"/>
            </a:xfrm>
            <a:prstGeom prst="rect">
              <a:avLst/>
            </a:prstGeom>
          </p:spPr>
        </p:pic>
        <p:sp>
          <p:nvSpPr>
            <p:cNvPr id="4" name="下矢印 3"/>
            <p:cNvSpPr/>
            <p:nvPr/>
          </p:nvSpPr>
          <p:spPr>
            <a:xfrm>
              <a:off x="5670884" y="2590801"/>
              <a:ext cx="721895" cy="1026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pSp>
    </p:spTree>
    <p:extLst>
      <p:ext uri="{BB962C8B-B14F-4D97-AF65-F5344CB8AC3E}">
        <p14:creationId xmlns:p14="http://schemas.microsoft.com/office/powerpoint/2010/main" val="36997493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予測ベクトルの表示</a:t>
            </a:r>
            <a:endParaRPr kumimoji="1" lang="ja-JP" altLang="en-US" dirty="0"/>
          </a:p>
        </p:txBody>
      </p:sp>
      <p:sp>
        <p:nvSpPr>
          <p:cNvPr id="3" name="コンテンツ プレースホルダー 2"/>
          <p:cNvSpPr>
            <a:spLocks noGrp="1"/>
          </p:cNvSpPr>
          <p:nvPr>
            <p:ph idx="1"/>
          </p:nvPr>
        </p:nvSpPr>
        <p:spPr>
          <a:xfrm>
            <a:off x="628650" y="1837657"/>
            <a:ext cx="7886700" cy="4351338"/>
          </a:xfrm>
        </p:spPr>
        <p:txBody>
          <a:bodyPr/>
          <a:lstStyle/>
          <a:p>
            <a:r>
              <a:rPr kumimoji="1" lang="ja-JP" altLang="en-US" dirty="0" smtClean="0"/>
              <a:t>以下のような出し方</a:t>
            </a:r>
            <a:endParaRPr kumimoji="1" lang="en-US" altLang="ja-JP" dirty="0" smtClean="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713077075"/>
              </p:ext>
            </p:extLst>
          </p:nvPr>
        </p:nvGraphicFramePr>
        <p:xfrm>
          <a:off x="1227219" y="3200400"/>
          <a:ext cx="6306319" cy="711200"/>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2539081034"/>
                    </a:ext>
                  </a:extLst>
                </a:gridCol>
              </a:tblGrid>
              <a:tr h="553453">
                <a:tc>
                  <a:txBody>
                    <a:bodyPr/>
                    <a:lstStyle/>
                    <a:p>
                      <a:pPr algn="l">
                        <a:lnSpc>
                          <a:spcPts val="1425"/>
                        </a:lnSpc>
                        <a:spcAft>
                          <a:spcPts val="0"/>
                        </a:spcAft>
                      </a:pPr>
                      <a:r>
                        <a:rPr lang="en-US" sz="1050" kern="0" dirty="0">
                          <a:effectLst/>
                        </a:rPr>
                        <a:t>from </a:t>
                      </a:r>
                      <a:r>
                        <a:rPr lang="en-US" sz="1050" kern="0" dirty="0" err="1">
                          <a:effectLst/>
                        </a:rPr>
                        <a:t>keras</a:t>
                      </a:r>
                      <a:r>
                        <a:rPr lang="en-US" sz="1050" kern="0" dirty="0">
                          <a:effectLst/>
                        </a:rPr>
                        <a:t> import models</a:t>
                      </a:r>
                      <a:endParaRPr lang="ja-JP" sz="1050" kern="100" dirty="0">
                        <a:effectLst/>
                      </a:endParaRPr>
                    </a:p>
                    <a:p>
                      <a:pPr algn="l">
                        <a:lnSpc>
                          <a:spcPts val="1425"/>
                        </a:lnSpc>
                        <a:spcAft>
                          <a:spcPts val="0"/>
                        </a:spcAft>
                      </a:pPr>
                      <a:r>
                        <a:rPr lang="en-US" sz="1050" kern="0" dirty="0">
                          <a:effectLst/>
                        </a:rPr>
                        <a:t> </a:t>
                      </a:r>
                      <a:endParaRPr lang="ja-JP" sz="1050" kern="100" dirty="0">
                        <a:effectLst/>
                      </a:endParaRPr>
                    </a:p>
                    <a:p>
                      <a:pPr algn="l">
                        <a:lnSpc>
                          <a:spcPts val="1425"/>
                        </a:lnSpc>
                        <a:spcAft>
                          <a:spcPts val="0"/>
                        </a:spcAft>
                      </a:pPr>
                      <a:r>
                        <a:rPr lang="en-US" sz="1050" kern="0" dirty="0" err="1">
                          <a:effectLst/>
                        </a:rPr>
                        <a:t>layer_outputs</a:t>
                      </a:r>
                      <a:r>
                        <a:rPr lang="en-US" sz="1050" kern="0" dirty="0">
                          <a:effectLst/>
                        </a:rPr>
                        <a:t> = [</a:t>
                      </a:r>
                      <a:r>
                        <a:rPr lang="en-US" sz="1050" kern="0" dirty="0" err="1">
                          <a:effectLst/>
                        </a:rPr>
                        <a:t>layer.output</a:t>
                      </a:r>
                      <a:r>
                        <a:rPr lang="en-US" sz="1050" kern="0" dirty="0">
                          <a:effectLst/>
                        </a:rPr>
                        <a:t> for layer in </a:t>
                      </a:r>
                      <a:r>
                        <a:rPr lang="en-US" sz="1050" kern="0" dirty="0" err="1">
                          <a:effectLst/>
                        </a:rPr>
                        <a:t>model.layers</a:t>
                      </a:r>
                      <a:r>
                        <a:rPr lang="en-US" sz="1050" kern="0" dirty="0">
                          <a:effectLst/>
                        </a:rPr>
                        <a:t>[:13]]</a:t>
                      </a:r>
                      <a:endParaRPr lang="ja-JP" sz="1050" kern="100" dirty="0">
                        <a:effectLst/>
                      </a:endParaRPr>
                    </a:p>
                    <a:p>
                      <a:pPr algn="l">
                        <a:lnSpc>
                          <a:spcPts val="1425"/>
                        </a:lnSpc>
                        <a:spcAft>
                          <a:spcPts val="0"/>
                        </a:spcAft>
                      </a:pPr>
                      <a:r>
                        <a:rPr lang="en-US" sz="1050" kern="0" dirty="0" err="1">
                          <a:effectLst/>
                        </a:rPr>
                        <a:t>activation_model</a:t>
                      </a:r>
                      <a:r>
                        <a:rPr lang="en-US" sz="1050" kern="0" dirty="0">
                          <a:effectLst/>
                        </a:rPr>
                        <a:t> = </a:t>
                      </a:r>
                      <a:r>
                        <a:rPr lang="en-US" sz="1050" kern="0" dirty="0" err="1">
                          <a:effectLst/>
                        </a:rPr>
                        <a:t>models.Model</a:t>
                      </a:r>
                      <a:r>
                        <a:rPr lang="en-US" sz="1050" kern="0" dirty="0">
                          <a:effectLst/>
                        </a:rPr>
                        <a:t>(inputs=</a:t>
                      </a:r>
                      <a:r>
                        <a:rPr lang="en-US" sz="1050" kern="0" dirty="0" err="1">
                          <a:effectLst/>
                        </a:rPr>
                        <a:t>model.input</a:t>
                      </a:r>
                      <a:r>
                        <a:rPr lang="en-US" sz="1050" kern="0" dirty="0">
                          <a:effectLst/>
                        </a:rPr>
                        <a:t>, outputs=</a:t>
                      </a:r>
                      <a:r>
                        <a:rPr lang="en-US" sz="1050" kern="0" dirty="0" err="1">
                          <a:effectLst/>
                        </a:rPr>
                        <a:t>layer_outputs</a:t>
                      </a:r>
                      <a:r>
                        <a:rPr lang="en-US" sz="1050" kern="0" dirty="0">
                          <a:effectLst/>
                        </a:rPr>
                        <a:t>)</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093272686"/>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088753525"/>
              </p:ext>
            </p:extLst>
          </p:nvPr>
        </p:nvGraphicFramePr>
        <p:xfrm>
          <a:off x="1227219" y="4176981"/>
          <a:ext cx="6306319" cy="394911"/>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4018512142"/>
                    </a:ext>
                  </a:extLst>
                </a:gridCol>
              </a:tblGrid>
              <a:tr h="394911">
                <a:tc>
                  <a:txBody>
                    <a:bodyPr/>
                    <a:lstStyle/>
                    <a:p>
                      <a:pPr algn="l">
                        <a:lnSpc>
                          <a:spcPts val="1425"/>
                        </a:lnSpc>
                        <a:spcAft>
                          <a:spcPts val="0"/>
                        </a:spcAft>
                      </a:pPr>
                      <a:r>
                        <a:rPr lang="en-US" sz="1050" kern="0" dirty="0">
                          <a:effectLst/>
                        </a:rPr>
                        <a:t>activations = </a:t>
                      </a:r>
                      <a:r>
                        <a:rPr lang="en-US" sz="1050" kern="0" dirty="0" err="1">
                          <a:effectLst/>
                        </a:rPr>
                        <a:t>activation_model.predict</a:t>
                      </a:r>
                      <a:r>
                        <a:rPr lang="en-US" sz="1050" kern="0" dirty="0">
                          <a:effectLst/>
                        </a:rPr>
                        <a:t>(x)</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65134001"/>
                  </a:ext>
                </a:extLst>
              </a:tr>
            </a:tbl>
          </a:graphicData>
        </a:graphic>
      </p:graphicFrame>
      <p:sp>
        <p:nvSpPr>
          <p:cNvPr id="6" name="スライド番号プレースホルダー 5"/>
          <p:cNvSpPr>
            <a:spLocks noGrp="1"/>
          </p:cNvSpPr>
          <p:nvPr>
            <p:ph type="sldNum" sz="quarter" idx="12"/>
          </p:nvPr>
        </p:nvSpPr>
        <p:spPr/>
        <p:txBody>
          <a:bodyPr/>
          <a:lstStyle/>
          <a:p>
            <a:fld id="{768BF403-63E9-4BE6-AA0B-408C483EA9DC}" type="slidenum">
              <a:rPr kumimoji="1" lang="ja-JP" altLang="en-US" smtClean="0"/>
              <a:t>21</a:t>
            </a:fld>
            <a:endParaRPr kumimoji="1" lang="ja-JP" altLang="en-US"/>
          </a:p>
        </p:txBody>
      </p:sp>
    </p:spTree>
    <p:extLst>
      <p:ext uri="{BB962C8B-B14F-4D97-AF65-F5344CB8AC3E}">
        <p14:creationId xmlns:p14="http://schemas.microsoft.com/office/powerpoint/2010/main" val="21760688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任意の層</a:t>
            </a:r>
            <a:r>
              <a:rPr lang="ja-JP" altLang="en-US" dirty="0" smtClean="0"/>
              <a:t>からベクトルを表示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先週は，すべての層のベクトルを出していた．</a:t>
            </a:r>
            <a:endParaRPr kumimoji="1" lang="en-US" altLang="ja-JP" dirty="0" smtClean="0"/>
          </a:p>
          <a:p>
            <a:endParaRPr lang="en-US" altLang="ja-JP" dirty="0"/>
          </a:p>
          <a:p>
            <a:r>
              <a:rPr kumimoji="1" lang="ja-JP" altLang="en-US" dirty="0" smtClean="0"/>
              <a:t>今週，指定した層のみのベクトルを抽出することができた．</a:t>
            </a:r>
            <a:endParaRPr kumimoji="1" lang="en-US" altLang="ja-JP" dirty="0" smtClean="0"/>
          </a:p>
          <a:p>
            <a:pPr lvl="1"/>
            <a:endParaRPr lang="en-US" altLang="ja-JP" dirty="0"/>
          </a:p>
          <a:p>
            <a:pPr lvl="1"/>
            <a:r>
              <a:rPr lang="en-US" altLang="ja-JP" dirty="0">
                <a:hlinkClick r:id="rId2"/>
              </a:rPr>
              <a:t>1821005-yoshioka-thesis/</a:t>
            </a:r>
            <a:r>
              <a:rPr lang="en-US" altLang="ja-JP" dirty="0" err="1">
                <a:hlinkClick r:id="rId2"/>
              </a:rPr>
              <a:t>pred_vector_storage.ipynb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22</a:t>
            </a:fld>
            <a:endParaRPr kumimoji="1" lang="ja-JP" altLang="en-US"/>
          </a:p>
        </p:txBody>
      </p:sp>
    </p:spTree>
    <p:extLst>
      <p:ext uri="{BB962C8B-B14F-4D97-AF65-F5344CB8AC3E}">
        <p14:creationId xmlns:p14="http://schemas.microsoft.com/office/powerpoint/2010/main" val="26744276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大量の予測ベクトル保存</a:t>
            </a:r>
            <a:endParaRPr kumimoji="1" lang="ja-JP" altLang="en-US" dirty="0"/>
          </a:p>
        </p:txBody>
      </p:sp>
      <p:sp>
        <p:nvSpPr>
          <p:cNvPr id="3" name="コンテンツ プレースホルダー 2"/>
          <p:cNvSpPr>
            <a:spLocks noGrp="1"/>
          </p:cNvSpPr>
          <p:nvPr>
            <p:ph idx="1"/>
          </p:nvPr>
        </p:nvSpPr>
        <p:spPr>
          <a:xfrm>
            <a:off x="628650" y="1690689"/>
            <a:ext cx="7886700" cy="4351338"/>
          </a:xfrm>
        </p:spPr>
        <p:txBody>
          <a:bodyPr/>
          <a:lstStyle/>
          <a:p>
            <a:r>
              <a:rPr kumimoji="1" lang="ja-JP" altLang="en-US" dirty="0" smtClean="0"/>
              <a:t>下記の通り実行すると保存ができた．</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r>
              <a:rPr kumimoji="1" lang="ja-JP" altLang="en-US" dirty="0" smtClean="0"/>
              <a:t>これ使わなくなりました．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23</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003396961"/>
              </p:ext>
            </p:extLst>
          </p:nvPr>
        </p:nvGraphicFramePr>
        <p:xfrm>
          <a:off x="842211" y="2382253"/>
          <a:ext cx="6966283" cy="2377440"/>
        </p:xfrm>
        <a:graphic>
          <a:graphicData uri="http://schemas.openxmlformats.org/drawingml/2006/table">
            <a:tbl>
              <a:tblPr firstRow="1" bandRow="1">
                <a:tableStyleId>{2D5ABB26-0587-4C30-8999-92F81FD0307C}</a:tableStyleId>
              </a:tblPr>
              <a:tblGrid>
                <a:gridCol w="6966283">
                  <a:extLst>
                    <a:ext uri="{9D8B030D-6E8A-4147-A177-3AD203B41FA5}">
                      <a16:colId xmlns:a16="http://schemas.microsoft.com/office/drawing/2014/main" val="820259971"/>
                    </a:ext>
                  </a:extLst>
                </a:gridCol>
              </a:tblGrid>
              <a:tr h="15124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0" kern="1200" dirty="0" smtClean="0">
                          <a:solidFill>
                            <a:schemeClr val="tx1"/>
                          </a:solidFill>
                          <a:effectLst/>
                          <a:latin typeface="+mn-lt"/>
                          <a:ea typeface="+mn-ea"/>
                          <a:cs typeface="+mn-cs"/>
                        </a:rPr>
                        <a:t>for </a:t>
                      </a:r>
                      <a:r>
                        <a:rPr kumimoji="1" lang="en-US" altLang="ja-JP" sz="1800" b="0" kern="1200" dirty="0" err="1" smtClean="0">
                          <a:solidFill>
                            <a:schemeClr val="tx1"/>
                          </a:solidFill>
                          <a:effectLst/>
                          <a:latin typeface="+mn-lt"/>
                          <a:ea typeface="+mn-ea"/>
                          <a:cs typeface="+mn-cs"/>
                        </a:rPr>
                        <a:t>i</a:t>
                      </a:r>
                      <a:r>
                        <a:rPr kumimoji="1" lang="en-US" altLang="ja-JP" sz="1800" b="0" kern="1200" dirty="0" smtClean="0">
                          <a:solidFill>
                            <a:schemeClr val="tx1"/>
                          </a:solidFill>
                          <a:effectLst/>
                          <a:latin typeface="+mn-lt"/>
                          <a:ea typeface="+mn-ea"/>
                          <a:cs typeface="+mn-cs"/>
                        </a:rPr>
                        <a:t> in range(0,1000):</a:t>
                      </a:r>
                    </a:p>
                    <a:p>
                      <a:endParaRPr kumimoji="1" lang="en-US" altLang="ja-JP" sz="1800" b="0" kern="1200" dirty="0" smtClean="0">
                        <a:solidFill>
                          <a:schemeClr val="tx1"/>
                        </a:solidFill>
                        <a:effectLst/>
                        <a:latin typeface="+mn-lt"/>
                        <a:ea typeface="+mn-ea"/>
                        <a:cs typeface="+mn-cs"/>
                      </a:endParaRPr>
                    </a:p>
                    <a:p>
                      <a:r>
                        <a:rPr kumimoji="1" lang="en-US" altLang="ja-JP" sz="1800" b="0" kern="1200" dirty="0" err="1" smtClean="0">
                          <a:solidFill>
                            <a:schemeClr val="tx1"/>
                          </a:solidFill>
                          <a:effectLst/>
                          <a:latin typeface="+mn-lt"/>
                          <a:ea typeface="+mn-ea"/>
                          <a:cs typeface="+mn-cs"/>
                        </a:rPr>
                        <a:t>file‗path</a:t>
                      </a:r>
                      <a:r>
                        <a:rPr kumimoji="1" lang="en-US" altLang="ja-JP" sz="1800" b="0" kern="1200" dirty="0" smtClean="0">
                          <a:solidFill>
                            <a:schemeClr val="tx1"/>
                          </a:solidFill>
                          <a:effectLst/>
                          <a:latin typeface="+mn-lt"/>
                          <a:ea typeface="+mn-ea"/>
                          <a:cs typeface="+mn-cs"/>
                        </a:rPr>
                        <a:t> = ’/content/</a:t>
                      </a:r>
                      <a:r>
                        <a:rPr kumimoji="1" lang="en-US" altLang="ja-JP" sz="1800" b="0" kern="1200" dirty="0" err="1" smtClean="0">
                          <a:solidFill>
                            <a:schemeClr val="tx1"/>
                          </a:solidFill>
                          <a:effectLst/>
                          <a:latin typeface="+mn-lt"/>
                          <a:ea typeface="+mn-ea"/>
                          <a:cs typeface="+mn-cs"/>
                        </a:rPr>
                        <a:t>test‗vector</a:t>
                      </a:r>
                      <a:r>
                        <a:rPr kumimoji="1" lang="en-US" altLang="ja-JP" sz="1800" b="0" kern="1200" dirty="0" smtClean="0">
                          <a:solidFill>
                            <a:schemeClr val="tx1"/>
                          </a:solidFill>
                          <a:effectLst/>
                          <a:latin typeface="+mn-lt"/>
                          <a:ea typeface="+mn-ea"/>
                          <a:cs typeface="+mn-cs"/>
                        </a:rPr>
                        <a:t>’ + </a:t>
                      </a:r>
                      <a:r>
                        <a:rPr kumimoji="1" lang="en-US" altLang="ja-JP" sz="1800" b="0" kern="1200" dirty="0" err="1" smtClean="0">
                          <a:solidFill>
                            <a:schemeClr val="tx1"/>
                          </a:solidFill>
                          <a:effectLst/>
                          <a:latin typeface="+mn-lt"/>
                          <a:ea typeface="+mn-ea"/>
                          <a:cs typeface="+mn-cs"/>
                        </a:rPr>
                        <a:t>str</a:t>
                      </a:r>
                      <a:r>
                        <a:rPr kumimoji="1" lang="ja-JP" altLang="en-US"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i</a:t>
                      </a:r>
                      <a:r>
                        <a:rPr kumimoji="1" lang="ja-JP" altLang="en-US" sz="1800" b="0" kern="1200" dirty="0" smtClean="0">
                          <a:solidFill>
                            <a:schemeClr val="tx1"/>
                          </a:solidFill>
                          <a:effectLst/>
                          <a:latin typeface="+mn-lt"/>
                          <a:ea typeface="+mn-ea"/>
                          <a:cs typeface="+mn-cs"/>
                        </a:rPr>
                        <a:t>） </a:t>
                      </a:r>
                      <a:r>
                        <a:rPr kumimoji="1" lang="en-US" altLang="ja-JP" sz="1800" b="0" kern="1200" dirty="0" smtClean="0">
                          <a:solidFill>
                            <a:schemeClr val="tx1"/>
                          </a:solidFill>
                          <a:effectLst/>
                          <a:latin typeface="+mn-lt"/>
                          <a:ea typeface="+mn-ea"/>
                          <a:cs typeface="+mn-cs"/>
                        </a:rPr>
                        <a:t>+ ’.csv'</a:t>
                      </a:r>
                    </a:p>
                    <a:p>
                      <a:r>
                        <a:rPr kumimoji="1" lang="en-US" altLang="ja-JP" sz="1800" b="0" kern="1200" dirty="0" smtClean="0">
                          <a:solidFill>
                            <a:schemeClr val="tx1"/>
                          </a:solidFill>
                          <a:effectLst/>
                          <a:latin typeface="+mn-lt"/>
                          <a:ea typeface="+mn-ea"/>
                          <a:cs typeface="+mn-cs"/>
                        </a:rPr>
                        <a:t>        with open(</a:t>
                      </a:r>
                      <a:r>
                        <a:rPr kumimoji="1" lang="en-US" altLang="ja-JP" sz="1800" b="0" kern="1200" dirty="0" err="1" smtClean="0">
                          <a:solidFill>
                            <a:schemeClr val="tx1"/>
                          </a:solidFill>
                          <a:effectLst/>
                          <a:latin typeface="+mn-lt"/>
                          <a:ea typeface="+mn-ea"/>
                          <a:cs typeface="+mn-cs"/>
                        </a:rPr>
                        <a:t>file_path</a:t>
                      </a:r>
                      <a:r>
                        <a:rPr kumimoji="1" lang="en-US" altLang="ja-JP" sz="1800" b="0" kern="1200" dirty="0" smtClean="0">
                          <a:solidFill>
                            <a:schemeClr val="tx1"/>
                          </a:solidFill>
                          <a:effectLst/>
                          <a:latin typeface="+mn-lt"/>
                          <a:ea typeface="+mn-ea"/>
                          <a:cs typeface="+mn-cs"/>
                        </a:rPr>
                        <a:t>, 'w') as f:</a:t>
                      </a:r>
                    </a:p>
                    <a:p>
                      <a:r>
                        <a:rPr kumimoji="1" lang="en-US" altLang="ja-JP" sz="1800" b="0" kern="1200" dirty="0" smtClean="0">
                          <a:solidFill>
                            <a:schemeClr val="tx1"/>
                          </a:solidFill>
                          <a:effectLst/>
                          <a:latin typeface="+mn-lt"/>
                          <a:ea typeface="+mn-ea"/>
                          <a:cs typeface="+mn-cs"/>
                        </a:rPr>
                        <a:t>          writer = </a:t>
                      </a:r>
                      <a:r>
                        <a:rPr kumimoji="1" lang="en-US" altLang="ja-JP" sz="1800" b="0" kern="1200" dirty="0" err="1" smtClean="0">
                          <a:solidFill>
                            <a:schemeClr val="tx1"/>
                          </a:solidFill>
                          <a:effectLst/>
                          <a:latin typeface="+mn-lt"/>
                          <a:ea typeface="+mn-ea"/>
                          <a:cs typeface="+mn-cs"/>
                        </a:rPr>
                        <a:t>csv.writer</a:t>
                      </a:r>
                      <a:r>
                        <a:rPr kumimoji="1" lang="en-US" altLang="ja-JP" sz="1800" b="0" kern="1200" dirty="0" smtClean="0">
                          <a:solidFill>
                            <a:schemeClr val="tx1"/>
                          </a:solidFill>
                          <a:effectLst/>
                          <a:latin typeface="+mn-lt"/>
                          <a:ea typeface="+mn-ea"/>
                          <a:cs typeface="+mn-cs"/>
                        </a:rPr>
                        <a:t>(f)</a:t>
                      </a:r>
                    </a:p>
                    <a:p>
                      <a:r>
                        <a:rPr kumimoji="1" lang="en-US" altLang="ja-JP" sz="1800" b="0" kern="1200" dirty="0" smtClean="0">
                          <a:solidFill>
                            <a:schemeClr val="tx1"/>
                          </a:solidFill>
                          <a:effectLst/>
                          <a:latin typeface="+mn-lt"/>
                          <a:ea typeface="+mn-ea"/>
                          <a:cs typeface="+mn-cs"/>
                        </a:rPr>
                        <a:t>          </a:t>
                      </a:r>
                      <a:r>
                        <a:rPr kumimoji="1" lang="en-US" altLang="ja-JP" sz="1800" b="0" kern="1200" dirty="0" err="1" smtClean="0">
                          <a:solidFill>
                            <a:schemeClr val="tx1"/>
                          </a:solidFill>
                          <a:effectLst/>
                          <a:latin typeface="+mn-lt"/>
                          <a:ea typeface="+mn-ea"/>
                          <a:cs typeface="+mn-cs"/>
                        </a:rPr>
                        <a:t>writer.writerows</a:t>
                      </a:r>
                      <a:r>
                        <a:rPr kumimoji="1" lang="en-US" altLang="ja-JP"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fifteen_layer</a:t>
                      </a:r>
                      <a:r>
                        <a:rPr kumimoji="1" lang="en-US" altLang="ja-JP" sz="1800" b="0" kern="1200" dirty="0" smtClean="0">
                          <a:solidFill>
                            <a:schemeClr val="tx1"/>
                          </a:solidFill>
                          <a:effectLst/>
                          <a:latin typeface="+mn-lt"/>
                          <a:ea typeface="+mn-ea"/>
                          <a:cs typeface="+mn-cs"/>
                        </a:rPr>
                        <a:t>)</a:t>
                      </a:r>
                    </a:p>
                    <a:p>
                      <a:endParaRPr kumimoji="1" lang="ja-JP" altLang="en-US" dirty="0"/>
                    </a:p>
                  </a:txBody>
                  <a:tcPr/>
                </a:tc>
                <a:extLst>
                  <a:ext uri="{0D108BD9-81ED-4DB2-BD59-A6C34878D82A}">
                    <a16:rowId xmlns:a16="http://schemas.microsoft.com/office/drawing/2014/main" val="3692473257"/>
                  </a:ext>
                </a:extLst>
              </a:tr>
              <a:tr h="280211">
                <a:tc>
                  <a:txBody>
                    <a:bodyPr/>
                    <a:lstStyle/>
                    <a:p>
                      <a:endParaRPr kumimoji="1" lang="ja-JP" altLang="en-US" dirty="0"/>
                    </a:p>
                  </a:txBody>
                  <a:tcPr/>
                </a:tc>
                <a:extLst>
                  <a:ext uri="{0D108BD9-81ED-4DB2-BD59-A6C34878D82A}">
                    <a16:rowId xmlns:a16="http://schemas.microsoft.com/office/drawing/2014/main" val="3841305920"/>
                  </a:ext>
                </a:extLst>
              </a:tr>
            </a:tbl>
          </a:graphicData>
        </a:graphic>
      </p:graphicFrame>
    </p:spTree>
    <p:extLst>
      <p:ext uri="{BB962C8B-B14F-4D97-AF65-F5344CB8AC3E}">
        <p14:creationId xmlns:p14="http://schemas.microsoft.com/office/powerpoint/2010/main" val="34081014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pickle</a:t>
            </a:r>
            <a:r>
              <a:rPr kumimoji="1" lang="ja-JP" altLang="en-US" dirty="0" smtClean="0"/>
              <a:t>のベクトル情報の保存</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先週まで</a:t>
            </a:r>
            <a:r>
              <a:rPr lang="en-US" altLang="ja-JP" dirty="0" smtClean="0"/>
              <a:t>c</a:t>
            </a:r>
            <a:r>
              <a:rPr kumimoji="1" lang="en-US" altLang="ja-JP" dirty="0" smtClean="0"/>
              <a:t>sv</a:t>
            </a:r>
            <a:r>
              <a:rPr kumimoji="1" lang="ja-JP" altLang="en-US" dirty="0" smtClean="0"/>
              <a:t>ファイルに保存していたベクトル情報を</a:t>
            </a:r>
            <a:r>
              <a:rPr kumimoji="1" lang="en-US" altLang="ja-JP" dirty="0" smtClean="0"/>
              <a:t>pickle</a:t>
            </a:r>
            <a:r>
              <a:rPr kumimoji="1" lang="ja-JP" altLang="en-US" dirty="0" smtClean="0"/>
              <a:t>ファイルに変更した</a:t>
            </a:r>
            <a:endParaRPr kumimoji="1" lang="en-US" altLang="ja-JP" dirty="0" smtClean="0"/>
          </a:p>
          <a:p>
            <a:endParaRPr kumimoji="1" lang="en-US" altLang="ja-JP" dirty="0" smtClean="0"/>
          </a:p>
          <a:p>
            <a:pPr marL="0" indent="0" algn="ctr">
              <a:buNone/>
            </a:pPr>
            <a:r>
              <a:rPr lang="en-US" altLang="ja-JP" dirty="0" smtClean="0"/>
              <a:t>test_vector0.csv</a:t>
            </a:r>
          </a:p>
          <a:p>
            <a:pPr marL="0" indent="0" algn="ctr">
              <a:buNone/>
            </a:pPr>
            <a:endParaRPr lang="en-US" altLang="ja-JP" dirty="0"/>
          </a:p>
          <a:p>
            <a:pPr marL="0" indent="0" algn="ctr">
              <a:buNone/>
            </a:pPr>
            <a:r>
              <a:rPr lang="en-US" altLang="ja-JP" dirty="0" smtClean="0"/>
              <a:t>cifar10_vecs1000.pickle</a:t>
            </a:r>
          </a:p>
          <a:p>
            <a:r>
              <a:rPr lang="en-US" altLang="ja-JP" dirty="0" err="1" smtClean="0"/>
              <a:t>Pikcle</a:t>
            </a:r>
            <a:r>
              <a:rPr lang="ja-JP" altLang="en-US" dirty="0" smtClean="0"/>
              <a:t>は</a:t>
            </a:r>
            <a:r>
              <a:rPr lang="en-US" altLang="ja-JP" dirty="0" err="1" smtClean="0"/>
              <a:t>numpy</a:t>
            </a:r>
            <a:r>
              <a:rPr lang="ja-JP" altLang="en-US" dirty="0" smtClean="0"/>
              <a:t>配列として扱える．</a:t>
            </a: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24</a:t>
            </a:fld>
            <a:endParaRPr kumimoji="1" lang="ja-JP" altLang="en-US"/>
          </a:p>
        </p:txBody>
      </p:sp>
      <p:sp>
        <p:nvSpPr>
          <p:cNvPr id="5" name="下矢印 4"/>
          <p:cNvSpPr/>
          <p:nvPr/>
        </p:nvSpPr>
        <p:spPr>
          <a:xfrm>
            <a:off x="4379495" y="3705726"/>
            <a:ext cx="457200" cy="5173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04031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現在，</a:t>
            </a:r>
            <a:r>
              <a:rPr lang="en-US" altLang="ja-JP" dirty="0" smtClean="0"/>
              <a:t>3</a:t>
            </a:r>
            <a:r>
              <a:rPr lang="ja-JP" altLang="en-US" dirty="0" err="1" smtClean="0"/>
              <a:t>つの</a:t>
            </a:r>
            <a:r>
              <a:rPr lang="ja-JP" altLang="en-US" dirty="0" smtClean="0"/>
              <a:t>モデル</a:t>
            </a:r>
            <a:r>
              <a:rPr lang="en-US" altLang="ja-JP" dirty="0" smtClean="0"/>
              <a:t>(100</a:t>
            </a:r>
            <a:r>
              <a:rPr lang="ja-JP" altLang="en-US" dirty="0" err="1" smtClean="0"/>
              <a:t>，</a:t>
            </a:r>
            <a:r>
              <a:rPr lang="en-US" altLang="ja-JP" dirty="0" smtClean="0"/>
              <a:t>1000</a:t>
            </a:r>
            <a:r>
              <a:rPr lang="ja-JP" altLang="en-US" dirty="0" err="1" smtClean="0"/>
              <a:t>，</a:t>
            </a:r>
            <a:r>
              <a:rPr lang="en-US" altLang="ja-JP" dirty="0" smtClean="0"/>
              <a:t>2000)</a:t>
            </a:r>
            <a:r>
              <a:rPr lang="ja-JP" altLang="en-US" dirty="0" smtClean="0"/>
              <a:t>を作成し，それぞれ</a:t>
            </a:r>
            <a:r>
              <a:rPr lang="en-US" altLang="ja-JP" dirty="0" smtClean="0"/>
              <a:t>cifar10</a:t>
            </a:r>
            <a:r>
              <a:rPr lang="ja-JP" altLang="en-US" dirty="0" smtClean="0"/>
              <a:t>のテストデータ</a:t>
            </a:r>
            <a:r>
              <a:rPr lang="en-US" altLang="ja-JP" dirty="0" smtClean="0"/>
              <a:t>1</a:t>
            </a:r>
            <a:r>
              <a:rPr lang="ja-JP" altLang="en-US" dirty="0" smtClean="0"/>
              <a:t>万件の予測ベクトル情報を取得し，保存した．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25</a:t>
            </a:fld>
            <a:endParaRPr kumimoji="1" lang="ja-JP" altLang="en-US"/>
          </a:p>
        </p:txBody>
      </p:sp>
    </p:spTree>
    <p:extLst>
      <p:ext uri="{BB962C8B-B14F-4D97-AF65-F5344CB8AC3E}">
        <p14:creationId xmlns:p14="http://schemas.microsoft.com/office/powerpoint/2010/main" val="36593046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画像検索システム評価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試しで作ってみました．</a:t>
            </a:r>
            <a:endParaRPr kumimoji="1" lang="en-US" altLang="ja-JP" dirty="0" smtClean="0"/>
          </a:p>
          <a:p>
            <a:r>
              <a:rPr lang="en-US" altLang="ja-JP" dirty="0">
                <a:hlinkClick r:id="rId2"/>
              </a:rPr>
              <a:t>1821005-yoshioka-thesis/</a:t>
            </a:r>
            <a:r>
              <a:rPr lang="en-US" altLang="ja-JP" dirty="0" err="1">
                <a:hlinkClick r:id="rId2"/>
              </a:rPr>
              <a:t>search_image.ipynb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26</a:t>
            </a:fld>
            <a:endParaRPr kumimoji="1" lang="ja-JP" altLang="en-US"/>
          </a:p>
        </p:txBody>
      </p:sp>
    </p:spTree>
    <p:extLst>
      <p:ext uri="{BB962C8B-B14F-4D97-AF65-F5344CB8AC3E}">
        <p14:creationId xmlns:p14="http://schemas.microsoft.com/office/powerpoint/2010/main" val="937129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システムの概要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err="1" smtClean="0"/>
              <a:t>つの</a:t>
            </a:r>
            <a:r>
              <a:rPr kumimoji="1" lang="ja-JP" altLang="en-US" dirty="0" smtClean="0"/>
              <a:t>ベクトルのユークリッド距離を測る．</a:t>
            </a:r>
            <a:endParaRPr kumimoji="1" lang="en-US" altLang="ja-JP" dirty="0" smtClean="0"/>
          </a:p>
          <a:p>
            <a:endParaRPr lang="en-US" altLang="ja-JP" dirty="0"/>
          </a:p>
          <a:p>
            <a:r>
              <a:rPr kumimoji="1" lang="ja-JP" altLang="en-US" dirty="0" smtClean="0"/>
              <a:t>距離の値が近い順に指定した数取得</a:t>
            </a:r>
            <a:endParaRPr kumimoji="1" lang="en-US" altLang="ja-JP" dirty="0" smtClean="0"/>
          </a:p>
          <a:p>
            <a:endParaRPr lang="en-US" altLang="ja-JP" dirty="0"/>
          </a:p>
          <a:p>
            <a:r>
              <a:rPr kumimoji="1" lang="ja-JP" altLang="en-US" dirty="0" smtClean="0"/>
              <a:t>上位</a:t>
            </a:r>
            <a:r>
              <a:rPr lang="en-US" altLang="ja-JP" dirty="0" err="1" smtClean="0"/>
              <a:t>num</a:t>
            </a:r>
            <a:r>
              <a:rPr lang="ja-JP" altLang="en-US" dirty="0" smtClean="0"/>
              <a:t>件について基準の画像と同じラベルがいくつあるかカウントする．</a:t>
            </a:r>
            <a:endParaRPr lang="en-US" altLang="ja-JP" dirty="0" smtClean="0"/>
          </a:p>
          <a:p>
            <a:endParaRPr kumimoji="1" lang="en-US" altLang="ja-JP" dirty="0"/>
          </a:p>
          <a:p>
            <a:r>
              <a:rPr lang="ja-JP" altLang="en-US" dirty="0" smtClean="0"/>
              <a:t>カウントした値からいくつ合っていたか</a:t>
            </a:r>
            <a:r>
              <a:rPr lang="en-US" altLang="ja-JP" dirty="0" smtClean="0"/>
              <a:t>%</a:t>
            </a:r>
            <a:r>
              <a:rPr lang="ja-JP" altLang="en-US" dirty="0" smtClean="0"/>
              <a:t>を出す．</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27</a:t>
            </a:fld>
            <a:endParaRPr kumimoji="1" lang="ja-JP" altLang="en-US"/>
          </a:p>
        </p:txBody>
      </p:sp>
    </p:spTree>
    <p:extLst>
      <p:ext uri="{BB962C8B-B14F-4D97-AF65-F5344CB8AC3E}">
        <p14:creationId xmlns:p14="http://schemas.microsoft.com/office/powerpoint/2010/main" val="10412151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スライド番号プレースホルダー 2"/>
          <p:cNvSpPr>
            <a:spLocks noGrp="1"/>
          </p:cNvSpPr>
          <p:nvPr>
            <p:ph type="sldNum" sz="quarter" idx="12"/>
          </p:nvPr>
        </p:nvSpPr>
        <p:spPr/>
        <p:txBody>
          <a:bodyPr/>
          <a:lstStyle/>
          <a:p>
            <a:fld id="{768BF403-63E9-4BE6-AA0B-408C483EA9DC}" type="slidenum">
              <a:rPr kumimoji="1" lang="ja-JP" altLang="en-US" smtClean="0"/>
              <a:t>28</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2331016660"/>
              </p:ext>
            </p:extLst>
          </p:nvPr>
        </p:nvGraphicFramePr>
        <p:xfrm>
          <a:off x="529391" y="2319685"/>
          <a:ext cx="7985961" cy="3426598"/>
        </p:xfrm>
        <a:graphic>
          <a:graphicData uri="http://schemas.openxmlformats.org/drawingml/2006/table">
            <a:tbl>
              <a:tblPr/>
              <a:tblGrid>
                <a:gridCol w="481194">
                  <a:extLst>
                    <a:ext uri="{9D8B030D-6E8A-4147-A177-3AD203B41FA5}">
                      <a16:colId xmlns:a16="http://schemas.microsoft.com/office/drawing/2014/main" val="301156102"/>
                    </a:ext>
                  </a:extLst>
                </a:gridCol>
                <a:gridCol w="971641">
                  <a:extLst>
                    <a:ext uri="{9D8B030D-6E8A-4147-A177-3AD203B41FA5}">
                      <a16:colId xmlns:a16="http://schemas.microsoft.com/office/drawing/2014/main" val="1186210495"/>
                    </a:ext>
                  </a:extLst>
                </a:gridCol>
                <a:gridCol w="1027163">
                  <a:extLst>
                    <a:ext uri="{9D8B030D-6E8A-4147-A177-3AD203B41FA5}">
                      <a16:colId xmlns:a16="http://schemas.microsoft.com/office/drawing/2014/main" val="3897068025"/>
                    </a:ext>
                  </a:extLst>
                </a:gridCol>
                <a:gridCol w="1027163">
                  <a:extLst>
                    <a:ext uri="{9D8B030D-6E8A-4147-A177-3AD203B41FA5}">
                      <a16:colId xmlns:a16="http://schemas.microsoft.com/office/drawing/2014/main" val="401728009"/>
                    </a:ext>
                  </a:extLst>
                </a:gridCol>
                <a:gridCol w="1202983">
                  <a:extLst>
                    <a:ext uri="{9D8B030D-6E8A-4147-A177-3AD203B41FA5}">
                      <a16:colId xmlns:a16="http://schemas.microsoft.com/office/drawing/2014/main" val="4023409223"/>
                    </a:ext>
                  </a:extLst>
                </a:gridCol>
                <a:gridCol w="1091939">
                  <a:extLst>
                    <a:ext uri="{9D8B030D-6E8A-4147-A177-3AD203B41FA5}">
                      <a16:colId xmlns:a16="http://schemas.microsoft.com/office/drawing/2014/main" val="1417262550"/>
                    </a:ext>
                  </a:extLst>
                </a:gridCol>
                <a:gridCol w="1091939">
                  <a:extLst>
                    <a:ext uri="{9D8B030D-6E8A-4147-A177-3AD203B41FA5}">
                      <a16:colId xmlns:a16="http://schemas.microsoft.com/office/drawing/2014/main" val="3112961971"/>
                    </a:ext>
                  </a:extLst>
                </a:gridCol>
                <a:gridCol w="1091939">
                  <a:extLst>
                    <a:ext uri="{9D8B030D-6E8A-4147-A177-3AD203B41FA5}">
                      <a16:colId xmlns:a16="http://schemas.microsoft.com/office/drawing/2014/main" val="2362622294"/>
                    </a:ext>
                  </a:extLst>
                </a:gridCol>
              </a:tblGrid>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model</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alexnet_cifar10_500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alexnet_cifar10_1000_2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alexnet_cifar10_2000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alexnet_cifar10_3000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alexnet_cifar10_4096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7200301"/>
                  </a:ext>
                </a:extLst>
              </a:tr>
              <a:tr h="489514">
                <a:tc>
                  <a:txBody>
                    <a:bodyPr/>
                    <a:lstStyle/>
                    <a:p>
                      <a:pPr algn="l" fontAlgn="b"/>
                      <a:r>
                        <a:rPr lang="ja-JP" altLang="en-US" sz="800" b="1" i="0" u="none" strike="noStrike">
                          <a:solidFill>
                            <a:srgbClr val="FFFFFF"/>
                          </a:solidFill>
                          <a:effectLst/>
                          <a:latin typeface="游ゴシック" panose="020B0400000000000000" pitchFamily="50" charset="-128"/>
                          <a:ea typeface="游ゴシック" panose="020B0400000000000000" pitchFamily="50" charset="-128"/>
                        </a:rPr>
                        <a:t>次元数</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4096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0806747"/>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epocs</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3978536"/>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acc</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0.3595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0.7651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0.7999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0.7077</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0.7843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0.8148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0.8281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6757431"/>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loss</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1.8305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0.7414</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0.6792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0.8488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0.7801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0.6749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0.8583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4087299"/>
                  </a:ext>
                </a:extLst>
              </a:tr>
              <a:tr h="489514">
                <a:tc>
                  <a:txBody>
                    <a:bodyPr/>
                    <a:lstStyle/>
                    <a:p>
                      <a:pPr algn="l" fontAlgn="b"/>
                      <a:r>
                        <a:rPr lang="ja-JP" altLang="en-US" sz="800" b="1" i="0" u="none" strike="noStrike">
                          <a:solidFill>
                            <a:srgbClr val="FFFFFF"/>
                          </a:solidFill>
                          <a:effectLst/>
                          <a:latin typeface="游ゴシック" panose="020B0400000000000000" pitchFamily="50" charset="-128"/>
                          <a:ea typeface="游ゴシック" panose="020B0400000000000000" pitchFamily="50" charset="-128"/>
                        </a:rPr>
                        <a:t>評価値</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9583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24246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20768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26639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25324</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25773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24785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6585860"/>
                  </a:ext>
                </a:extLst>
              </a:tr>
              <a:tr h="489514">
                <a:tc>
                  <a:txBody>
                    <a:bodyPr/>
                    <a:lstStyle/>
                    <a:p>
                      <a:pPr algn="l" fontAlgn="b"/>
                      <a:r>
                        <a:rPr lang="en-US" altLang="ja-JP" sz="800" b="1" i="0" u="none" strike="noStrike">
                          <a:solidFill>
                            <a:srgbClr val="FFFFFF"/>
                          </a:solidFill>
                          <a:effectLst/>
                          <a:latin typeface="游ゴシック" panose="020B0400000000000000" pitchFamily="50" charset="-128"/>
                          <a:ea typeface="游ゴシック" panose="020B0400000000000000" pitchFamily="50" charset="-128"/>
                        </a:rPr>
                        <a:t>%</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-1.0425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35.651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26.92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41.5975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38.31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39.4325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36.9625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7157250"/>
                  </a:ext>
                </a:extLst>
              </a:tr>
            </a:tbl>
          </a:graphicData>
        </a:graphic>
      </p:graphicFrame>
    </p:spTree>
    <p:extLst>
      <p:ext uri="{BB962C8B-B14F-4D97-AF65-F5344CB8AC3E}">
        <p14:creationId xmlns:p14="http://schemas.microsoft.com/office/powerpoint/2010/main" val="4870671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29</a:t>
            </a:fld>
            <a:endParaRPr kumimoji="1" lang="ja-JP" altLang="en-US"/>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078942856"/>
              </p:ext>
            </p:extLst>
          </p:nvPr>
        </p:nvGraphicFramePr>
        <p:xfrm>
          <a:off x="628650" y="1825625"/>
          <a:ext cx="78867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2132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algn="just"/>
            <a:r>
              <a:rPr lang="ja-JP" altLang="ja-JP" dirty="0" smtClean="0"/>
              <a:t>ソーシャル</a:t>
            </a:r>
            <a:r>
              <a:rPr lang="ja-JP" altLang="en-US" dirty="0" smtClean="0"/>
              <a:t>・</a:t>
            </a:r>
            <a:r>
              <a:rPr lang="ja-JP" altLang="ja-JP" dirty="0" smtClean="0"/>
              <a:t>ネットワーキング</a:t>
            </a:r>
            <a:r>
              <a:rPr lang="ja-JP" altLang="en-US" dirty="0" smtClean="0"/>
              <a:t>・</a:t>
            </a:r>
            <a:r>
              <a:rPr lang="ja-JP" altLang="ja-JP" dirty="0" smtClean="0"/>
              <a:t>サービス</a:t>
            </a:r>
            <a:r>
              <a:rPr lang="en-US" altLang="ja-JP" dirty="0" smtClean="0"/>
              <a:t>(SNS)</a:t>
            </a:r>
            <a:r>
              <a:rPr lang="ja-JP" altLang="en-US" dirty="0" smtClean="0"/>
              <a:t>に</a:t>
            </a:r>
            <a:r>
              <a:rPr lang="ja-JP" altLang="en-US" dirty="0"/>
              <a:t>おいて写真や画像の投稿が盛んになっており，大量の写真や画像が蓄積されている．</a:t>
            </a:r>
            <a:endParaRPr lang="en-US" altLang="ja-JP" dirty="0"/>
          </a:p>
          <a:p>
            <a:pPr algn="just"/>
            <a:r>
              <a:rPr lang="ja-JP" altLang="en-US" dirty="0"/>
              <a:t>ユーザが目的の写真や画像にアクセスする手段として，画像検索機能の重要性が増している．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a:t>
            </a:fld>
            <a:endParaRPr kumimoji="1" lang="ja-JP" altLang="en-US"/>
          </a:p>
        </p:txBody>
      </p:sp>
    </p:spTree>
    <p:extLst>
      <p:ext uri="{BB962C8B-B14F-4D97-AF65-F5344CB8AC3E}">
        <p14:creationId xmlns:p14="http://schemas.microsoft.com/office/powerpoint/2010/main" val="204676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画像認識において</a:t>
            </a:r>
            <a:r>
              <a:rPr lang="ja-JP" altLang="en-US" dirty="0"/>
              <a:t>，</a:t>
            </a:r>
            <a:r>
              <a:rPr kumimoji="1" lang="ja-JP" altLang="en-US" dirty="0" smtClean="0"/>
              <a:t>特徴量が高次元になるほど</a:t>
            </a:r>
            <a:r>
              <a:rPr lang="ja-JP" altLang="en-US" dirty="0"/>
              <a:t>，</a:t>
            </a:r>
            <a:r>
              <a:rPr kumimoji="1" lang="ja-JP" altLang="en-US" dirty="0" smtClean="0"/>
              <a:t>認識性能が高くなるが</a:t>
            </a:r>
            <a:r>
              <a:rPr lang="ja-JP" altLang="en-US" dirty="0" smtClean="0"/>
              <a:t>，</a:t>
            </a:r>
            <a:r>
              <a:rPr lang="ja-JP" altLang="en-US" dirty="0"/>
              <a:t>処理時間</a:t>
            </a:r>
            <a:r>
              <a:rPr lang="ja-JP" altLang="en-US" dirty="0" smtClean="0"/>
              <a:t>が増加する</a:t>
            </a:r>
            <a:r>
              <a:rPr lang="en-US" altLang="ja-JP" dirty="0" smtClean="0"/>
              <a:t>.</a:t>
            </a:r>
          </a:p>
          <a:p>
            <a:r>
              <a:rPr lang="ja-JP" altLang="en-US" dirty="0"/>
              <a:t>低次元だ</a:t>
            </a:r>
            <a:r>
              <a:rPr lang="ja-JP" altLang="en-US" dirty="0" smtClean="0"/>
              <a:t>と，意味情報が損失し，認識性能が低くなるが，処理時間が減少する</a:t>
            </a:r>
            <a:r>
              <a:rPr lang="en-US" altLang="ja-JP" dirty="0" smtClean="0"/>
              <a:t>.</a:t>
            </a:r>
          </a:p>
          <a:p>
            <a:endParaRPr lang="en-US" altLang="ja-JP" dirty="0"/>
          </a:p>
          <a:p>
            <a:r>
              <a:rPr lang="ja-JP" altLang="en-US" dirty="0" smtClean="0"/>
              <a:t>画像認識において，画像処理が有効に行える範囲を調査する</a:t>
            </a:r>
            <a:r>
              <a:rPr lang="en-US" altLang="ja-JP" dirty="0" smtClean="0"/>
              <a:t>.</a:t>
            </a: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a:t>
            </a:fld>
            <a:endParaRPr kumimoji="1" lang="ja-JP" altLang="en-US"/>
          </a:p>
        </p:txBody>
      </p:sp>
    </p:spTree>
    <p:extLst>
      <p:ext uri="{BB962C8B-B14F-4D97-AF65-F5344CB8AC3E}">
        <p14:creationId xmlns:p14="http://schemas.microsoft.com/office/powerpoint/2010/main" val="1864835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意味情報</a:t>
            </a:r>
            <a:endParaRPr kumimoji="1" lang="en-US" altLang="ja-JP" dirty="0" smtClean="0"/>
          </a:p>
          <a:p>
            <a:pPr lvl="1"/>
            <a:r>
              <a:rPr lang="ja-JP" altLang="en-US" dirty="0"/>
              <a:t>画像を認識する際</a:t>
            </a:r>
            <a:r>
              <a:rPr lang="ja-JP" altLang="en-US" dirty="0" smtClean="0"/>
              <a:t>に，その判断材料となる情報</a:t>
            </a:r>
            <a:r>
              <a:rPr lang="en-US" altLang="ja-JP" dirty="0" smtClean="0"/>
              <a:t>.</a:t>
            </a:r>
          </a:p>
          <a:p>
            <a:pPr lvl="1"/>
            <a:endParaRPr lang="en-US" altLang="ja-JP" dirty="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spTree>
    <p:extLst>
      <p:ext uri="{BB962C8B-B14F-4D97-AF65-F5344CB8AC3E}">
        <p14:creationId xmlns:p14="http://schemas.microsoft.com/office/powerpoint/2010/main" val="616019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a:t>
            </a:r>
            <a:r>
              <a:rPr lang="ja-JP" altLang="en-US" dirty="0"/>
              <a:t>，</a:t>
            </a:r>
            <a:r>
              <a:rPr kumimoji="1" lang="ja-JP" altLang="en-US" dirty="0" smtClean="0"/>
              <a:t>大きな次元のデータを処理することがあるが</a:t>
            </a:r>
            <a:r>
              <a:rPr lang="ja-JP" altLang="en-US" dirty="0"/>
              <a:t>，</a:t>
            </a:r>
            <a:r>
              <a:rPr kumimoji="1" lang="ja-JP" altLang="en-US" dirty="0" smtClean="0"/>
              <a:t>次元数が大きくなると「</a:t>
            </a:r>
            <a:r>
              <a:rPr kumimoji="1" lang="ja-JP" altLang="en-US" b="1" dirty="0" smtClean="0"/>
              <a:t>次元の呪い</a:t>
            </a:r>
            <a:r>
              <a:rPr kumimoji="1" lang="ja-JP" altLang="en-US" dirty="0" smtClean="0"/>
              <a:t>」と呼ばれる問題が発生する</a:t>
            </a:r>
            <a:r>
              <a:rPr kumimoji="1" lang="en-US" altLang="ja-JP" dirty="0" smtClean="0"/>
              <a:t>.</a:t>
            </a:r>
            <a:endParaRPr lang="en-US" altLang="ja-JP" dirty="0"/>
          </a:p>
          <a:p>
            <a:pPr lvl="1"/>
            <a:r>
              <a:rPr lang="ja-JP" altLang="ja-JP" dirty="0"/>
              <a:t>データの次元数が大きくなり過ぎる</a:t>
            </a:r>
            <a:r>
              <a:rPr lang="ja-JP" altLang="ja-JP" dirty="0" smtClean="0"/>
              <a:t>と</a:t>
            </a:r>
            <a:r>
              <a:rPr lang="ja-JP" altLang="en-US" dirty="0"/>
              <a:t>，</a:t>
            </a:r>
            <a:r>
              <a:rPr lang="ja-JP" altLang="ja-JP" dirty="0" smtClean="0"/>
              <a:t>その</a:t>
            </a:r>
            <a:r>
              <a:rPr lang="ja-JP" altLang="ja-JP" dirty="0"/>
              <a:t>データで表現できる組み合わせが飛躍的に多くなって</a:t>
            </a:r>
            <a:r>
              <a:rPr lang="ja-JP" altLang="ja-JP" dirty="0" smtClean="0"/>
              <a:t>しまい</a:t>
            </a:r>
            <a:r>
              <a:rPr lang="ja-JP" altLang="en-US" dirty="0"/>
              <a:t>，</a:t>
            </a:r>
            <a:r>
              <a:rPr lang="ja-JP" altLang="ja-JP" dirty="0" smtClean="0"/>
              <a:t>その結果</a:t>
            </a:r>
            <a:r>
              <a:rPr lang="ja-JP" altLang="en-US" dirty="0"/>
              <a:t>，</a:t>
            </a:r>
            <a:r>
              <a:rPr lang="ja-JP" altLang="ja-JP" dirty="0" smtClean="0"/>
              <a:t>手元</a:t>
            </a:r>
            <a:r>
              <a:rPr lang="ja-JP" altLang="ja-JP" dirty="0"/>
              <a:t>にある有限なサンプルデータでは十分な学習結果が得られなく</a:t>
            </a:r>
            <a:r>
              <a:rPr lang="ja-JP" altLang="ja-JP" dirty="0" smtClean="0"/>
              <a:t>なる</a:t>
            </a:r>
            <a:r>
              <a:rPr lang="en-US" altLang="ja-JP" dirty="0"/>
              <a:t>.</a:t>
            </a:r>
            <a:r>
              <a:rPr lang="ja-JP" altLang="en-US" dirty="0" smtClean="0"/>
              <a:t>計算</a:t>
            </a:r>
            <a:r>
              <a:rPr lang="ja-JP" altLang="en-US" dirty="0"/>
              <a:t>コストが莫大となるだけでなく，十分な学習結果が得られず、未知のデータに適切に対応出来なくなる等の不具合</a:t>
            </a:r>
            <a:r>
              <a:rPr lang="ja-JP" altLang="en-US" dirty="0" smtClean="0"/>
              <a:t>が発生</a:t>
            </a:r>
            <a:r>
              <a:rPr lang="en-US" altLang="ja-JP" dirty="0" smtClean="0"/>
              <a:t>.</a:t>
            </a:r>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6</a:t>
            </a:fld>
            <a:endParaRPr kumimoji="1" lang="ja-JP" altLang="en-US"/>
          </a:p>
        </p:txBody>
      </p:sp>
    </p:spTree>
    <p:extLst>
      <p:ext uri="{BB962C8B-B14F-4D97-AF65-F5344CB8AC3E}">
        <p14:creationId xmlns:p14="http://schemas.microsoft.com/office/powerpoint/2010/main" val="1684832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a:t>
            </a:r>
            <a:r>
              <a:rPr lang="ja-JP" altLang="en-US" dirty="0" smtClean="0"/>
              <a:t>動機・目的</a:t>
            </a:r>
            <a:endParaRPr kumimoji="1" lang="ja-JP" altLang="en-US" dirty="0"/>
          </a:p>
        </p:txBody>
      </p:sp>
      <p:sp>
        <p:nvSpPr>
          <p:cNvPr id="3" name="コンテンツ プレースホルダー 2"/>
          <p:cNvSpPr>
            <a:spLocks noGrp="1"/>
          </p:cNvSpPr>
          <p:nvPr>
            <p:ph idx="1"/>
          </p:nvPr>
        </p:nvSpPr>
        <p:spPr/>
        <p:txBody>
          <a:bodyPr/>
          <a:lstStyle/>
          <a:p>
            <a:r>
              <a:rPr lang="ja-JP" altLang="en-US" dirty="0"/>
              <a:t>画像</a:t>
            </a:r>
            <a:r>
              <a:rPr kumimoji="1" lang="ja-JP" altLang="en-US" dirty="0" smtClean="0"/>
              <a:t>認識の性能を向上させるために</a:t>
            </a:r>
            <a:r>
              <a:rPr lang="ja-JP" altLang="en-US" dirty="0" smtClean="0"/>
              <a:t>，画像認識に有効な特徴量とどれくらいの計算コストで処理できるのか計測する</a:t>
            </a:r>
            <a:r>
              <a:rPr lang="en-US" altLang="ja-JP" dirty="0" smtClean="0"/>
              <a:t>.</a:t>
            </a:r>
          </a:p>
          <a:p>
            <a:endParaRPr kumimoji="1" lang="en-US" altLang="ja-JP" dirty="0"/>
          </a:p>
          <a:p>
            <a:r>
              <a:rPr lang="ja-JP" altLang="en-US" dirty="0" smtClean="0"/>
              <a:t>計算コストを抑えた画像認識手法を調査することで，画像検索システムを成り立たせるうえで，認識性能が正常に扱える有効な範囲はどこなのか明確にする</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7</a:t>
            </a:fld>
            <a:endParaRPr kumimoji="1" lang="ja-JP" altLang="en-US"/>
          </a:p>
        </p:txBody>
      </p:sp>
    </p:spTree>
    <p:extLst>
      <p:ext uri="{BB962C8B-B14F-4D97-AF65-F5344CB8AC3E}">
        <p14:creationId xmlns:p14="http://schemas.microsoft.com/office/powerpoint/2010/main" val="1768077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認識性能とは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rgbClr val="FF0000"/>
                </a:solidFill>
              </a:rPr>
              <a:t>意味情報</a:t>
            </a:r>
            <a:r>
              <a:rPr lang="ja-JP" altLang="en-US" dirty="0">
                <a:solidFill>
                  <a:srgbClr val="FF0000"/>
                </a:solidFill>
              </a:rPr>
              <a:t>（</a:t>
            </a:r>
            <a:r>
              <a:rPr kumimoji="1" lang="ja-JP" altLang="en-US" dirty="0" smtClean="0">
                <a:solidFill>
                  <a:srgbClr val="FF0000"/>
                </a:solidFill>
              </a:rPr>
              <a:t>ラベル）</a:t>
            </a:r>
            <a:endParaRPr kumimoji="1" lang="en-US" altLang="ja-JP" dirty="0" smtClean="0">
              <a:solidFill>
                <a:srgbClr val="FF0000"/>
              </a:solidFill>
            </a:endParaRPr>
          </a:p>
          <a:p>
            <a:r>
              <a:rPr kumimoji="1" lang="ja-JP" altLang="en-US" dirty="0" smtClean="0"/>
              <a:t>色</a:t>
            </a:r>
            <a:endParaRPr kumimoji="1" lang="en-US" altLang="ja-JP" dirty="0" smtClean="0"/>
          </a:p>
          <a:p>
            <a:r>
              <a:rPr kumimoji="1" lang="ja-JP" altLang="en-US" dirty="0" smtClean="0"/>
              <a:t>位置情報</a:t>
            </a:r>
            <a:endParaRPr kumimoji="1" lang="en-US" altLang="ja-JP" dirty="0" smtClean="0"/>
          </a:p>
          <a:p>
            <a:r>
              <a:rPr lang="ja-JP" altLang="en-US" dirty="0" smtClean="0"/>
              <a:t>大きさ</a:t>
            </a:r>
            <a:endParaRPr lang="en-US" altLang="ja-JP" dirty="0" smtClean="0"/>
          </a:p>
          <a:p>
            <a:r>
              <a:rPr kumimoji="1" lang="ja-JP" altLang="en-US" dirty="0" smtClean="0">
                <a:solidFill>
                  <a:srgbClr val="FF0000"/>
                </a:solidFill>
              </a:rPr>
              <a:t>距離</a:t>
            </a:r>
            <a:endParaRPr kumimoji="1"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8</a:t>
            </a:fld>
            <a:endParaRPr kumimoji="1" lang="ja-JP" altLang="en-US"/>
          </a:p>
        </p:txBody>
      </p:sp>
    </p:spTree>
    <p:extLst>
      <p:ext uri="{BB962C8B-B14F-4D97-AF65-F5344CB8AC3E}">
        <p14:creationId xmlns:p14="http://schemas.microsoft.com/office/powerpoint/2010/main" val="4179754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en-US" altLang="ja-JP" dirty="0" smtClean="0"/>
              <a:t>CNN</a:t>
            </a:r>
            <a:r>
              <a:rPr lang="ja-JP" altLang="en-US" dirty="0" smtClean="0"/>
              <a:t>　</a:t>
            </a:r>
            <a:r>
              <a:rPr lang="en-US" altLang="ja-JP" dirty="0" smtClean="0"/>
              <a:t>(Convolutional Neural Network)</a:t>
            </a:r>
            <a:r>
              <a:rPr lang="ja-JP" altLang="en-US" dirty="0" smtClean="0"/>
              <a:t>　を用いて抽出した画像の特徴ベクトルは，画像の意味情報が保持されてると</a:t>
            </a:r>
            <a:r>
              <a:rPr lang="ja-JP" altLang="en-US" dirty="0"/>
              <a:t>仮定</a:t>
            </a:r>
            <a:r>
              <a:rPr lang="ja-JP" altLang="en-US" dirty="0" smtClean="0"/>
              <a:t>する．</a:t>
            </a:r>
            <a:endParaRPr kumimoji="1" lang="en-US" altLang="ja-JP" dirty="0"/>
          </a:p>
          <a:p>
            <a:r>
              <a:rPr lang="ja-JP" altLang="en-US" dirty="0"/>
              <a:t>この</a:t>
            </a:r>
            <a:r>
              <a:rPr lang="ja-JP" altLang="en-US" dirty="0" smtClean="0"/>
              <a:t>ため，</a:t>
            </a:r>
            <a:r>
              <a:rPr lang="ja-JP" altLang="en-US" dirty="0"/>
              <a:t>特徴ベクトルの生成に</a:t>
            </a:r>
            <a:r>
              <a:rPr lang="ja-JP" altLang="en-US" dirty="0" smtClean="0"/>
              <a:t>は</a:t>
            </a:r>
            <a:r>
              <a:rPr lang="ja-JP" altLang="en-US" dirty="0"/>
              <a:t>，</a:t>
            </a:r>
            <a:r>
              <a:rPr lang="en-US" altLang="ja-JP" dirty="0" smtClean="0"/>
              <a:t>CNN</a:t>
            </a:r>
            <a:r>
              <a:rPr lang="ja-JP" altLang="en-US" dirty="0"/>
              <a:t>を利用</a:t>
            </a:r>
            <a:r>
              <a:rPr lang="ja-JP" altLang="en-US" dirty="0" smtClean="0"/>
              <a:t>する．</a:t>
            </a:r>
            <a:endParaRPr lang="en-US" altLang="ja-JP" dirty="0"/>
          </a:p>
          <a:p>
            <a:r>
              <a:rPr kumimoji="1" lang="en-US" altLang="ja-JP" dirty="0"/>
              <a:t>CNN</a:t>
            </a:r>
            <a:r>
              <a:rPr kumimoji="1" lang="ja-JP" altLang="en-US" dirty="0"/>
              <a:t>を用いた特徴ベクトルの生成方法</a:t>
            </a:r>
            <a:endParaRPr lang="en-US" altLang="ja-JP" dirty="0"/>
          </a:p>
          <a:p>
            <a:pPr lvl="1"/>
            <a:r>
              <a:rPr lang="ja-JP" altLang="en-US" dirty="0"/>
              <a:t>識別層の一つ二つ手前の全結合層を</a:t>
            </a:r>
            <a:r>
              <a:rPr lang="ja-JP" altLang="en-US" dirty="0" smtClean="0"/>
              <a:t>用いる</a:t>
            </a:r>
            <a:r>
              <a:rPr lang="ja-JP" altLang="en-US"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9</a:t>
            </a:fld>
            <a:endParaRPr kumimoji="1" lang="ja-JP" altLang="en-US" sz="3200" dirty="0"/>
          </a:p>
        </p:txBody>
      </p:sp>
      <p:grpSp>
        <p:nvGrpSpPr>
          <p:cNvPr id="14" name="グループ化 13"/>
          <p:cNvGrpSpPr/>
          <p:nvPr/>
        </p:nvGrpSpPr>
        <p:grpSpPr>
          <a:xfrm>
            <a:off x="905154" y="5067578"/>
            <a:ext cx="7333692" cy="1109385"/>
            <a:chOff x="552823" y="1275227"/>
            <a:chExt cx="10363452" cy="1521761"/>
          </a:xfrm>
        </p:grpSpPr>
        <p:sp>
          <p:nvSpPr>
            <p:cNvPr id="15" name="正方形/長方形 14"/>
            <p:cNvSpPr/>
            <p:nvPr/>
          </p:nvSpPr>
          <p:spPr>
            <a:xfrm>
              <a:off x="552823" y="1280458"/>
              <a:ext cx="1024965"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16" name="右矢印 15"/>
            <p:cNvSpPr/>
            <p:nvPr/>
          </p:nvSpPr>
          <p:spPr>
            <a:xfrm>
              <a:off x="1885078" y="1873623"/>
              <a:ext cx="1227667"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420035" y="128045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14617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266335" y="1275227"/>
              <a:ext cx="649940"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識別層</a:t>
              </a:r>
              <a:endParaRPr kumimoji="1" lang="ja-JP" altLang="en-US" dirty="0">
                <a:solidFill>
                  <a:schemeClr val="tx1"/>
                </a:solidFill>
              </a:endParaRPr>
            </a:p>
          </p:txBody>
        </p:sp>
        <p:sp>
          <p:nvSpPr>
            <p:cNvPr id="29" name="正方形/長方形 28"/>
            <p:cNvSpPr/>
            <p:nvPr/>
          </p:nvSpPr>
          <p:spPr>
            <a:xfrm>
              <a:off x="4872317"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570340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7716988" y="1275228"/>
              <a:ext cx="1019859"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tx1"/>
                  </a:solidFill>
                </a:rPr>
                <a:t>全結合層</a:t>
              </a:r>
              <a:endParaRPr kumimoji="1" lang="ja-JP" altLang="en-US" dirty="0">
                <a:solidFill>
                  <a:schemeClr val="tx1"/>
                </a:solidFill>
              </a:endParaRPr>
            </a:p>
          </p:txBody>
        </p:sp>
        <p:sp>
          <p:nvSpPr>
            <p:cNvPr id="32" name="右矢印 31"/>
            <p:cNvSpPr/>
            <p:nvPr/>
          </p:nvSpPr>
          <p:spPr>
            <a:xfrm>
              <a:off x="6522813" y="1868392"/>
              <a:ext cx="900456"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9113992" y="1868393"/>
              <a:ext cx="775199" cy="330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33810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33412</TotalTime>
  <Words>1182</Words>
  <Application>Microsoft Office PowerPoint</Application>
  <PresentationFormat>画面に合わせる (4:3)</PresentationFormat>
  <Paragraphs>234</Paragraphs>
  <Slides>29</Slides>
  <Notes>3</Notes>
  <HiddenSlides>1</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29</vt:i4>
      </vt:variant>
    </vt:vector>
  </HeadingPairs>
  <TitlesOfParts>
    <vt:vector size="39" baseType="lpstr">
      <vt:lpstr>-apple-system</vt:lpstr>
      <vt:lpstr>游ゴシック</vt:lpstr>
      <vt:lpstr>游ゴシック Light</vt:lpstr>
      <vt:lpstr>游明朝</vt:lpstr>
      <vt:lpstr>Arial</vt:lpstr>
      <vt:lpstr>Calibri</vt:lpstr>
      <vt:lpstr>Calibri Light</vt:lpstr>
      <vt:lpstr>Cambria Math</vt:lpstr>
      <vt:lpstr>Times New Roman</vt:lpstr>
      <vt:lpstr>Office テーマ</vt:lpstr>
      <vt:lpstr>画像検索のための画像特徴ベクトルの次元数に着目した認識精度と計算コストの関係性の評価・実験</vt:lpstr>
      <vt:lpstr>関連研究</vt:lpstr>
      <vt:lpstr>研究背景</vt:lpstr>
      <vt:lpstr>研究課題</vt:lpstr>
      <vt:lpstr>PowerPoint プレゼンテーション</vt:lpstr>
      <vt:lpstr>次元数と計算コスト</vt:lpstr>
      <vt:lpstr>研究動機・目的</vt:lpstr>
      <vt:lpstr>認識性能とは</vt:lpstr>
      <vt:lpstr>本研究のアプローチ</vt:lpstr>
      <vt:lpstr>研究の方法</vt:lpstr>
      <vt:lpstr>特徴ベクトル</vt:lpstr>
      <vt:lpstr>Vgg16で予測ベクトル表示</vt:lpstr>
      <vt:lpstr>使用したモデル</vt:lpstr>
      <vt:lpstr>実験システム</vt:lpstr>
      <vt:lpstr>PowerPoint プレゼンテーション</vt:lpstr>
      <vt:lpstr>Alexnetのモデル作成</vt:lpstr>
      <vt:lpstr>PowerPoint プレゼンテーション</vt:lpstr>
      <vt:lpstr>PowerPoint プレゼンテーション</vt:lpstr>
      <vt:lpstr>次元数の変更</vt:lpstr>
      <vt:lpstr>PowerPoint プレゼンテーション</vt:lpstr>
      <vt:lpstr>予測ベクトルの表示</vt:lpstr>
      <vt:lpstr>任意の層からベクトルを表示</vt:lpstr>
      <vt:lpstr>大量の予測ベクトル保存</vt:lpstr>
      <vt:lpstr>pickleのベクトル情報の保存</vt:lpstr>
      <vt:lpstr>PowerPoint プレゼンテーション</vt:lpstr>
      <vt:lpstr>画像検索システム評価</vt:lpstr>
      <vt:lpstr>システムの概要</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画像検索のための画像特徴ベクトルの次元数に着目した認識精度と計算コストの関係性の調査</dc:title>
  <dc:creator>Windows ユーザー</dc:creator>
  <cp:lastModifiedBy>Windows ユーザー</cp:lastModifiedBy>
  <cp:revision>64</cp:revision>
  <dcterms:created xsi:type="dcterms:W3CDTF">2021-10-13T04:14:40Z</dcterms:created>
  <dcterms:modified xsi:type="dcterms:W3CDTF">2021-12-08T08:02:20Z</dcterms:modified>
</cp:coreProperties>
</file>