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361" autoAdjust="0"/>
  </p:normalViewPr>
  <p:slideViewPr>
    <p:cSldViewPr snapToGrid="0">
      <p:cViewPr>
        <p:scale>
          <a:sx n="50" d="100"/>
          <a:sy n="50" d="100"/>
        </p:scale>
        <p:origin x="108"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モデルの構成はこのようになっています．</a:t>
            </a:r>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画像検索精度と計算時間の両方の観点から最も良い結果だった次元数を明確にすることを目的とする．</a:t>
            </a: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画像検索精度を調査するため，基準となる画像と同じラベルを数え，最も正答率の良い特徴ベクトルを求めます．画像検索をする際の計算時間を計測します．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の結果を受けて検索精度が出ていないラベルがあると考えられたため，そのラベルを探すことを目的とします．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また，検索結果上位に表示された画像について視覚的な共通点を評価する</a:t>
            </a:r>
            <a:r>
              <a:rPr kumimoji="1" lang="ja-JP" altLang="en-US" sz="1200" kern="1200" dirty="0" smtClean="0">
                <a:solidFill>
                  <a:schemeClr val="tx1"/>
                </a:solidFill>
                <a:effectLst/>
                <a:latin typeface="+mn-lt"/>
                <a:ea typeface="+mn-ea"/>
                <a:cs typeface="+mn-cs"/>
              </a:rPr>
              <a:t>．特徴ベクトルの持つ意味情報について調査さすることも目的とします．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検索上位に表示された画像の共通点について評価を行います</a:t>
            </a:r>
            <a:r>
              <a:rPr lang="ja-JP" altLang="en-US" dirty="0" smtClean="0"/>
              <a:t>．</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の結果から制度が良いラベルと悪いラベルがあることが確認できました．検索精度の悪いラベルの影響で全体の検索精度が落ちてしまっていることがわかりました．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最も正答率の良かったラベル車の画像と最も悪かったラベル猫の画像の検索上位に表示された</a:t>
            </a:r>
            <a:r>
              <a:rPr kumimoji="1" lang="en-US" altLang="ja-JP" dirty="0" smtClean="0"/>
              <a:t>3</a:t>
            </a:r>
            <a:r>
              <a:rPr kumimoji="1" lang="ja-JP" altLang="en-US" dirty="0" smtClean="0"/>
              <a:t>件を例として表示しています．</a:t>
            </a:r>
            <a:endParaRPr kumimoji="1" lang="en-US" altLang="ja-JP" dirty="0" smtClean="0"/>
          </a:p>
          <a:p>
            <a:r>
              <a:rPr kumimoji="1" lang="ja-JP" altLang="en-US" dirty="0" smtClean="0"/>
              <a:t>ラベル車に関しては，正解ラベルが異なっているものでも形状が近いものが表示されているのを確認できました．</a:t>
            </a:r>
            <a:endParaRPr kumimoji="1" lang="en-US" altLang="ja-JP" dirty="0" smtClean="0"/>
          </a:p>
          <a:p>
            <a:r>
              <a:rPr kumimoji="1" lang="ja-JP" altLang="en-US" dirty="0" smtClean="0"/>
              <a:t>ラベル猫では，</a:t>
            </a:r>
            <a:r>
              <a:rPr kumimoji="1" lang="en-US" altLang="ja-JP" dirty="0" smtClean="0"/>
              <a:t>1</a:t>
            </a:r>
            <a:r>
              <a:rPr kumimoji="1" lang="ja-JP" altLang="en-US" dirty="0" smtClean="0"/>
              <a:t>個目が犬と形状が似ているものも出てきてはいたのですが，関係性が低い画像も検索結果に出てきていることから特徴ベクトルからの意味情報がうまく取得できていないのではないかと考えられる。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en-US" sz="1200" kern="1200" dirty="0" smtClean="0">
                <a:solidFill>
                  <a:schemeClr val="tx1"/>
                </a:solidFill>
                <a:effectLst/>
                <a:latin typeface="+mn-lt"/>
                <a:ea typeface="+mn-ea"/>
                <a:cs typeface="+mn-cs"/>
              </a:rPr>
              <a:t>が最も正答率が良かったのですが，計算時間がかかりすげていることから，</a:t>
            </a:r>
            <a:r>
              <a:rPr kumimoji="1" lang="ja-JP" altLang="ja-JP" sz="1200" kern="1200" dirty="0" smtClean="0">
                <a:solidFill>
                  <a:schemeClr val="tx1"/>
                </a:solidFill>
                <a:effectLst/>
                <a:latin typeface="+mn-lt"/>
                <a:ea typeface="+mn-ea"/>
                <a:cs typeface="+mn-cs"/>
              </a:rPr>
              <a:t>次元</a:t>
            </a:r>
            <a:r>
              <a:rPr kumimoji="1" lang="ja-JP" altLang="ja-JP" sz="1200" kern="1200" dirty="0" smtClean="0">
                <a:solidFill>
                  <a:schemeClr val="tx1"/>
                </a:solidFill>
                <a:effectLst/>
                <a:latin typeface="+mn-lt"/>
                <a:ea typeface="+mn-ea"/>
                <a:cs typeface="+mn-cs"/>
              </a:rPr>
              <a:t>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a:t>
            </a:r>
            <a:r>
              <a:rPr kumimoji="1" lang="ja-JP" altLang="ja-JP" sz="1200" kern="1200" dirty="0" smtClean="0">
                <a:solidFill>
                  <a:schemeClr val="tx1"/>
                </a:solidFill>
                <a:effectLst/>
                <a:latin typeface="+mn-lt"/>
                <a:ea typeface="+mn-ea"/>
                <a:cs typeface="+mn-cs"/>
              </a:rPr>
              <a:t>，計算時間の両方の観点から最も良かった</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本研究の分析手法から最適な次元数を導き出すことが出来ました．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次に，全体を通して検索精度が出ていなかったことに関し，検索</a:t>
            </a:r>
            <a:r>
              <a:rPr kumimoji="1" lang="ja-JP" altLang="en-US" sz="1200" kern="1200" dirty="0" smtClean="0">
                <a:solidFill>
                  <a:schemeClr val="tx1"/>
                </a:solidFill>
                <a:effectLst/>
                <a:latin typeface="+mn-lt"/>
                <a:ea typeface="+mn-ea"/>
                <a:cs typeface="+mn-cs"/>
              </a:rPr>
              <a:t>精度が出ていない理由として，ラベルによって検索精度が異なり，検索精度が低いラベルが複数確認できた</a:t>
            </a:r>
            <a:r>
              <a:rPr kumimoji="1" lang="ja-JP" altLang="en-US"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一部</a:t>
            </a:r>
            <a:r>
              <a:rPr kumimoji="1" lang="ja-JP" altLang="ja-JP" sz="1200" kern="1200" dirty="0" smtClean="0">
                <a:solidFill>
                  <a:schemeClr val="tx1"/>
                </a:solidFill>
                <a:effectLst/>
                <a:latin typeface="+mn-lt"/>
                <a:ea typeface="+mn-ea"/>
                <a:cs typeface="+mn-cs"/>
              </a:rPr>
              <a:t>のラベルでは</a:t>
            </a:r>
            <a:r>
              <a:rPr kumimoji="1" lang="ja-JP" altLang="en-US" sz="1200" kern="1200" dirty="0" smtClean="0">
                <a:solidFill>
                  <a:schemeClr val="tx1"/>
                </a:solidFill>
                <a:effectLst/>
                <a:latin typeface="+mn-lt"/>
                <a:ea typeface="+mn-ea"/>
                <a:cs typeface="+mn-cs"/>
              </a:rPr>
              <a:t>，特徴ベクトル</a:t>
            </a:r>
            <a:r>
              <a:rPr kumimoji="1" lang="ja-JP" altLang="en-US" sz="1200" kern="1200" dirty="0" smtClean="0">
                <a:solidFill>
                  <a:schemeClr val="tx1"/>
                </a:solidFill>
                <a:effectLst/>
                <a:latin typeface="+mn-lt"/>
                <a:ea typeface="+mn-ea"/>
                <a:cs typeface="+mn-cs"/>
              </a:rPr>
              <a:t>に意味情報が取れていなかった．</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又、ランキング形式で画像を表示したところ，形状</a:t>
            </a:r>
            <a:r>
              <a:rPr lang="ja-JP" altLang="en-US" dirty="0" smtClean="0"/>
              <a:t>が似ているものが検索上位に表示された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また，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lvl="1">
              <a:spcBef>
                <a:spcPts val="1000"/>
              </a:spcBef>
            </a:pPr>
            <a:r>
              <a:rPr lang="ja-JP" altLang="en-US" dirty="0" smtClean="0"/>
              <a:t>本研究で重要となる特徴ベクトルについて先に説明させていただきます．</a:t>
            </a:r>
            <a:endParaRPr lang="en-US" altLang="ja-JP" dirty="0" smtClean="0"/>
          </a:p>
          <a:p>
            <a:pPr marL="228600" lvl="1">
              <a:spcBef>
                <a:spcPts val="1000"/>
              </a:spcBef>
            </a:pPr>
            <a:r>
              <a:rPr lang="en-US" altLang="ja-JP" dirty="0" smtClean="0"/>
              <a:t>CNN (Convolutional Neural Network)</a:t>
            </a:r>
            <a:r>
              <a:rPr lang="ja-JP" altLang="en-US" dirty="0" smtClean="0"/>
              <a:t>の登場により，画像検索機能は向上した</a:t>
            </a:r>
            <a:endParaRPr lang="en-US" altLang="ja-JP" dirty="0" smtClean="0"/>
          </a:p>
          <a:p>
            <a:pPr marL="228600" lvl="1">
              <a:spcBef>
                <a:spcPts val="1000"/>
              </a:spcBef>
            </a:pPr>
            <a:r>
              <a:rPr lang="ja-JP" altLang="en-US" dirty="0" smtClean="0"/>
              <a:t>深層学習モデルの中間層から抽出した特徴ベクトルを利用した画像検索方式を提案します．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ここで中間層</a:t>
            </a:r>
            <a:r>
              <a:rPr kumimoji="1" lang="ja-JP" altLang="en-US" sz="1200" dirty="0" smtClean="0"/>
              <a:t>から抽出される特徴ベクトルには，意味情報が保存されていると仮定します．意味情報とは，</a:t>
            </a:r>
            <a:r>
              <a:rPr lang="ja-JP" altLang="en-US" dirty="0" smtClean="0"/>
              <a:t>画像を認識する際に，その判断材料となる情報</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a:t>
            </a:r>
            <a:r>
              <a:rPr lang="ja-JP" altLang="en-US" dirty="0" smtClean="0">
                <a:solidFill>
                  <a:srgbClr val="333333"/>
                </a:solidFill>
                <a:latin typeface="-apple-system"/>
              </a:rPr>
              <a:t>情報（パターン情報は濃淡画像の画素値など。）を</a:t>
            </a:r>
            <a:r>
              <a:rPr lang="ja-JP" altLang="en-US" dirty="0" smtClean="0">
                <a:solidFill>
                  <a:srgbClr val="333333"/>
                </a:solidFill>
                <a:latin typeface="-apple-system"/>
              </a:rPr>
              <a:t>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次元であるといえる</a:t>
            </a:r>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反対に，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望ましい検索精度と計算時間を考慮した場合の最適な次元数が明らかになっていません．</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a:lnSpc>
                <a:spcPct val="100000"/>
              </a:lnSpc>
            </a:pPr>
            <a:r>
              <a:rPr lang="en-US" altLang="ja-JP" dirty="0" smtClean="0"/>
              <a:t>CNN</a:t>
            </a:r>
            <a:r>
              <a:rPr lang="ja-JP" altLang="en-US" dirty="0" smtClean="0"/>
              <a:t>を用いて特徴ベクトルの抽出を行う．</a:t>
            </a:r>
            <a:endParaRPr lang="en-US" altLang="ja-JP" dirty="0" smtClean="0"/>
          </a:p>
          <a:p>
            <a:pPr lvl="1">
              <a:lnSpc>
                <a:spcPct val="100000"/>
              </a:lnSpc>
            </a:pPr>
            <a:r>
              <a:rPr lang="ja-JP" altLang="en-US" dirty="0" smtClean="0"/>
              <a:t>識別層の手前の全結合層を用いる</a:t>
            </a:r>
            <a:endParaRPr lang="en-US" altLang="ja-JP" dirty="0" smtClean="0"/>
          </a:p>
          <a:p>
            <a:pPr>
              <a:lnSpc>
                <a:spcPct val="100000"/>
              </a:lnSpc>
            </a:pPr>
            <a:r>
              <a:rPr lang="ja-JP" altLang="en-US" dirty="0" smtClean="0"/>
              <a:t>検索精度は，画像検索手法の一つでもあるユークリッド距離を用いる．ベクトル間のユークリッド分離が小さい程類似性が高いとする．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smtClean="0">
                <a:solidFill>
                  <a:schemeClr val="tx1"/>
                </a:solidFill>
                <a:effectLst/>
                <a:latin typeface="+mn-lt"/>
                <a:ea typeface="+mn-ea"/>
                <a:cs typeface="+mn-cs"/>
              </a:rPr>
              <a:t>で異なる次元数の各特徴ベクトルを画像検索評価プログラムに読込，評価を行います．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100,500,1000,2000,3000,4096,8192</a:t>
            </a:r>
            <a:r>
              <a:rPr kumimoji="1" lang="ja-JP" altLang="en-US" dirty="0" smtClean="0"/>
              <a:t>と変更しています．その他は変えていません．エポック数に関しても一緒です．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a:t>学籍</a:t>
            </a:r>
            <a:r>
              <a:rPr lang="ja-JP" altLang="en-US" dirty="0" smtClean="0"/>
              <a:t>番号：</a:t>
            </a:r>
            <a:r>
              <a:rPr lang="en-US" altLang="ja-JP" dirty="0" smtClean="0"/>
              <a:t>1821005</a:t>
            </a:r>
            <a:endParaRPr kumimoji="1" lang="en-US" altLang="ja-JP" dirty="0" smtClean="0"/>
          </a:p>
          <a:p>
            <a:r>
              <a:rPr lang="ja-JP" altLang="en-US" dirty="0" smtClean="0"/>
              <a:t>氏名：吉岡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モデルの構成</a:t>
            </a:r>
            <a:endParaRPr kumimoji="1" lang="ja-JP" altLang="en-US" dirty="0"/>
          </a:p>
        </p:txBody>
      </p:sp>
      <p:sp>
        <p:nvSpPr>
          <p:cNvPr id="3" name="コンテンツ プレースホルダー 2"/>
          <p:cNvSpPr>
            <a:spLocks noGrp="1"/>
          </p:cNvSpPr>
          <p:nvPr>
            <p:ph idx="1"/>
          </p:nvPr>
        </p:nvSpPr>
        <p:spPr>
          <a:xfrm>
            <a:off x="628651" y="1690690"/>
            <a:ext cx="742950" cy="490808"/>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071"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a:t>の</a:t>
            </a:r>
            <a:r>
              <a:rPr lang="ja-JP" altLang="en-US" dirty="0" smtClean="0"/>
              <a:t>正答率を調査する．</a:t>
            </a:r>
            <a:endParaRPr lang="en-US" altLang="ja-JP" dirty="0"/>
          </a:p>
          <a:p>
            <a:pPr lvl="1">
              <a:lnSpc>
                <a:spcPct val="100000"/>
              </a:lnSpc>
            </a:pPr>
            <a:r>
              <a:rPr lang="ja-JP" altLang="ja-JP" dirty="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画像検索精度を調査するため，基準となる画像と同じラベルを数え，最も正答率の良い特徴ベクトルの次元数を求める．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28650" y="1825625"/>
            <a:ext cx="3917224" cy="591004"/>
          </a:xfrm>
        </p:spPr>
        <p:txBody>
          <a:bodyPr/>
          <a:lstStyle/>
          <a:p>
            <a:endParaRPr kumimoji="1" lang="ja-JP" altLang="en-US" dirty="0"/>
          </a:p>
        </p:txBody>
      </p:sp>
      <p:pic>
        <p:nvPicPr>
          <p:cNvPr id="8" name="図 7"/>
          <p:cNvPicPr>
            <a:picLocks noChangeAspect="1"/>
          </p:cNvPicPr>
          <p:nvPr/>
        </p:nvPicPr>
        <p:blipFill>
          <a:blip r:embed="rId3"/>
          <a:stretch>
            <a:fillRect/>
          </a:stretch>
        </p:blipFill>
        <p:spPr>
          <a:xfrm>
            <a:off x="628650" y="1825625"/>
            <a:ext cx="7391944" cy="4443031"/>
          </a:xfrm>
          <a:prstGeom prst="rect">
            <a:avLst/>
          </a:prstGeom>
        </p:spPr>
      </p:pic>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a:t>ラベルによる検索精度の違い</a:t>
            </a:r>
            <a:r>
              <a:rPr lang="ja-JP" altLang="en-US" dirty="0" smtClean="0"/>
              <a:t>を調査する</a:t>
            </a:r>
            <a:r>
              <a:rPr lang="ja-JP" altLang="en-US" dirty="0" smtClean="0"/>
              <a:t>．</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a:t>
            </a:r>
            <a:r>
              <a:rPr lang="ja-JP" altLang="en-US" dirty="0" smtClean="0"/>
              <a:t>評価し，</a:t>
            </a:r>
            <a:r>
              <a:rPr lang="ja-JP" altLang="en-US" dirty="0" smtClean="0"/>
              <a:t>特徴</a:t>
            </a:r>
            <a:r>
              <a:rPr lang="ja-JP" altLang="en-US" dirty="0"/>
              <a:t>ベクトルの持つ意味情報について</a:t>
            </a:r>
            <a:r>
              <a:rPr lang="ja-JP" altLang="en-US" dirty="0" smtClean="0"/>
              <a:t>調査</a:t>
            </a:r>
            <a:r>
              <a:rPr lang="ja-JP" altLang="en-US" dirty="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ベクトルから各ラベルの正答率を出し，ラベルによる正答率の違いをグラフに表す．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a:t>
            </a:r>
            <a:r>
              <a:rPr lang="ja-JP" altLang="en-US" dirty="0" smtClean="0"/>
              <a:t>の類似</a:t>
            </a:r>
            <a:r>
              <a:rPr lang="ja-JP" altLang="en-US" dirty="0" smtClean="0"/>
              <a:t>している</a:t>
            </a:r>
            <a:r>
              <a:rPr lang="ja-JP" altLang="en-US" dirty="0" smtClean="0"/>
              <a:t>点について評価する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825625"/>
            <a:ext cx="3995601" cy="303621"/>
          </a:xfrm>
        </p:spPr>
        <p:txBody>
          <a:bodyPr>
            <a:normAutofit fontScale="62500" lnSpcReduction="20000"/>
          </a:bodyPr>
          <a:lstStyle/>
          <a:p>
            <a:endParaRPr kumimoji="1" lang="ja-JP" altLang="en-US" dirty="0"/>
          </a:p>
        </p:txBody>
      </p:sp>
      <p:pic>
        <p:nvPicPr>
          <p:cNvPr id="7" name="図 6"/>
          <p:cNvPicPr>
            <a:picLocks noChangeAspect="1"/>
          </p:cNvPicPr>
          <p:nvPr/>
        </p:nvPicPr>
        <p:blipFill>
          <a:blip r:embed="rId3"/>
          <a:stretch>
            <a:fillRect/>
          </a:stretch>
        </p:blipFill>
        <p:spPr>
          <a:xfrm>
            <a:off x="628649" y="1825625"/>
            <a:ext cx="7313567" cy="4395921"/>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lstStyle/>
          <a:p>
            <a:r>
              <a:rPr lang="ja-JP" altLang="en-US" dirty="0" smtClean="0"/>
              <a:t>形状が似ているものが多く表示された．</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kumimoji="1" lang="ja-JP" altLang="en-US" dirty="0" smtClean="0"/>
              <a:t>関連性が低いと考えられるものが表示された．</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r>
              <a:rPr kumimoji="1" lang="ja-JP" altLang="en-US" dirty="0" smtClean="0"/>
              <a:t>．</a:t>
            </a:r>
            <a:endParaRPr kumimoji="1" lang="en-US" altLang="ja-JP" dirty="0" smtClean="0"/>
          </a:p>
          <a:p>
            <a:endParaRPr kumimoji="1" lang="en-US" altLang="ja-JP" dirty="0" smtClean="0"/>
          </a:p>
          <a:p>
            <a:r>
              <a:rPr lang="ja-JP" altLang="en-US" dirty="0"/>
              <a:t>分析手法</a:t>
            </a:r>
            <a:r>
              <a:rPr lang="ja-JP" altLang="en-US" dirty="0" smtClean="0"/>
              <a:t>から最適な次元数を導き出せた．</a:t>
            </a:r>
            <a:endParaRPr kumimoji="1" lang="en-US" altLang="ja-JP" dirty="0" smtClean="0"/>
          </a:p>
          <a:p>
            <a:endParaRPr lang="en-US" altLang="ja-JP" dirty="0"/>
          </a:p>
          <a:p>
            <a:r>
              <a:rPr lang="ja-JP" altLang="en-US" dirty="0"/>
              <a:t>ラベルに</a:t>
            </a:r>
            <a:r>
              <a:rPr lang="ja-JP" altLang="en-US" dirty="0" smtClean="0"/>
              <a:t>よって検索精度が良いものと悪いものがあることが確認できた</a:t>
            </a:r>
            <a:r>
              <a:rPr lang="ja-JP" altLang="en-US" dirty="0" smtClean="0"/>
              <a:t>．</a:t>
            </a:r>
            <a:endParaRPr kumimoji="1" lang="en-US" altLang="ja-JP" dirty="0" smtClean="0"/>
          </a:p>
          <a:p>
            <a:endParaRPr lang="en-US" altLang="ja-JP" dirty="0" smtClean="0"/>
          </a:p>
          <a:p>
            <a:r>
              <a:rPr lang="ja-JP" altLang="en-US" dirty="0" smtClean="0"/>
              <a:t>形状が似ているものが検索上位に表示された．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a:t>
            </a:r>
            <a:r>
              <a:rPr lang="ja-JP" altLang="ja-JP" dirty="0" smtClean="0"/>
              <a:t>より</a:t>
            </a:r>
            <a:r>
              <a:rPr lang="ja-JP" altLang="en-US" dirty="0"/>
              <a:t>最適</a:t>
            </a:r>
            <a:r>
              <a:rPr lang="ja-JP" altLang="ja-JP" dirty="0" smtClean="0"/>
              <a:t>な</a:t>
            </a:r>
            <a:r>
              <a:rPr lang="ja-JP" altLang="ja-JP" dirty="0"/>
              <a:t>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en-US" altLang="ja-JP" dirty="0"/>
              <a:t>CNN (Convolutional Neural Network)</a:t>
            </a:r>
            <a:r>
              <a:rPr lang="ja-JP" altLang="en-US" dirty="0"/>
              <a:t>の登場により，画像検索機能は向上</a:t>
            </a:r>
            <a:r>
              <a:rPr lang="ja-JP" altLang="en-US" dirty="0" smtClean="0"/>
              <a:t>した．</a:t>
            </a:r>
            <a:endParaRPr lang="en-US" altLang="ja-JP" dirty="0" smtClean="0"/>
          </a:p>
          <a:p>
            <a:pPr marL="228600" lvl="1">
              <a:spcBef>
                <a:spcPts val="1000"/>
              </a:spcBef>
            </a:pPr>
            <a:r>
              <a:rPr lang="ja-JP" altLang="en-US" dirty="0" smtClean="0"/>
              <a:t>深層</a:t>
            </a:r>
            <a:r>
              <a:rPr lang="ja-JP" altLang="en-US" dirty="0"/>
              <a:t>学習モデルの中間層から</a:t>
            </a:r>
            <a:r>
              <a:rPr lang="ja-JP" altLang="en-US" dirty="0" smtClean="0"/>
              <a:t>抽出した特徴ベクトルを利用した画像検索方式を提案する．</a:t>
            </a:r>
            <a:endParaRPr lang="en-US" altLang="ja-JP" dirty="0" smtClean="0"/>
          </a:p>
          <a:p>
            <a:pPr marL="228600" lvl="1">
              <a:spcBef>
                <a:spcPts val="1000"/>
              </a:spcBef>
            </a:pPr>
            <a:endParaRPr lang="en-US" altLang="ja-JP" dirty="0" smtClean="0"/>
          </a:p>
          <a:p>
            <a:pPr marL="228600" lvl="1">
              <a:spcBef>
                <a:spcPts val="1000"/>
              </a:spcBef>
            </a:pPr>
            <a:r>
              <a:rPr lang="ja-JP" altLang="en-US" dirty="0" smtClean="0"/>
              <a:t>特徴</a:t>
            </a:r>
            <a:r>
              <a:rPr lang="ja-JP" altLang="en-US" dirty="0" smtClean="0"/>
              <a:t>ベクトルには，</a:t>
            </a:r>
            <a:r>
              <a:rPr lang="ja-JP" altLang="en-US" dirty="0" smtClean="0">
                <a:solidFill>
                  <a:srgbClr val="FF0000"/>
                </a:solidFill>
              </a:rPr>
              <a:t>意味情報</a:t>
            </a:r>
            <a:r>
              <a:rPr lang="ja-JP" altLang="en-US" dirty="0" smtClean="0"/>
              <a:t>が</a:t>
            </a:r>
            <a:r>
              <a:rPr lang="ja-JP" altLang="en-US" dirty="0"/>
              <a:t>含まれる</a:t>
            </a:r>
            <a:r>
              <a:rPr lang="ja-JP" altLang="en-US" dirty="0" smtClean="0"/>
              <a:t>と</a:t>
            </a:r>
            <a:r>
              <a:rPr lang="ja-JP" altLang="en-US" dirty="0" smtClean="0"/>
              <a:t>仮定する．</a:t>
            </a:r>
            <a:endParaRPr lang="en-US" altLang="ja-JP" dirty="0"/>
          </a:p>
          <a:p>
            <a:pPr lvl="1"/>
            <a:r>
              <a:rPr lang="ja-JP" altLang="en-US" dirty="0"/>
              <a:t>画像を認識する際に，その判断材料となる</a:t>
            </a:r>
            <a:r>
              <a:rPr lang="ja-JP" altLang="en-US" dirty="0" smtClean="0"/>
              <a:t>情報</a:t>
            </a:r>
            <a:endParaRPr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462017" y="4773998"/>
            <a:ext cx="2084002" cy="2084002"/>
          </a:xfrm>
          <a:prstGeom prst="rect">
            <a:avLst/>
          </a:prstGeom>
        </p:spPr>
      </p:pic>
      <p:sp>
        <p:nvSpPr>
          <p:cNvPr id="6" name="テキスト ボックス 5"/>
          <p:cNvSpPr txBox="1"/>
          <p:nvPr/>
        </p:nvSpPr>
        <p:spPr>
          <a:xfrm>
            <a:off x="4434728" y="5099745"/>
            <a:ext cx="3051922" cy="1077218"/>
          </a:xfrm>
          <a:prstGeom prst="rect">
            <a:avLst/>
          </a:prstGeom>
          <a:noFill/>
        </p:spPr>
        <p:txBody>
          <a:bodyPr wrap="square" rtlCol="0">
            <a:spAutoFit/>
          </a:bodyPr>
          <a:lstStyle/>
          <a:p>
            <a:r>
              <a:rPr kumimoji="1" lang="ja-JP" altLang="en-US" sz="2400" dirty="0" smtClean="0"/>
              <a:t>例</a:t>
            </a:r>
            <a:r>
              <a:rPr kumimoji="1" lang="en-US" altLang="ja-JP" sz="2400" dirty="0" smtClean="0"/>
              <a:t>)</a:t>
            </a:r>
            <a:r>
              <a:rPr kumimoji="1" lang="ja-JP" altLang="en-US" sz="2400" dirty="0" smtClean="0"/>
              <a:t>白が画素値０，黒が画素値１と</a:t>
            </a:r>
            <a:r>
              <a:rPr kumimoji="1" lang="ja-JP" altLang="en-US" sz="2400" dirty="0" smtClean="0"/>
              <a:t>する</a:t>
            </a:r>
            <a:r>
              <a:rPr lang="ja-JP" altLang="en-US" sz="2400" dirty="0" smtClean="0"/>
              <a:t>．</a:t>
            </a:r>
            <a:endParaRPr kumimoji="1" lang="en-US" altLang="ja-JP" sz="2400" dirty="0" smtClean="0"/>
          </a:p>
          <a:p>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51906250"/>
              </p:ext>
            </p:extLst>
          </p:nvPr>
        </p:nvGraphicFramePr>
        <p:xfrm>
          <a:off x="2546019" y="4891431"/>
          <a:ext cx="1775295" cy="1828800"/>
        </p:xfrm>
        <a:graphic>
          <a:graphicData uri="http://schemas.openxmlformats.org/drawingml/2006/table">
            <a:tbl>
              <a:tblPr firstRow="1" bandRow="1">
                <a:tableStyleId>{5940675A-B579-460E-94D1-54222C63F5DA}</a:tableStyleId>
              </a:tblPr>
              <a:tblGrid>
                <a:gridCol w="355059">
                  <a:extLst>
                    <a:ext uri="{9D8B030D-6E8A-4147-A177-3AD203B41FA5}">
                      <a16:colId xmlns:a16="http://schemas.microsoft.com/office/drawing/2014/main" val="3206013067"/>
                    </a:ext>
                  </a:extLst>
                </a:gridCol>
                <a:gridCol w="355059">
                  <a:extLst>
                    <a:ext uri="{9D8B030D-6E8A-4147-A177-3AD203B41FA5}">
                      <a16:colId xmlns:a16="http://schemas.microsoft.com/office/drawing/2014/main" val="3173559760"/>
                    </a:ext>
                  </a:extLst>
                </a:gridCol>
                <a:gridCol w="355059">
                  <a:extLst>
                    <a:ext uri="{9D8B030D-6E8A-4147-A177-3AD203B41FA5}">
                      <a16:colId xmlns:a16="http://schemas.microsoft.com/office/drawing/2014/main" val="3464370229"/>
                    </a:ext>
                  </a:extLst>
                </a:gridCol>
                <a:gridCol w="355059">
                  <a:extLst>
                    <a:ext uri="{9D8B030D-6E8A-4147-A177-3AD203B41FA5}">
                      <a16:colId xmlns:a16="http://schemas.microsoft.com/office/drawing/2014/main" val="626183276"/>
                    </a:ext>
                  </a:extLst>
                </a:gridCol>
                <a:gridCol w="355059">
                  <a:extLst>
                    <a:ext uri="{9D8B030D-6E8A-4147-A177-3AD203B41FA5}">
                      <a16:colId xmlns:a16="http://schemas.microsoft.com/office/drawing/2014/main" val="3670044263"/>
                    </a:ext>
                  </a:extLst>
                </a:gridCol>
              </a:tblGrid>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092351159"/>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777475654"/>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480479756"/>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989160372"/>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2760597546"/>
                  </a:ext>
                </a:extLst>
              </a:tr>
            </a:tbl>
          </a:graphicData>
        </a:graphic>
      </p:graphicFrame>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[2012Alex]</a:t>
            </a:r>
            <a:r>
              <a:rPr lang="ja-JP" altLang="en-US" dirty="0" err="1" smtClean="0">
                <a:ea typeface="+mj-ea"/>
              </a:rPr>
              <a:t>，</a:t>
            </a:r>
            <a:r>
              <a:rPr lang="en-US" altLang="ja-JP" dirty="0" smtClean="0">
                <a:ea typeface="+mj-ea"/>
              </a:rPr>
              <a:t>[2018</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画像検索において，高次元では，検索精度が良くなり，計算時間が増加する．反対に，低次元では検索精度が悪くなり，計算時間が減少する．</a:t>
            </a:r>
            <a:endParaRPr kumimoji="1" lang="en-US" altLang="ja-JP" dirty="0" smtClean="0"/>
          </a:p>
          <a:p>
            <a:pPr>
              <a:lnSpc>
                <a:spcPct val="100000"/>
              </a:lnSpc>
            </a:pP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nSpc>
                <a:spcPct val="100000"/>
              </a:lnSpc>
            </a:pPr>
            <a:r>
              <a:rPr lang="ja-JP" altLang="en-US" dirty="0" smtClean="0"/>
              <a:t>特徴</a:t>
            </a:r>
            <a:r>
              <a:rPr lang="ja-JP" altLang="en-US" dirty="0"/>
              <a:t>ベクトルと計算</a:t>
            </a:r>
            <a:r>
              <a:rPr lang="ja-JP" altLang="en-US" dirty="0" smtClean="0"/>
              <a:t>時間の観点から画像検索機能を向上させる．</a:t>
            </a:r>
            <a:endParaRPr lang="en-US" altLang="ja-JP" dirty="0" smtClean="0"/>
          </a:p>
          <a:p>
            <a:pPr>
              <a:lnSpc>
                <a:spcPct val="100000"/>
              </a:lnSpc>
            </a:pPr>
            <a:endParaRPr lang="en-US" altLang="ja-JP" dirty="0"/>
          </a:p>
          <a:p>
            <a:pPr>
              <a:lnSpc>
                <a:spcPct val="100000"/>
              </a:lnSpc>
            </a:pPr>
            <a:r>
              <a:rPr lang="en-US" altLang="ja-JP" dirty="0" smtClean="0"/>
              <a:t>CNN</a:t>
            </a:r>
            <a:r>
              <a:rPr lang="ja-JP" altLang="en-US" dirty="0" smtClean="0"/>
              <a:t>を用いて特徴</a:t>
            </a:r>
            <a:r>
              <a:rPr lang="ja-JP" altLang="en-US" dirty="0"/>
              <a:t>ベクトルの</a:t>
            </a:r>
            <a:r>
              <a:rPr lang="ja-JP" altLang="en-US" dirty="0" smtClean="0"/>
              <a:t>抽出を行う．</a:t>
            </a:r>
            <a:endParaRPr lang="en-US" altLang="ja-JP" dirty="0"/>
          </a:p>
          <a:p>
            <a:pPr lvl="1">
              <a:lnSpc>
                <a:spcPct val="100000"/>
              </a:lnSpc>
            </a:pPr>
            <a:r>
              <a:rPr lang="ja-JP" altLang="en-US" dirty="0"/>
              <a:t>識別層の手前の全結合層を用いる</a:t>
            </a:r>
            <a:r>
              <a:rPr lang="ja-JP" altLang="en-US" dirty="0" smtClean="0"/>
              <a:t>．</a:t>
            </a:r>
            <a:endParaRPr lang="en-US" altLang="ja-JP" dirty="0" smtClean="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は，ユークリッド距離を用いる．ベクトル間のユークリッド分離が小さい程類似性が高いとする．</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7" name="コンテンツ プレースホルダー 6"/>
          <p:cNvPicPr>
            <a:picLocks noGrp="1" noChangeAspect="1"/>
          </p:cNvPicPr>
          <p:nvPr>
            <p:ph idx="1"/>
          </p:nvPr>
        </p:nvPicPr>
        <p:blipFill>
          <a:blip r:embed="rId3"/>
          <a:stretch>
            <a:fillRect/>
          </a:stretch>
        </p:blipFill>
        <p:spPr>
          <a:xfrm>
            <a:off x="770709" y="1825624"/>
            <a:ext cx="7524205" cy="4887438"/>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068"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069"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3057</TotalTime>
  <Words>2474</Words>
  <Application>Microsoft Office PowerPoint</Application>
  <PresentationFormat>画面に合わせる (4:3)</PresentationFormat>
  <Paragraphs>241</Paragraphs>
  <Slides>20</Slides>
  <Notes>20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20</vt:i4>
      </vt:variant>
    </vt:vector>
  </HeadingPairs>
  <TitlesOfParts>
    <vt:vector size="28" baseType="lpstr">
      <vt:lpstr>-apple-system</vt:lpstr>
      <vt:lpstr>游ゴシック</vt:lpstr>
      <vt:lpstr>游ゴシック Light</vt:lpstr>
      <vt:lpstr>Arial</vt:lpstr>
      <vt:lpstr>Calibri</vt:lpstr>
      <vt:lpstr>Calibri Light</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実験環境</vt:lpstr>
      <vt:lpstr>モデルの構成</vt:lpstr>
      <vt:lpstr>実験</vt:lpstr>
      <vt:lpstr>実験1目的</vt:lpstr>
      <vt:lpstr>実験1方法</vt:lpstr>
      <vt:lpstr>実験1結果</vt:lpstr>
      <vt:lpstr>実験2目的</vt:lpstr>
      <vt:lpstr>実験2方法</vt:lpstr>
      <vt:lpstr>実験2結果①</vt:lpstr>
      <vt:lpstr>実験2結果②</vt:lpstr>
      <vt:lpstr>まとめ</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22</cp:revision>
  <dcterms:created xsi:type="dcterms:W3CDTF">2022-01-19T16:27:39Z</dcterms:created>
  <dcterms:modified xsi:type="dcterms:W3CDTF">2022-01-22T07:15:51Z</dcterms:modified>
</cp:coreProperties>
</file>