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6" r:id="rId3"/>
    <p:sldId id="257" r:id="rId4"/>
    <p:sldId id="258" r:id="rId5"/>
    <p:sldId id="259" r:id="rId6"/>
    <p:sldId id="260" r:id="rId7"/>
    <p:sldId id="261" r:id="rId8"/>
    <p:sldId id="262" r:id="rId9"/>
    <p:sldId id="263" r:id="rId10"/>
    <p:sldId id="265" r:id="rId11"/>
    <p:sldId id="264"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420" y="2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1</a:t>
            </a:r>
            <a:r>
              <a:rPr kumimoji="1" lang="ja-JP" altLang="en-US" dirty="0" smtClean="0"/>
              <a:t>個目は、</a:t>
            </a:r>
            <a:r>
              <a:rPr kumimoji="1" lang="en-US" altLang="ja-JP" dirty="0" smtClean="0"/>
              <a:t>CNN</a:t>
            </a:r>
            <a:r>
              <a:rPr kumimoji="1" lang="ja-JP" altLang="en-US" dirty="0" smtClean="0"/>
              <a:t>を用いた転移学習、特徴抽出について書かれている。</a:t>
            </a:r>
            <a:endParaRPr kumimoji="1" lang="en-US" altLang="ja-JP" dirty="0" smtClean="0"/>
          </a:p>
          <a:p>
            <a:r>
              <a:rPr kumimoji="1" lang="en-US" altLang="ja-JP" dirty="0" smtClean="0"/>
              <a:t>2</a:t>
            </a:r>
            <a:r>
              <a:rPr kumimoji="1" lang="ja-JP" altLang="en-US" dirty="0" smtClean="0"/>
              <a:t>個目の関連研究で</a:t>
            </a:r>
            <a:r>
              <a:rPr kumimoji="1" lang="en-US" altLang="ja-JP" dirty="0" smtClean="0"/>
              <a:t>SIFT</a:t>
            </a:r>
            <a:r>
              <a:rPr kumimoji="1" lang="ja-JP" altLang="en-US" dirty="0" smtClean="0"/>
              <a:t>の特徴量の取り方、それをヒストグラムにすることについて書かれている。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7BCA22-9404-4EAD-B600-E5D0D5F1475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479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75DBA-A6B2-4F32-815E-884FBB6D7804}"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59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74E00D-6DCB-4D4E-87A0-FE20DA5F0465}"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380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35631C-BEBB-4154-876E-7690D34F1DC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6391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CA7E4-DD06-47A6-A9BF-5514CFA3738D}"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9070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D7ACD4-93BF-456B-9C65-6572D2D89EF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648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E063D4-91D8-4B21-9A43-6932836FF00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659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E8BC5D-8696-4761-A671-A859DD02E08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61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735B9C-9FB4-4E9A-9540-F617C773E17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2471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B3E365-8942-46AE-8EB0-09708B58B06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1423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1B8DB-7476-41E6-A4D2-B8CC263F7AC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771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B88BD9-34AC-4954-9FD5-D852B338DEC1}"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90331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377353172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endParaRPr lang="en-US" altLang="ja-JP" dirty="0" smtClean="0"/>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VGG16</a:t>
            </a:r>
            <a:r>
              <a:rPr kumimoji="1" lang="ja-JP" altLang="en-US" dirty="0" smtClean="0"/>
              <a:t>で中間層を可視化することをしてみました。</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2018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
        <p:nvSpPr>
          <p:cNvPr id="5" name="テキスト ボックス 4"/>
          <p:cNvSpPr txBox="1"/>
          <p:nvPr/>
        </p:nvSpPr>
        <p:spPr>
          <a:xfrm>
            <a:off x="4204253" y="12244"/>
            <a:ext cx="4134678" cy="1754326"/>
          </a:xfrm>
          <a:prstGeom prst="rect">
            <a:avLst/>
          </a:prstGeom>
          <a:noFill/>
        </p:spPr>
        <p:txBody>
          <a:bodyPr wrap="square" rtlCol="0">
            <a:spAutoFit/>
          </a:bodyPr>
          <a:lstStyle/>
          <a:p>
            <a:pPr algn="ctr"/>
            <a:r>
              <a:rPr lang="ja-JP" altLang="en-US" dirty="0"/>
              <a:t>画像検索のための画像特徴ベクトルの次元数に着目した認識精度と計算コストの関係性の</a:t>
            </a:r>
            <a:r>
              <a:rPr lang="ja-JP" altLang="en-US" dirty="0" smtClean="0"/>
              <a:t>調査</a:t>
            </a:r>
            <a:endParaRPr lang="en-US" altLang="ja-JP" dirty="0" smtClean="0"/>
          </a:p>
          <a:p>
            <a:pPr algn="ctr"/>
            <a:r>
              <a:rPr lang="ja-JP" altLang="en-US" dirty="0"/>
              <a:t>学籍番号：</a:t>
            </a:r>
            <a:r>
              <a:rPr lang="en-US" altLang="ja-JP" dirty="0" smtClean="0"/>
              <a:t>1821005</a:t>
            </a:r>
            <a:r>
              <a:rPr lang="ja-JP" altLang="en-US" dirty="0" smtClean="0"/>
              <a:t>　氏名</a:t>
            </a:r>
            <a:r>
              <a:rPr lang="ja-JP" altLang="en-US" dirty="0"/>
              <a:t>：吉岡拓郎</a:t>
            </a:r>
            <a:endParaRPr lang="en-US" altLang="ja-JP" dirty="0"/>
          </a:p>
          <a:p>
            <a:pPr algn="ctr"/>
            <a:r>
              <a:rPr lang="ja-JP" altLang="en-US" dirty="0"/>
              <a:t>指導教員：鷹野孝典</a:t>
            </a:r>
          </a:p>
          <a:p>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中山秀樹</a:t>
            </a:r>
            <a:r>
              <a:rPr lang="ja-JP" altLang="en-US" sz="1800" dirty="0"/>
              <a:t>　</a:t>
            </a:r>
            <a:r>
              <a:rPr lang="ja-JP" altLang="en-US" sz="1800" dirty="0" smtClean="0"/>
              <a:t>東京大学　大学院情報理工学系</a:t>
            </a:r>
            <a:r>
              <a:rPr lang="ja-JP" altLang="en-US" sz="1800" dirty="0" smtClean="0"/>
              <a:t>研究科</a:t>
            </a:r>
            <a:endParaRPr lang="en-US" altLang="ja-JP" sz="1800" dirty="0" smtClean="0"/>
          </a:p>
          <a:p>
            <a:pPr marL="0" indent="0">
              <a:buNone/>
            </a:pPr>
            <a:r>
              <a:rPr lang="en-US" altLang="ja-JP" sz="1800" dirty="0" smtClean="0"/>
              <a:t>p1-p6</a:t>
            </a:r>
            <a:r>
              <a:rPr lang="ja-JP" altLang="en-US" sz="1800" dirty="0" smtClean="0"/>
              <a:t>　</a:t>
            </a:r>
            <a:r>
              <a:rPr lang="en-US" altLang="ja-JP" sz="1800" dirty="0" smtClean="0"/>
              <a:t>2015 - </a:t>
            </a:r>
            <a:r>
              <a:rPr lang="ja-JP" altLang="en-US" sz="1800" dirty="0" smtClean="0"/>
              <a:t>信学技報</a:t>
            </a:r>
            <a:endParaRPr lang="en-US" altLang="ja-JP" sz="1800" dirty="0" smtClean="0"/>
          </a:p>
          <a:p>
            <a:endParaRPr kumimoji="1" lang="en-US" altLang="ja-JP" sz="1800" dirty="0"/>
          </a:p>
          <a:p>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藤吉 </a:t>
            </a:r>
            <a:r>
              <a:rPr lang="ja-JP" altLang="en-US" sz="1800" dirty="0"/>
              <a:t>弘</a:t>
            </a:r>
            <a:r>
              <a:rPr lang="ja-JP" altLang="en-US" sz="1800" dirty="0" smtClean="0"/>
              <a:t>亘　中部大学工学部情報工</a:t>
            </a:r>
            <a:r>
              <a:rPr lang="ja-JP" altLang="en-US" sz="1800" dirty="0" smtClean="0"/>
              <a:t>学科</a:t>
            </a:r>
            <a:endParaRPr lang="en-US" altLang="ja-JP" sz="1800" dirty="0" smtClean="0"/>
          </a:p>
          <a:p>
            <a:pPr marL="0" indent="0">
              <a:buNone/>
            </a:pPr>
            <a:endParaRPr kumimoji="1" lang="en-US" altLang="ja-JP" sz="1800" dirty="0"/>
          </a:p>
          <a:p>
            <a:r>
              <a:rPr lang="ja-JP" altLang="en-US" sz="1800" dirty="0" smtClean="0">
                <a:latin typeface="NimbusSanL-Bold"/>
              </a:rPr>
              <a:t>「</a:t>
            </a:r>
            <a:r>
              <a:rPr lang="en-US" altLang="ja-JP" sz="1800" dirty="0" smtClean="0">
                <a:latin typeface="NimbusSanL-Bold"/>
              </a:rPr>
              <a:t>CNN </a:t>
            </a:r>
            <a:r>
              <a:rPr lang="en-US" altLang="ja-JP" sz="1800" dirty="0">
                <a:latin typeface="NimbusSanL-Bold"/>
              </a:rPr>
              <a:t>vs. SIFT for Image Retrieval: Alternative </a:t>
            </a:r>
            <a:r>
              <a:rPr lang="en-US" altLang="ja-JP" sz="1800" dirty="0" smtClean="0">
                <a:latin typeface="NimbusSanL-Bold"/>
              </a:rPr>
              <a:t>or</a:t>
            </a:r>
            <a:r>
              <a:rPr lang="ja-JP" altLang="en-US" sz="1800" dirty="0">
                <a:latin typeface="NimbusSanL-Bold"/>
              </a:rPr>
              <a:t> </a:t>
            </a:r>
            <a:r>
              <a:rPr lang="en-US" altLang="ja-JP" sz="1800" dirty="0" smtClean="0">
                <a:latin typeface="NimbusSanL-Bold"/>
              </a:rPr>
              <a:t>Complementary?</a:t>
            </a:r>
            <a:r>
              <a:rPr lang="ja-JP" altLang="en-US" sz="1800" dirty="0" smtClean="0">
                <a:latin typeface="NimbusSanL-Bold"/>
              </a:rPr>
              <a:t>」</a:t>
            </a:r>
            <a:endParaRPr lang="en-US" altLang="ja-JP" sz="1800" dirty="0" smtClean="0">
              <a:latin typeface="NimbusSanL-Bold"/>
            </a:endParaRPr>
          </a:p>
          <a:p>
            <a:pPr marL="0" indent="0">
              <a:buNone/>
            </a:pPr>
            <a:r>
              <a:rPr kumimoji="1" lang="en-US" altLang="ja-JP" sz="1800" dirty="0" smtClean="0">
                <a:latin typeface="NimbusSanL-Bold"/>
              </a:rPr>
              <a:t>2016/10/01  </a:t>
            </a:r>
            <a:r>
              <a:rPr lang="en-US" altLang="ja-JP" sz="1800" dirty="0">
                <a:solidFill>
                  <a:srgbClr val="333333"/>
                </a:solidFill>
                <a:latin typeface="Merriweather Sans"/>
              </a:rPr>
              <a:t>MM </a:t>
            </a:r>
            <a:r>
              <a:rPr lang="en-US" altLang="ja-JP" sz="1800" dirty="0" smtClean="0">
                <a:solidFill>
                  <a:srgbClr val="333333"/>
                </a:solidFill>
                <a:latin typeface="Merriweather Sans"/>
              </a:rPr>
              <a:t>‘16</a:t>
            </a:r>
            <a:r>
              <a:rPr lang="en-US" altLang="ja-JP" sz="1800" dirty="0">
                <a:solidFill>
                  <a:srgbClr val="333333"/>
                </a:solidFill>
                <a:latin typeface="Merriweather Sans"/>
              </a:rPr>
              <a:t>: Proceedings of the 24th ACM international conference on </a:t>
            </a:r>
            <a:r>
              <a:rPr lang="en-US" altLang="ja-JP" sz="1800" dirty="0" smtClean="0">
                <a:solidFill>
                  <a:srgbClr val="333333"/>
                </a:solidFill>
                <a:latin typeface="Merriweather Sans"/>
              </a:rPr>
              <a:t>Multimedia</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p407-411</a:t>
            </a:r>
          </a:p>
          <a:p>
            <a:pPr marL="0" indent="0">
              <a:buNone/>
            </a:pPr>
            <a:r>
              <a:rPr lang="en-US" altLang="ja-JP" sz="1800" dirty="0" err="1">
                <a:latin typeface="NimbusSanL-Regu"/>
              </a:rPr>
              <a:t>Ke</a:t>
            </a:r>
            <a:r>
              <a:rPr lang="en-US" altLang="ja-JP" sz="1800">
                <a:latin typeface="NimbusSanL-Regu"/>
              </a:rPr>
              <a:t> </a:t>
            </a:r>
            <a:r>
              <a:rPr lang="en-US" altLang="ja-JP" sz="1800" smtClean="0">
                <a:latin typeface="NimbusSanL-Regu"/>
              </a:rPr>
              <a:t>Yan, </a:t>
            </a:r>
            <a:r>
              <a:rPr lang="en-US" altLang="ja-JP" sz="1800" dirty="0" err="1">
                <a:latin typeface="NimbusSanL-Regu"/>
              </a:rPr>
              <a:t>Yaowei</a:t>
            </a:r>
            <a:r>
              <a:rPr lang="en-US" altLang="ja-JP" sz="1800" dirty="0">
                <a:latin typeface="NimbusSanL-Regu"/>
              </a:rPr>
              <a:t> Wang</a:t>
            </a:r>
            <a:r>
              <a:rPr lang="en-US" altLang="ja-JP" sz="800" dirty="0" smtClean="0">
                <a:latin typeface="CMMI6"/>
              </a:rPr>
              <a:t>;</a:t>
            </a:r>
            <a:r>
              <a:rPr lang="en-US" altLang="ja-JP" sz="1800" dirty="0" smtClean="0">
                <a:latin typeface="NimbusSanL-Regu"/>
              </a:rPr>
              <a:t>, </a:t>
            </a:r>
            <a:r>
              <a:rPr lang="en-US" altLang="ja-JP" sz="1800" dirty="0" err="1">
                <a:latin typeface="NimbusSanL-Regu"/>
              </a:rPr>
              <a:t>Dawei</a:t>
            </a:r>
            <a:r>
              <a:rPr lang="en-US" altLang="ja-JP" sz="1800" dirty="0">
                <a:latin typeface="NimbusSanL-Regu"/>
              </a:rPr>
              <a:t> </a:t>
            </a:r>
            <a:r>
              <a:rPr lang="en-US" altLang="ja-JP" sz="1800" dirty="0" smtClean="0">
                <a:latin typeface="NimbusSanL-Regu"/>
              </a:rPr>
              <a:t>Liang, </a:t>
            </a:r>
            <a:r>
              <a:rPr lang="en-US" altLang="ja-JP" sz="1800" dirty="0" err="1">
                <a:latin typeface="NimbusSanL-Regu"/>
              </a:rPr>
              <a:t>Tiejun</a:t>
            </a:r>
            <a:r>
              <a:rPr lang="en-US" altLang="ja-JP" sz="1800" dirty="0">
                <a:latin typeface="NimbusSanL-Regu"/>
              </a:rPr>
              <a:t> </a:t>
            </a:r>
            <a:r>
              <a:rPr lang="en-US" altLang="ja-JP" sz="1800" dirty="0" smtClean="0">
                <a:latin typeface="NimbusSanL-Regu"/>
              </a:rPr>
              <a:t>Huang, </a:t>
            </a:r>
            <a:r>
              <a:rPr lang="en-US" altLang="ja-JP" sz="1800" dirty="0" err="1">
                <a:latin typeface="NimbusSanL-Regu"/>
              </a:rPr>
              <a:t>Yonghong</a:t>
            </a:r>
            <a:r>
              <a:rPr lang="en-US" altLang="ja-JP" sz="1800" dirty="0">
                <a:latin typeface="NimbusSanL-Regu"/>
              </a:rPr>
              <a:t> </a:t>
            </a:r>
            <a:r>
              <a:rPr lang="en-US" altLang="ja-JP" sz="1800" dirty="0" smtClean="0">
                <a:latin typeface="NimbusSanL-Regu"/>
              </a:rPr>
              <a:t>Tian</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a:t>.</a:t>
            </a:r>
            <a:endParaRPr lang="en-US" altLang="ja-JP" dirty="0" smtClean="0"/>
          </a:p>
          <a:p>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smtClean="0"/>
              <a:t>.</a:t>
            </a:r>
          </a:p>
          <a:p>
            <a:pPr marL="0" indent="0">
              <a:buNone/>
            </a:pPr>
            <a:r>
              <a:rPr lang="ja-JP" altLang="en-US" dirty="0" smtClean="0"/>
              <a:t>→次元の呪い</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a:t>
            </a:r>
            <a:r>
              <a:rPr lang="ja-JP" altLang="en-US" dirty="0"/>
              <a:t>画像データ</a:t>
            </a:r>
            <a:r>
              <a:rPr lang="ja-JP" altLang="en-US" dirty="0" smtClean="0"/>
              <a:t>を扱う画像認識において</a:t>
            </a:r>
            <a:r>
              <a:rPr lang="en-US" altLang="ja-JP" dirty="0" smtClean="0"/>
              <a:t>,</a:t>
            </a:r>
            <a:r>
              <a:rPr lang="ja-JP" altLang="en-US" dirty="0" smtClean="0"/>
              <a:t>高次元の画像データを認識性能を向上させつつも</a:t>
            </a:r>
            <a:r>
              <a:rPr lang="en-US" altLang="ja-JP" dirty="0" smtClean="0"/>
              <a:t>,</a:t>
            </a:r>
            <a:r>
              <a:rPr lang="ja-JP" altLang="en-US" dirty="0" smtClean="0"/>
              <a:t>計算コストを抑えることでより良い</a:t>
            </a:r>
            <a:r>
              <a:rPr lang="ja-JP" altLang="en-US" dirty="0"/>
              <a:t>画像</a:t>
            </a:r>
            <a:r>
              <a:rPr lang="ja-JP" altLang="en-US" dirty="0" smtClean="0"/>
              <a:t>認識を行う</a:t>
            </a:r>
            <a:r>
              <a:rPr lang="en-US" altLang="ja-JP" dirty="0" smtClean="0"/>
              <a:t>.</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normAutofit/>
          </a:bodyPr>
          <a:lstStyle/>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a:t>
            </a:r>
            <a:r>
              <a:rPr lang="en-US" altLang="ja-JP" dirty="0" smtClean="0"/>
              <a:t>,</a:t>
            </a:r>
            <a:r>
              <a:rPr lang="ja-JP" altLang="en-US" dirty="0" smtClean="0"/>
              <a:t>計算コストをできるだけ抑えられる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a:t>.</a:t>
            </a:r>
          </a:p>
          <a:p>
            <a:pPr algn="ctr"/>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CNN</a:t>
            </a:r>
            <a:endParaRPr lang="en-US" altLang="ja-JP" dirty="0"/>
          </a:p>
          <a:p>
            <a:pPr lvl="1"/>
            <a:r>
              <a:rPr lang="ja-JP" altLang="en-US" dirty="0"/>
              <a:t>識別層</a:t>
            </a:r>
            <a:r>
              <a:rPr lang="ja-JP" altLang="en-US" dirty="0" smtClean="0"/>
              <a:t>の一つ二つ手前の全結合層を用いる</a:t>
            </a:r>
            <a:r>
              <a:rPr lang="en-US" altLang="ja-JP" dirty="0" smtClean="0"/>
              <a:t>.</a:t>
            </a:r>
            <a:endParaRPr kumimoji="1" lang="en-US" altLang="ja-JP" dirty="0" smtClean="0"/>
          </a:p>
          <a:p>
            <a:endParaRPr lang="en-US" altLang="ja-JP" dirty="0"/>
          </a:p>
          <a:p>
            <a:r>
              <a:rPr kumimoji="1" lang="en-US" altLang="ja-JP" dirty="0" smtClean="0"/>
              <a:t>SIFT</a:t>
            </a:r>
            <a:endParaRPr lang="en-US" altLang="ja-JP" dirty="0"/>
          </a:p>
          <a:p>
            <a:pPr lvl="1"/>
            <a:r>
              <a:rPr lang="en-US" altLang="ja-JP" dirty="0" smtClean="0"/>
              <a:t>SIF</a:t>
            </a:r>
            <a:r>
              <a:rPr lang="ja-JP" altLang="en-US" dirty="0" smtClean="0"/>
              <a:t>Ｔを使い、キーポイントを算出、その後、特徴</a:t>
            </a:r>
            <a:r>
              <a:rPr lang="ja-JP" altLang="en-US" dirty="0"/>
              <a:t>量</a:t>
            </a:r>
            <a:r>
              <a:rPr lang="ja-JP" altLang="en-US" dirty="0" smtClean="0"/>
              <a:t>をヒストグラムとして表す。</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9865</TotalTime>
  <Words>740</Words>
  <Application>Microsoft Office PowerPoint</Application>
  <PresentationFormat>画面に合わせる (4:3)</PresentationFormat>
  <Paragraphs>94</Paragraphs>
  <Slides>11</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11</vt:i4>
      </vt:variant>
    </vt:vector>
  </HeadingPairs>
  <TitlesOfParts>
    <vt:vector size="23" baseType="lpstr">
      <vt:lpstr>CMMI6</vt:lpstr>
      <vt:lpstr>Merriweather Sans</vt:lpstr>
      <vt:lpstr>ＭＳ Ｐゴシック</vt:lpstr>
      <vt:lpstr>NimbusSanL-Bold</vt:lpstr>
      <vt:lpstr>NimbusSanL-Regu</vt:lpstr>
      <vt:lpstr>游ゴシック</vt:lpstr>
      <vt:lpstr>游ゴシック Light</vt:lpstr>
      <vt:lpstr>Arial</vt:lpstr>
      <vt:lpstr>Calibri</vt:lpstr>
      <vt:lpstr>Calibri Light</vt:lpstr>
      <vt:lpstr>Office テーマ</vt:lpstr>
      <vt:lpstr>1_Office テーマ</vt:lpstr>
      <vt:lpstr>画像検索のための画像特徴ベクトルの次元数に着目した認識精度と計算コストの関係性の調査</vt:lpstr>
      <vt:lpstr>研究背景</vt:lpstr>
      <vt:lpstr>関連研究</vt:lpstr>
      <vt:lpstr>研究課題</vt:lpstr>
      <vt:lpstr>研究動機</vt:lpstr>
      <vt:lpstr>研究目的</vt:lpstr>
      <vt:lpstr>本研究のアプローチ</vt:lpstr>
      <vt:lpstr>研究の方法</vt:lpstr>
      <vt:lpstr>特徴ベクトルの生成</vt:lpstr>
      <vt:lpstr>今後のスケジュール</vt:lpstr>
      <vt:lpstr>次元数と計算コスト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94</cp:revision>
  <dcterms:created xsi:type="dcterms:W3CDTF">2018-06-14T09:18:55Z</dcterms:created>
  <dcterms:modified xsi:type="dcterms:W3CDTF">2021-07-27T05:24:21Z</dcterms:modified>
</cp:coreProperties>
</file>