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60" autoAdjust="0"/>
  </p:normalViewPr>
  <p:slideViewPr>
    <p:cSldViewPr snapToGrid="0">
      <p:cViewPr varScale="1">
        <p:scale>
          <a:sx n="51" d="100"/>
          <a:sy n="51" d="100"/>
        </p:scale>
        <p:origin x="172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BA5AC-A1FD-4BBB-B42A-5BCC6C51C6F5}" type="datetimeFigureOut">
              <a:rPr kumimoji="1" lang="ja-JP" altLang="en-US" smtClean="0"/>
              <a:t>2022/1/23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04905-12DB-4F4F-860E-33E52BB08ABC}" type="slidenum">
              <a:rPr kumimoji="1" lang="ja-JP" altLang="en-US" smtClean="0"/>
              <a:t>‹#›</a:t>
            </a:fld>
            <a:endParaRPr kumimoji="1" lang="ja-JP" altLang="en-US"/>
          </a:p>
        </p:txBody>
      </p:sp>
    </p:spTree>
    <p:extLst>
      <p:ext uri="{BB962C8B-B14F-4D97-AF65-F5344CB8AC3E}">
        <p14:creationId xmlns:p14="http://schemas.microsoft.com/office/powerpoint/2010/main" val="10656302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254101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モデルの構成はこのようになっています．</a:t>
            </a:r>
            <a:r>
              <a:rPr kumimoji="1" lang="en-US" altLang="ja-JP" dirty="0" smtClean="0"/>
              <a:t>13</a:t>
            </a:r>
            <a:r>
              <a:rPr kumimoji="1" lang="ja-JP" altLang="en-US" dirty="0" err="1" smtClean="0"/>
              <a:t>，</a:t>
            </a:r>
            <a:r>
              <a:rPr kumimoji="1" lang="en-US" altLang="ja-JP" dirty="0" smtClean="0"/>
              <a:t>15</a:t>
            </a:r>
            <a:r>
              <a:rPr kumimoji="1" lang="ja-JP" altLang="en-US" dirty="0" smtClean="0"/>
              <a:t>層目の次元数の値を変化させます．</a:t>
            </a:r>
            <a:endParaRPr kumimoji="1" lang="en-US" altLang="ja-JP" dirty="0" smtClean="0"/>
          </a:p>
          <a:p>
            <a:r>
              <a:rPr kumimoji="1" lang="ja-JP" altLang="en-US" dirty="0" smtClean="0"/>
              <a:t>特徴ベクトルの抽出は，</a:t>
            </a:r>
            <a:r>
              <a:rPr kumimoji="1" lang="en-US" altLang="ja-JP" dirty="0" smtClean="0"/>
              <a:t>15</a:t>
            </a:r>
            <a:r>
              <a:rPr kumimoji="1" lang="ja-JP" altLang="en-US" dirty="0" smtClean="0"/>
              <a:t>層目から行います．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3419489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では，各次元数の特徴ベクトルの検索精度と計算時間についての評価を行います．</a:t>
            </a:r>
            <a:endParaRPr kumimoji="1" lang="en-US" altLang="ja-JP" dirty="0" smtClean="0"/>
          </a:p>
          <a:p>
            <a:r>
              <a:rPr kumimoji="1" lang="ja-JP" altLang="en-US" dirty="0" smtClean="0"/>
              <a:t>実験</a:t>
            </a:r>
            <a:r>
              <a:rPr kumimoji="1" lang="en-US" altLang="ja-JP" dirty="0" smtClean="0"/>
              <a:t>2</a:t>
            </a:r>
            <a:r>
              <a:rPr kumimoji="1" lang="ja-JP" altLang="en-US" dirty="0" smtClean="0"/>
              <a:t>では，各ラベルの正答率，検索結果上位に表示された画像の共通点を評価します．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275520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実験</a:t>
            </a:r>
            <a:r>
              <a:rPr lang="en-US" altLang="ja-JP" dirty="0" smtClean="0"/>
              <a:t>1</a:t>
            </a:r>
            <a:r>
              <a:rPr lang="ja-JP" altLang="en-US" dirty="0" smtClean="0"/>
              <a:t>では，</a:t>
            </a:r>
            <a:r>
              <a:rPr kumimoji="1" lang="ja-JP" altLang="ja-JP" sz="1200" kern="1200" dirty="0" smtClean="0">
                <a:solidFill>
                  <a:schemeClr val="tx1"/>
                </a:solidFill>
                <a:effectLst/>
                <a:latin typeface="+mn-lt"/>
                <a:ea typeface="+mn-ea"/>
                <a:cs typeface="+mn-cs"/>
              </a:rPr>
              <a:t>画像検索精度と計算時間の両方の観点から最も良い結果だった次元数を明確にすることを目的とする．</a:t>
            </a:r>
          </a:p>
          <a:p>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148411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endParaRPr kumimoji="1" lang="en-US" altLang="ja-JP" sz="1200" kern="1200" dirty="0" smtClean="0">
              <a:solidFill>
                <a:schemeClr val="tx1"/>
              </a:solidFill>
              <a:effectLst/>
              <a:latin typeface="+mn-lt"/>
              <a:ea typeface="+mn-ea"/>
              <a:cs typeface="+mn-cs"/>
            </a:endParaRPr>
          </a:p>
          <a:p>
            <a:pPr marL="0" indent="0">
              <a:lnSpc>
                <a:spcPct val="100000"/>
              </a:lnSpc>
              <a:buFont typeface="+mj-lt"/>
              <a:buNone/>
            </a:pPr>
            <a:r>
              <a:rPr lang="ja-JP" altLang="en-US" dirty="0" smtClean="0"/>
              <a:t>画像検索精度を調査するため，基準となる画像と同じラベルを数え，最も正答率の良い特徴ベクトルを求めます．画像検索をする際の計算時間を計測します．</a:t>
            </a: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708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137696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の結果を受けて検索精度が出ていないラベルがあると考えられたため，そのラベルを探すことを目的とします．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また，検索結果上位に表示された画像について視覚的な共通点を評価する．特徴ベクトルの持つ意味情報について調査さすることも目的とします．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17738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mj-lt"/>
              <a:buNone/>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a:t>
            </a:r>
            <a:r>
              <a:rPr lang="ja-JP" altLang="en-US" dirty="0" smtClean="0"/>
              <a:t>それぞれの特徴ベクトルから各ラベルの正答率を出し，ラベルによる正答率の違いをグラフに表します．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ja-JP" altLang="en-US" dirty="0" smtClean="0"/>
              <a:t>検索上位に表示された画像の共通点について評価を行います．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ja-JP" altLang="en-US" dirty="0" smtClean="0"/>
          </a:p>
          <a:p>
            <a:pPr marL="0" indent="0">
              <a:buFont typeface="+mj-lt"/>
              <a:buNone/>
            </a:pPr>
            <a:endParaRPr lang="en-US" altLang="ja-JP" dirty="0" smtClean="0"/>
          </a:p>
          <a:p>
            <a:pPr marL="0" indent="0">
              <a:buFont typeface="+mj-lt"/>
              <a:buNone/>
            </a:pP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344849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の結果から制度が良いラベルと悪いラベルがあることが確認できました．検索精度の悪いラベルの影響で全体の検索精度が落ちてしまっていることがわかりました．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検索精度が低いラベルは猫であることが確認できました．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17</a:t>
            </a:fld>
            <a:endParaRPr kumimoji="1" lang="ja-JP" altLang="en-US"/>
          </a:p>
        </p:txBody>
      </p:sp>
    </p:spTree>
    <p:extLst>
      <p:ext uri="{BB962C8B-B14F-4D97-AF65-F5344CB8AC3E}">
        <p14:creationId xmlns:p14="http://schemas.microsoft.com/office/powerpoint/2010/main" val="199454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最も正答率の良かったラベル車の画像と最も悪かったラベル猫の画像の検索上位に表示された</a:t>
            </a:r>
            <a:r>
              <a:rPr kumimoji="1" lang="en-US" altLang="ja-JP" dirty="0" smtClean="0"/>
              <a:t>3</a:t>
            </a:r>
            <a:r>
              <a:rPr kumimoji="1" lang="ja-JP" altLang="en-US" dirty="0" smtClean="0"/>
              <a:t>件を例として表示しています．</a:t>
            </a:r>
            <a:endParaRPr kumimoji="1" lang="en-US" altLang="ja-JP" dirty="0" smtClean="0"/>
          </a:p>
          <a:p>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利用したデータセットの画像の解像度が低いことから、もともと画像がそこまで多くの意味情報を持っていない可能性が考えられました．</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dirty="0" smtClean="0"/>
              <a:t>ラベル車に関しては，正解ラベルが異なっているものでも形状が近いものが表示されているのを確認できました．</a:t>
            </a:r>
            <a:endParaRPr kumimoji="1" lang="en-US" altLang="ja-JP" dirty="0" smtClean="0"/>
          </a:p>
          <a:p>
            <a:r>
              <a:rPr kumimoji="1" lang="ja-JP" altLang="en-US" dirty="0" smtClean="0"/>
              <a:t>ラベル猫では，</a:t>
            </a:r>
            <a:r>
              <a:rPr kumimoji="1" lang="en-US" altLang="ja-JP" dirty="0" smtClean="0"/>
              <a:t>1</a:t>
            </a:r>
            <a:r>
              <a:rPr kumimoji="1" lang="ja-JP" altLang="en-US" dirty="0" smtClean="0"/>
              <a:t>個目が犬と形状が似ているものも出てきてはいたのですが，関係性が低い画像も検索結果に出てきていることから特徴ベクトルからの意味情報がうまく取得できていないのではないかと考えられる。</a:t>
            </a:r>
            <a:endParaRPr kumimoji="1" lang="en-US" altLang="ja-JP" dirty="0" smtClean="0"/>
          </a:p>
          <a:p>
            <a:endParaRPr kumimoji="1" lang="en-US" altLang="ja-JP" sz="1200" kern="1200" dirty="0" smtClean="0">
              <a:solidFill>
                <a:schemeClr val="tx1"/>
              </a:solidFill>
              <a:effectLst/>
              <a:latin typeface="+mn-lt"/>
              <a:ea typeface="+mn-ea"/>
              <a:cs typeface="+mn-cs"/>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18</a:t>
            </a:fld>
            <a:endParaRPr kumimoji="1" lang="ja-JP" altLang="en-US"/>
          </a:p>
        </p:txBody>
      </p:sp>
    </p:spTree>
    <p:extLst>
      <p:ext uri="{BB962C8B-B14F-4D97-AF65-F5344CB8AC3E}">
        <p14:creationId xmlns:p14="http://schemas.microsoft.com/office/powerpoint/2010/main" val="357470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en-US" sz="1200" kern="1200" dirty="0" smtClean="0">
                <a:solidFill>
                  <a:schemeClr val="tx1"/>
                </a:solidFill>
                <a:effectLst/>
                <a:latin typeface="+mn-lt"/>
                <a:ea typeface="+mn-ea"/>
                <a:cs typeface="+mn-cs"/>
              </a:rPr>
              <a:t>が最も正答率が良かったのですが，計算時間がかかりすげていることから，</a:t>
            </a:r>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本研究の分析手法から最適な次元数を導き出すことが出来ました．</a:t>
            </a:r>
            <a:endParaRPr kumimoji="1" lang="ja-JP"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次に，全体を通して検索精度が出ていなかったことに関し，検索精度が出ていない理由として，ラベルによって検索精度が異なり，検索精度が低いラベルが複数確認できた．</a:t>
            </a:r>
            <a:endParaRPr kumimoji="1" lang="en-US" altLang="ja-JP" sz="1200" kern="1200" dirty="0" smtClean="0">
              <a:solidFill>
                <a:schemeClr val="tx1"/>
              </a:solidFill>
              <a:effectLst/>
              <a:latin typeface="+mn-lt"/>
              <a:ea typeface="+mn-ea"/>
              <a:cs typeface="+mn-cs"/>
            </a:endParaRPr>
          </a:p>
          <a:p>
            <a:r>
              <a:rPr lang="ja-JP" altLang="en-US" dirty="0" smtClean="0"/>
              <a:t>対象物がはっきり写っている画像は検索結果に類似度の高い画像が表示された</a:t>
            </a:r>
            <a:endParaRPr lang="en-US" altLang="ja-JP" dirty="0" smtClean="0"/>
          </a:p>
          <a:p>
            <a:r>
              <a:rPr kumimoji="1" lang="ja-JP" altLang="en-US" sz="1200" kern="1200" dirty="0" smtClean="0">
                <a:solidFill>
                  <a:schemeClr val="tx1"/>
                </a:solidFill>
                <a:effectLst/>
                <a:latin typeface="+mn-lt"/>
                <a:ea typeface="+mn-ea"/>
                <a:cs typeface="+mn-cs"/>
              </a:rPr>
              <a:t>このことから</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一部のラベルでは</a:t>
            </a:r>
            <a:r>
              <a:rPr kumimoji="1" lang="ja-JP" altLang="en-US" sz="1200" kern="1200" dirty="0" smtClean="0">
                <a:solidFill>
                  <a:schemeClr val="tx1"/>
                </a:solidFill>
                <a:effectLst/>
                <a:latin typeface="+mn-lt"/>
                <a:ea typeface="+mn-ea"/>
                <a:cs typeface="+mn-cs"/>
              </a:rPr>
              <a:t>，特徴ベクトルに意味情報が取れていなかった．</a:t>
            </a:r>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利用したデータセットの画像の解像度が低いことから、もともと画像がそこまで多くの意味情報を持っていない可能性が考えられます．</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例えば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19</a:t>
            </a:fld>
            <a:endParaRPr kumimoji="1" lang="ja-JP" altLang="en-US"/>
          </a:p>
        </p:txBody>
      </p:sp>
    </p:spTree>
    <p:extLst>
      <p:ext uri="{BB962C8B-B14F-4D97-AF65-F5344CB8AC3E}">
        <p14:creationId xmlns:p14="http://schemas.microsoft.com/office/powerpoint/2010/main" val="204299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ja-JP" altLang="ja-JP" sz="1200" kern="1200" dirty="0" smtClean="0">
                <a:solidFill>
                  <a:schemeClr val="tx1"/>
                </a:solidFill>
                <a:effectLst/>
                <a:latin typeface="+mn-lt"/>
                <a:ea typeface="+mn-ea"/>
                <a:cs typeface="+mn-cs"/>
              </a:rPr>
              <a:t>ソーシャルネットワーキングサービスや写真共有サービスの普及により写真や画像の投稿が盛んになっており，</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大量の画像や写真が蓄積されています．</a:t>
            </a:r>
          </a:p>
          <a:p>
            <a:r>
              <a:rPr kumimoji="1" lang="ja-JP" altLang="ja-JP" sz="1200" kern="1200" dirty="0" smtClean="0">
                <a:solidFill>
                  <a:schemeClr val="tx1"/>
                </a:solidFill>
                <a:effectLst/>
                <a:latin typeface="+mn-lt"/>
                <a:ea typeface="+mn-ea"/>
                <a:cs typeface="+mn-cs"/>
              </a:rPr>
              <a:t>ユーザが目的の画像に辿り着くために画像検索機能の重要性が増しています．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a:t>
            </a:fld>
            <a:endParaRPr kumimoji="1" lang="ja-JP" altLang="en-US"/>
          </a:p>
        </p:txBody>
      </p:sp>
    </p:spTree>
    <p:extLst>
      <p:ext uri="{BB962C8B-B14F-4D97-AF65-F5344CB8AC3E}">
        <p14:creationId xmlns:p14="http://schemas.microsoft.com/office/powerpoint/2010/main" val="1899810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画像特徴ベクトルを画像検索に適用することで対象物の形や色といった面から画像を検索できると予想する．</a:t>
            </a:r>
            <a:endParaRPr kumimoji="1" lang="ja-JP" altLang="en-US" dirty="0" smtClean="0"/>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a:t>
            </a:r>
            <a:r>
              <a:rPr kumimoji="1" lang="ja-JP" altLang="ja-JP" sz="1200" kern="1200" dirty="0" smtClean="0">
                <a:solidFill>
                  <a:schemeClr val="tx1"/>
                </a:solidFill>
                <a:effectLst/>
                <a:latin typeface="+mn-lt"/>
                <a:ea typeface="+mn-ea"/>
                <a:cs typeface="+mn-cs"/>
              </a:rPr>
              <a:t>，本提案手法を用いて，最適な次元数の特徴ベクトルを画像検索システムに適用することでより柔軟な画像検索に貢献できることを期待しています．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20</a:t>
            </a:fld>
            <a:endParaRPr kumimoji="1" lang="ja-JP" altLang="en-US"/>
          </a:p>
        </p:txBody>
      </p:sp>
    </p:spTree>
    <p:extLst>
      <p:ext uri="{BB962C8B-B14F-4D97-AF65-F5344CB8AC3E}">
        <p14:creationId xmlns:p14="http://schemas.microsoft.com/office/powerpoint/2010/main" val="366041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28600" lvl="1">
              <a:spcBef>
                <a:spcPts val="1000"/>
              </a:spcBef>
            </a:pPr>
            <a:r>
              <a:rPr lang="ja-JP" altLang="en-US" dirty="0" smtClean="0"/>
              <a:t>本研究で重要となる特徴ベクトルについて先に説明させていただきます．</a:t>
            </a:r>
            <a:endParaRPr lang="en-US" altLang="ja-JP" dirty="0" smtClean="0"/>
          </a:p>
          <a:p>
            <a:pPr marL="228600" lvl="1">
              <a:spcBef>
                <a:spcPts val="1000"/>
              </a:spcBef>
            </a:pPr>
            <a:r>
              <a:rPr lang="en-US" altLang="ja-JP" dirty="0" smtClean="0"/>
              <a:t>CNN (Convolutional Neural Network)</a:t>
            </a:r>
            <a:r>
              <a:rPr lang="ja-JP" altLang="en-US" dirty="0" smtClean="0"/>
              <a:t>の登場により，画像検索機能は向上した</a:t>
            </a:r>
            <a:endParaRPr lang="en-US" altLang="ja-JP" dirty="0" smtClean="0"/>
          </a:p>
          <a:p>
            <a:pPr marL="228600" lvl="1">
              <a:spcBef>
                <a:spcPts val="1000"/>
              </a:spcBef>
            </a:pPr>
            <a:r>
              <a:rPr lang="ja-JP" altLang="en-US" dirty="0" smtClean="0"/>
              <a:t>深層学習モデルの中間層から抽出した特徴ベクトルを利用した画像検索方式を提案します．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ここで中間層から抽出される特徴ベクトルには，意味情報が保存されていると仮定します．意味情報とは，</a:t>
            </a:r>
            <a:r>
              <a:rPr lang="ja-JP" altLang="en-US" dirty="0" smtClean="0"/>
              <a:t>画像を認識する際に，その判断材料となる情報</a:t>
            </a:r>
            <a:r>
              <a:rPr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特徴ベクトルは，</a:t>
            </a:r>
            <a:r>
              <a:rPr lang="ja-JP" altLang="en-US" dirty="0" smtClean="0">
                <a:solidFill>
                  <a:srgbClr val="333333"/>
                </a:solidFill>
                <a:latin typeface="-apple-system"/>
              </a:rPr>
              <a:t>パターン情報（パターン情報は濃淡画像の画素値など。）を変数値を要素とするベクトルの形式で表現したもの。</a:t>
            </a:r>
            <a:endParaRPr kumimoji="1" lang="en-US" altLang="ja-JP" sz="1200" dirty="0" smtClean="0"/>
          </a:p>
          <a:p>
            <a:r>
              <a:rPr kumimoji="1" lang="ja-JP" altLang="en-US" sz="1200" dirty="0" smtClean="0"/>
              <a:t>例で示した画像は、</a:t>
            </a:r>
            <a:r>
              <a:rPr kumimoji="1" lang="en-US" altLang="ja-JP" sz="1200" dirty="0" smtClean="0"/>
              <a:t>5×5</a:t>
            </a:r>
            <a:r>
              <a:rPr kumimoji="1" lang="ja-JP" altLang="en-US" sz="1200" dirty="0" smtClean="0"/>
              <a:t>で</a:t>
            </a:r>
            <a:r>
              <a:rPr kumimoji="1" lang="en-US" altLang="ja-JP" sz="1200" dirty="0" smtClean="0"/>
              <a:t>25</a:t>
            </a:r>
            <a:r>
              <a:rPr kumimoji="1" lang="ja-JP" altLang="en-US" sz="1200" dirty="0" smtClean="0"/>
              <a:t>画素なので、特徴ベクトルの要素が</a:t>
            </a:r>
            <a:r>
              <a:rPr kumimoji="1" lang="en-US" altLang="ja-JP" sz="1200" dirty="0" smtClean="0"/>
              <a:t>25</a:t>
            </a:r>
            <a:r>
              <a:rPr kumimoji="1" lang="ja-JP" altLang="en-US" sz="1200" dirty="0" smtClean="0"/>
              <a:t>個。</a:t>
            </a:r>
            <a:endParaRPr lang="en-US" altLang="ja-JP" sz="1200" dirty="0" smtClean="0"/>
          </a:p>
          <a:p>
            <a:r>
              <a:rPr kumimoji="1" lang="ja-JP" altLang="en-US" sz="1200" dirty="0" smtClean="0"/>
              <a:t>この特徴ベクトルは、</a:t>
            </a:r>
            <a:r>
              <a:rPr kumimoji="1" lang="en-US" altLang="ja-JP" sz="1200" dirty="0" smtClean="0"/>
              <a:t>25</a:t>
            </a:r>
            <a:r>
              <a:rPr kumimoji="1" lang="ja-JP" altLang="en-US" sz="1200" dirty="0" smtClean="0"/>
              <a:t>次元であるといえる</a:t>
            </a:r>
            <a:endParaRPr kumimoji="1" lang="en-US" altLang="ja-JP" sz="1200"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235037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214219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特徴ベクトルが</a:t>
            </a:r>
            <a:r>
              <a:rPr kumimoji="1" lang="ja-JP" altLang="ja-JP" sz="1200" kern="1200" dirty="0" smtClean="0">
                <a:solidFill>
                  <a:schemeClr val="tx1"/>
                </a:solidFill>
                <a:effectLst/>
                <a:latin typeface="+mn-lt"/>
                <a:ea typeface="+mn-ea"/>
                <a:cs typeface="+mn-cs"/>
              </a:rPr>
              <a:t>高次元</a:t>
            </a:r>
            <a:r>
              <a:rPr kumimoji="1" lang="ja-JP" altLang="ja-JP" sz="1200" kern="1200" dirty="0" smtClean="0">
                <a:solidFill>
                  <a:schemeClr val="tx1"/>
                </a:solidFill>
                <a:effectLst/>
                <a:latin typeface="+mn-lt"/>
                <a:ea typeface="+mn-ea"/>
                <a:cs typeface="+mn-cs"/>
              </a:rPr>
              <a:t>になるほど検索精度が良くなるが計算時間が増加してしまいます．反対に，低次元になるほど計算時間は早くなるが検索精度が落ちてしまうことがわかっています．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望ましい検索精度と計算時間を考慮した場合の最適な次元数が明らかになっていません．</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64783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94286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深層学習モデルの中間層の次元数を変化させて，異なる次元数の特徴ベクトルを抽出します．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下記の図のようにモデルの全結合層部分の値を変化させてそこから特徴ベクトルを抽出します．</a:t>
            </a:r>
            <a:endParaRPr lang="en-US" altLang="ja-JP" dirty="0" smtClean="0"/>
          </a:p>
          <a:p>
            <a:pPr>
              <a:lnSpc>
                <a:spcPct val="100000"/>
              </a:lnSpc>
            </a:pPr>
            <a:r>
              <a:rPr lang="ja-JP" altLang="en-US" dirty="0" smtClean="0"/>
              <a:t>検索精度は，画像検索手法の一つでもあるユークリッド距離を用いる．ベクトル間のユークリッド分離が小さい程類似性が高いとする．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本研究のアプローチは，</a:t>
            </a:r>
            <a:r>
              <a:rPr lang="ja-JP" altLang="en-US" dirty="0" smtClean="0"/>
              <a:t>特徴ベクトルと計算時間の観点から，画像検索機能を向上させるための分析手法について調査します．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19166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提案する分析手法についてです．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STEP-1</a:t>
            </a:r>
            <a:r>
              <a:rPr kumimoji="1" lang="ja-JP" altLang="en-US" sz="1200" kern="1200" dirty="0" smtClean="0">
                <a:solidFill>
                  <a:schemeClr val="tx1"/>
                </a:solidFill>
                <a:effectLst/>
                <a:latin typeface="+mn-lt"/>
                <a:ea typeface="+mn-ea"/>
                <a:cs typeface="+mn-cs"/>
              </a:rPr>
              <a:t>で基準となるモデルを作成します．その後，</a:t>
            </a:r>
            <a:r>
              <a:rPr kumimoji="1" lang="en-US" altLang="ja-JP" sz="1200" kern="1200" dirty="0" smtClean="0">
                <a:solidFill>
                  <a:schemeClr val="tx1"/>
                </a:solidFill>
                <a:effectLst/>
                <a:latin typeface="+mn-lt"/>
                <a:ea typeface="+mn-ea"/>
                <a:cs typeface="+mn-cs"/>
              </a:rPr>
              <a:t>STEP-2</a:t>
            </a:r>
            <a:r>
              <a:rPr kumimoji="1" lang="ja-JP" altLang="en-US" sz="1200" kern="1200" dirty="0" smtClean="0">
                <a:solidFill>
                  <a:schemeClr val="tx1"/>
                </a:solidFill>
                <a:effectLst/>
                <a:latin typeface="+mn-lt"/>
                <a:ea typeface="+mn-ea"/>
                <a:cs typeface="+mn-cs"/>
              </a:rPr>
              <a:t>で中間層の次元数を変化させたモデルを複数作成します．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で各モデルを学習させます．</a:t>
            </a:r>
            <a:r>
              <a:rPr kumimoji="1" lang="en-US" altLang="ja-JP" sz="1200" kern="1200" dirty="0" smtClean="0">
                <a:solidFill>
                  <a:schemeClr val="tx1"/>
                </a:solidFill>
                <a:effectLst/>
                <a:latin typeface="+mn-lt"/>
                <a:ea typeface="+mn-ea"/>
                <a:cs typeface="+mn-cs"/>
              </a:rPr>
              <a:t>STEP-4</a:t>
            </a:r>
            <a:r>
              <a:rPr kumimoji="1" lang="ja-JP" altLang="en-US"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で作成した各深層学習モデルの中間層から特徴ベクトルを抽出します．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STEP-5</a:t>
            </a:r>
            <a:r>
              <a:rPr kumimoji="1" lang="ja-JP" altLang="en-US" sz="1200" kern="1200" dirty="0" smtClean="0">
                <a:solidFill>
                  <a:schemeClr val="tx1"/>
                </a:solidFill>
                <a:effectLst/>
                <a:latin typeface="+mn-lt"/>
                <a:ea typeface="+mn-ea"/>
                <a:cs typeface="+mn-cs"/>
              </a:rPr>
              <a:t>で異なる次元数の各特徴ベクトルを画像検索評価プログラムに読込，評価を行います．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42767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実験環境についてです．</a:t>
            </a:r>
            <a:endParaRPr kumimoji="1" lang="en-US" altLang="ja-JP" dirty="0" smtClean="0"/>
          </a:p>
          <a:p>
            <a:r>
              <a:rPr kumimoji="1" lang="ja-JP" altLang="en-US" dirty="0" smtClean="0"/>
              <a:t>モデルの学習，特徴ベクトルを抽出する際の画像集合に関して，</a:t>
            </a:r>
            <a:r>
              <a:rPr kumimoji="1" lang="en-US" altLang="ja-JP" dirty="0" smtClean="0"/>
              <a:t>CIFAR-10</a:t>
            </a:r>
            <a:r>
              <a:rPr kumimoji="1" lang="ja-JP" altLang="en-US" dirty="0" smtClean="0"/>
              <a:t>データセットを使用しました．</a:t>
            </a:r>
            <a:endParaRPr kumimoji="1" lang="en-US" altLang="ja-JP" dirty="0" smtClean="0"/>
          </a:p>
          <a:p>
            <a:r>
              <a:rPr kumimoji="1" lang="ja-JP" altLang="en-US" dirty="0" smtClean="0"/>
              <a:t>作成した深層学習モデルはこの</a:t>
            </a:r>
            <a:r>
              <a:rPr kumimoji="1" lang="en-US" altLang="ja-JP" dirty="0" smtClean="0"/>
              <a:t>7</a:t>
            </a:r>
            <a:r>
              <a:rPr kumimoji="1" lang="ja-JP" altLang="en-US" dirty="0" err="1" smtClean="0"/>
              <a:t>つに</a:t>
            </a:r>
            <a:r>
              <a:rPr kumimoji="1" lang="ja-JP" altLang="en-US" dirty="0" smtClean="0"/>
              <a:t>なります．それぞれ識別層手前の全結合層の値を</a:t>
            </a:r>
            <a:r>
              <a:rPr kumimoji="1" lang="en-US" altLang="ja-JP" dirty="0" smtClean="0"/>
              <a:t>100,500,1000,2000,3000,4096,8192</a:t>
            </a:r>
            <a:r>
              <a:rPr kumimoji="1" lang="ja-JP" altLang="en-US" dirty="0" smtClean="0"/>
              <a:t>と変更しています．その他は変えていません．エポック数に関しても一緒です．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15245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75346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52026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62723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6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327040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40037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4761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640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0204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96601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9960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67173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258804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qiita.com/URAN110/items/ea2bfc8f7ba2fc858de3" TargetMode="External"/><Relationship Id="rId2" Type="http://schemas.openxmlformats.org/officeDocument/2006/relationships/hyperlink" Target="https://www.sejuku.net/blog/3148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深層学習モデルから</a:t>
            </a:r>
            <a:r>
              <a:rPr kumimoji="1" lang="en-US" altLang="ja-JP" dirty="0" smtClean="0"/>
              <a:t/>
            </a:r>
            <a:br>
              <a:rPr kumimoji="1" lang="en-US" altLang="ja-JP" dirty="0" smtClean="0"/>
            </a:br>
            <a:r>
              <a:rPr kumimoji="1" lang="ja-JP" altLang="en-US" dirty="0" smtClean="0"/>
              <a:t>抽出した特徴ベクトルの</a:t>
            </a:r>
            <a:r>
              <a:rPr kumimoji="1" lang="en-US" altLang="ja-JP" dirty="0" smtClean="0"/>
              <a:t/>
            </a:r>
            <a:br>
              <a:rPr kumimoji="1" lang="en-US" altLang="ja-JP" dirty="0" smtClean="0"/>
            </a:br>
            <a:r>
              <a:rPr kumimoji="1" lang="ja-JP" altLang="en-US" dirty="0" smtClean="0"/>
              <a:t>画像検索精度と計算時間に関する評価</a:t>
            </a:r>
            <a:endParaRPr kumimoji="1" lang="ja-JP" altLang="en-US" dirty="0"/>
          </a:p>
        </p:txBody>
      </p:sp>
      <p:sp>
        <p:nvSpPr>
          <p:cNvPr id="3" name="サブタイトル 2"/>
          <p:cNvSpPr>
            <a:spLocks noGrp="1"/>
          </p:cNvSpPr>
          <p:nvPr>
            <p:ph type="subTitle" idx="1"/>
          </p:nvPr>
        </p:nvSpPr>
        <p:spPr>
          <a:xfrm>
            <a:off x="1143000" y="4152371"/>
            <a:ext cx="6858000" cy="1655762"/>
          </a:xfrm>
        </p:spPr>
        <p:txBody>
          <a:bodyPr/>
          <a:lstStyle/>
          <a:p>
            <a:r>
              <a:rPr lang="ja-JP" altLang="en-US" dirty="0"/>
              <a:t>学籍</a:t>
            </a:r>
            <a:r>
              <a:rPr lang="ja-JP" altLang="en-US" dirty="0" smtClean="0"/>
              <a:t>番号：</a:t>
            </a:r>
            <a:r>
              <a:rPr lang="en-US" altLang="ja-JP" dirty="0" smtClean="0"/>
              <a:t>1821005</a:t>
            </a:r>
            <a:endParaRPr kumimoji="1" lang="en-US" altLang="ja-JP" dirty="0" smtClean="0"/>
          </a:p>
          <a:p>
            <a:r>
              <a:rPr lang="ja-JP" altLang="en-US" dirty="0" smtClean="0"/>
              <a:t>氏名：吉岡</a:t>
            </a:r>
            <a:r>
              <a:rPr lang="ja-JP" altLang="en-US" smtClean="0"/>
              <a:t>　拓郎</a:t>
            </a:r>
            <a:endParaRPr lang="en-US" altLang="ja-JP" dirty="0" smtClean="0"/>
          </a:p>
          <a:p>
            <a:endParaRPr kumimoji="1" lang="ja-JP" altLang="en-US" dirty="0"/>
          </a:p>
        </p:txBody>
      </p:sp>
    </p:spTree>
    <p:extLst>
      <p:ext uri="{BB962C8B-B14F-4D97-AF65-F5344CB8AC3E}">
        <p14:creationId xmlns:p14="http://schemas.microsoft.com/office/powerpoint/2010/main" val="334618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モデルの構成</a:t>
            </a:r>
            <a:endParaRPr kumimoji="1" lang="ja-JP" altLang="en-US" dirty="0"/>
          </a:p>
        </p:txBody>
      </p:sp>
      <p:sp>
        <p:nvSpPr>
          <p:cNvPr id="3" name="コンテンツ プレースホルダー 2"/>
          <p:cNvSpPr>
            <a:spLocks noGrp="1"/>
          </p:cNvSpPr>
          <p:nvPr>
            <p:ph idx="1"/>
          </p:nvPr>
        </p:nvSpPr>
        <p:spPr>
          <a:xfrm>
            <a:off x="628651" y="1690690"/>
            <a:ext cx="742950" cy="490808"/>
          </a:xfrm>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graphicFrame>
        <p:nvGraphicFramePr>
          <p:cNvPr id="7" name="オブジェクト 6"/>
          <p:cNvGraphicFramePr>
            <a:graphicFrameLocks noChangeAspect="1"/>
          </p:cNvGraphicFramePr>
          <p:nvPr/>
        </p:nvGraphicFramePr>
        <p:xfrm>
          <a:off x="1254034" y="1301551"/>
          <a:ext cx="6387737" cy="5471601"/>
        </p:xfrm>
        <a:graphic>
          <a:graphicData uri="http://schemas.openxmlformats.org/presentationml/2006/ole">
            <mc:AlternateContent xmlns:mc="http://schemas.openxmlformats.org/markup-compatibility/2006">
              <mc:Choice xmlns:v="urn:schemas-microsoft-com:vml" Requires="v">
                <p:oleObj spid="_x0000_s2106" name="ワークシート" r:id="rId4" imgW="4826156" imgH="4134085" progId="Excel.Sheet.12">
                  <p:embed/>
                </p:oleObj>
              </mc:Choice>
              <mc:Fallback>
                <p:oleObj name="ワークシート" r:id="rId4" imgW="4826156" imgH="4134085" progId="Excel.Sheet.12">
                  <p:embed/>
                  <p:pic>
                    <p:nvPicPr>
                      <p:cNvPr id="7" name="オブジェクト 6"/>
                      <p:cNvPicPr/>
                      <p:nvPr/>
                    </p:nvPicPr>
                    <p:blipFill>
                      <a:blip r:embed="rId5"/>
                      <a:stretch>
                        <a:fillRect/>
                      </a:stretch>
                    </p:blipFill>
                    <p:spPr>
                      <a:xfrm>
                        <a:off x="1254034" y="1301551"/>
                        <a:ext cx="6387737" cy="5471601"/>
                      </a:xfrm>
                      <a:prstGeom prst="rect">
                        <a:avLst/>
                      </a:prstGeom>
                    </p:spPr>
                  </p:pic>
                </p:oleObj>
              </mc:Fallback>
            </mc:AlternateContent>
          </a:graphicData>
        </a:graphic>
      </p:graphicFrame>
    </p:spTree>
    <p:extLst>
      <p:ext uri="{BB962C8B-B14F-4D97-AF65-F5344CB8AC3E}">
        <p14:creationId xmlns:p14="http://schemas.microsoft.com/office/powerpoint/2010/main" val="3018419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a:t>
            </a:r>
            <a:r>
              <a:rPr kumimoji="1" lang="en-US" altLang="ja-JP" dirty="0" smtClean="0"/>
              <a:t>1</a:t>
            </a:r>
          </a:p>
          <a:p>
            <a:pPr lvl="1"/>
            <a:r>
              <a:rPr lang="ja-JP" altLang="en-US" dirty="0" smtClean="0"/>
              <a:t>各次元数の</a:t>
            </a:r>
            <a:r>
              <a:rPr lang="ja-JP" altLang="ja-JP" dirty="0" smtClean="0"/>
              <a:t>画像</a:t>
            </a:r>
            <a:r>
              <a:rPr lang="ja-JP" altLang="ja-JP" dirty="0"/>
              <a:t>検索精度と計算</a:t>
            </a:r>
            <a:r>
              <a:rPr lang="ja-JP" altLang="ja-JP" dirty="0" smtClean="0"/>
              <a:t>時間</a:t>
            </a:r>
            <a:r>
              <a:rPr lang="ja-JP" altLang="en-US" dirty="0" smtClean="0"/>
              <a:t>を評価する．</a:t>
            </a:r>
            <a:endParaRPr lang="en-US" altLang="ja-JP" dirty="0" smtClean="0"/>
          </a:p>
          <a:p>
            <a:pPr lvl="1"/>
            <a:endParaRPr kumimoji="1" lang="en-US" altLang="ja-JP" dirty="0"/>
          </a:p>
          <a:p>
            <a:r>
              <a:rPr lang="ja-JP" altLang="en-US" dirty="0" smtClean="0"/>
              <a:t>実験</a:t>
            </a:r>
            <a:r>
              <a:rPr lang="en-US" altLang="ja-JP" dirty="0" smtClean="0"/>
              <a:t>2</a:t>
            </a:r>
          </a:p>
          <a:p>
            <a:pPr lvl="1">
              <a:lnSpc>
                <a:spcPct val="100000"/>
              </a:lnSpc>
            </a:pPr>
            <a:r>
              <a:rPr lang="ja-JP" altLang="en-US" dirty="0"/>
              <a:t>各</a:t>
            </a:r>
            <a:r>
              <a:rPr lang="ja-JP" altLang="ja-JP" dirty="0"/>
              <a:t>ラベル</a:t>
            </a:r>
            <a:r>
              <a:rPr lang="ja-JP" altLang="en-US" dirty="0"/>
              <a:t>の</a:t>
            </a:r>
            <a:r>
              <a:rPr lang="ja-JP" altLang="en-US" dirty="0" smtClean="0"/>
              <a:t>正答率を調査する．</a:t>
            </a:r>
            <a:endParaRPr lang="en-US" altLang="ja-JP" dirty="0"/>
          </a:p>
          <a:p>
            <a:pPr lvl="1">
              <a:lnSpc>
                <a:spcPct val="100000"/>
              </a:lnSpc>
            </a:pPr>
            <a:r>
              <a:rPr lang="ja-JP" altLang="ja-JP" dirty="0"/>
              <a:t>検索</a:t>
            </a:r>
            <a:r>
              <a:rPr lang="ja-JP" altLang="ja-JP" dirty="0" smtClean="0"/>
              <a:t>結果</a:t>
            </a:r>
            <a:r>
              <a:rPr lang="ja-JP" altLang="en-US" dirty="0" smtClean="0"/>
              <a:t>上位の</a:t>
            </a:r>
            <a:r>
              <a:rPr lang="ja-JP" altLang="ja-JP" dirty="0" smtClean="0"/>
              <a:t>画像</a:t>
            </a:r>
            <a:r>
              <a:rPr lang="ja-JP" altLang="ja-JP" dirty="0"/>
              <a:t>の共通点</a:t>
            </a:r>
            <a:r>
              <a:rPr lang="ja-JP" altLang="ja-JP" dirty="0" smtClean="0"/>
              <a:t>を</a:t>
            </a:r>
            <a:r>
              <a:rPr lang="ja-JP" altLang="en-US" dirty="0"/>
              <a:t>評価</a:t>
            </a:r>
            <a:r>
              <a:rPr lang="ja-JP" altLang="ja-JP" dirty="0" smtClean="0"/>
              <a:t>する</a:t>
            </a:r>
            <a:r>
              <a:rPr lang="ja-JP" altLang="en-US" dirty="0"/>
              <a:t>．</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4065006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pPr>
              <a:lnSpc>
                <a:spcPct val="100000"/>
              </a:lnSpc>
            </a:pPr>
            <a:r>
              <a:rPr lang="ja-JP" altLang="ja-JP" dirty="0"/>
              <a:t>画像検索精度と計算時間の両方の観点から最も良い</a:t>
            </a:r>
            <a:r>
              <a:rPr lang="ja-JP" altLang="ja-JP" dirty="0" smtClean="0"/>
              <a:t>結果</a:t>
            </a:r>
            <a:r>
              <a:rPr lang="ja-JP" altLang="en-US" dirty="0"/>
              <a:t>の</a:t>
            </a:r>
            <a:r>
              <a:rPr lang="ja-JP" altLang="ja-JP" dirty="0" smtClean="0"/>
              <a:t>次元数</a:t>
            </a:r>
            <a:r>
              <a:rPr lang="ja-JP" altLang="ja-JP" dirty="0"/>
              <a:t>を明確に</a:t>
            </a:r>
            <a:r>
              <a:rPr lang="ja-JP" altLang="ja-JP" dirty="0" smtClean="0"/>
              <a:t>する</a:t>
            </a:r>
            <a:r>
              <a:rPr lang="ja-JP" altLang="en-US" dirty="0" smtClean="0"/>
              <a:t>．</a:t>
            </a:r>
            <a:endParaRPr lang="ja-JP" altLang="ja-JP" dirty="0"/>
          </a:p>
          <a:p>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200309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100000"/>
              </a:lnSpc>
              <a:buFont typeface="+mj-lt"/>
              <a:buAutoNum type="arabicPeriod"/>
            </a:pPr>
            <a:r>
              <a:rPr lang="ja-JP" altLang="en-US" dirty="0" smtClean="0"/>
              <a:t>画像検索精度を調査するため，基準となる画像と同じラベルを数え，最も正答率の良い特徴ベクトルの次元数を求める．</a:t>
            </a:r>
            <a:endParaRPr lang="en-US" altLang="ja-JP" dirty="0" smtClean="0"/>
          </a:p>
          <a:p>
            <a:pPr marL="514350" indent="-514350">
              <a:lnSpc>
                <a:spcPct val="100000"/>
              </a:lnSpc>
              <a:buFont typeface="+mj-lt"/>
              <a:buAutoNum type="arabicPeriod"/>
            </a:pPr>
            <a:endParaRPr lang="en-US" altLang="ja-JP" dirty="0" smtClean="0"/>
          </a:p>
          <a:p>
            <a:pPr marL="514350" indent="-514350">
              <a:lnSpc>
                <a:spcPct val="100000"/>
              </a:lnSpc>
              <a:buFont typeface="+mj-lt"/>
              <a:buAutoNum type="arabicPeriod"/>
            </a:pPr>
            <a:r>
              <a:rPr lang="ja-JP" altLang="en-US" dirty="0"/>
              <a:t>画像検索</a:t>
            </a:r>
            <a:r>
              <a:rPr lang="ja-JP" altLang="en-US" dirty="0" smtClean="0"/>
              <a:t>をする際の計算時間を</a:t>
            </a:r>
            <a:r>
              <a:rPr lang="ja-JP" altLang="en-US" dirty="0"/>
              <a:t>計測する</a:t>
            </a:r>
            <a:r>
              <a:rPr lang="ja-JP" altLang="en-US" dirty="0" smtClean="0"/>
              <a:t>．</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365801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
        <p:nvSpPr>
          <p:cNvPr id="3" name="コンテンツ プレースホルダー 2"/>
          <p:cNvSpPr>
            <a:spLocks noGrp="1"/>
          </p:cNvSpPr>
          <p:nvPr>
            <p:ph idx="1"/>
          </p:nvPr>
        </p:nvSpPr>
        <p:spPr>
          <a:xfrm>
            <a:off x="628650" y="1825625"/>
            <a:ext cx="3917224" cy="591004"/>
          </a:xfrm>
        </p:spPr>
        <p:txBody>
          <a:bodyPr/>
          <a:lstStyle/>
          <a:p>
            <a:endParaRPr kumimoji="1" lang="ja-JP" altLang="en-US" dirty="0"/>
          </a:p>
        </p:txBody>
      </p:sp>
      <p:pic>
        <p:nvPicPr>
          <p:cNvPr id="6" name="図 5"/>
          <p:cNvPicPr>
            <a:picLocks noChangeAspect="1"/>
          </p:cNvPicPr>
          <p:nvPr/>
        </p:nvPicPr>
        <p:blipFill>
          <a:blip r:embed="rId3"/>
          <a:stretch>
            <a:fillRect/>
          </a:stretch>
        </p:blipFill>
        <p:spPr>
          <a:xfrm>
            <a:off x="628650" y="1825625"/>
            <a:ext cx="7359650" cy="4774949"/>
          </a:xfrm>
          <a:prstGeom prst="rect">
            <a:avLst/>
          </a:prstGeom>
        </p:spPr>
      </p:pic>
    </p:spTree>
    <p:extLst>
      <p:ext uri="{BB962C8B-B14F-4D97-AF65-F5344CB8AC3E}">
        <p14:creationId xmlns:p14="http://schemas.microsoft.com/office/powerpoint/2010/main" val="292899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実験</a:t>
            </a:r>
            <a:r>
              <a:rPr lang="en-US" altLang="ja-JP" dirty="0" smtClean="0"/>
              <a:t>1</a:t>
            </a:r>
            <a:r>
              <a:rPr lang="ja-JP" altLang="en-US" dirty="0" smtClean="0"/>
              <a:t>の結果から検索精度が出ていないラベルがあると考えられた．</a:t>
            </a:r>
            <a:endParaRPr lang="en-US" altLang="ja-JP" dirty="0" smtClean="0"/>
          </a:p>
          <a:p>
            <a:pPr>
              <a:lnSpc>
                <a:spcPct val="100000"/>
              </a:lnSpc>
            </a:pPr>
            <a:r>
              <a:rPr lang="ja-JP" altLang="en-US" dirty="0"/>
              <a:t>ラベルによる検索精度の違い</a:t>
            </a:r>
            <a:r>
              <a:rPr lang="ja-JP" altLang="en-US" dirty="0" smtClean="0"/>
              <a:t>を調査する．</a:t>
            </a:r>
            <a:endParaRPr lang="en-US" altLang="ja-JP" dirty="0" smtClean="0"/>
          </a:p>
          <a:p>
            <a:pPr>
              <a:lnSpc>
                <a:spcPct val="100000"/>
              </a:lnSpc>
            </a:pPr>
            <a:endParaRPr lang="en-US" altLang="ja-JP" dirty="0" smtClean="0"/>
          </a:p>
          <a:p>
            <a:pPr>
              <a:lnSpc>
                <a:spcPct val="100000"/>
              </a:lnSpc>
            </a:pPr>
            <a:r>
              <a:rPr lang="ja-JP" altLang="ja-JP" dirty="0" smtClean="0"/>
              <a:t>検索</a:t>
            </a:r>
            <a:r>
              <a:rPr lang="ja-JP" altLang="ja-JP" dirty="0"/>
              <a:t>結果</a:t>
            </a:r>
            <a:r>
              <a:rPr lang="ja-JP" altLang="ja-JP" dirty="0" smtClean="0"/>
              <a:t>の</a:t>
            </a:r>
            <a:r>
              <a:rPr lang="ja-JP" altLang="en-US" dirty="0"/>
              <a:t>上位</a:t>
            </a:r>
            <a:r>
              <a:rPr lang="ja-JP" altLang="en-US" dirty="0" smtClean="0"/>
              <a:t>に表示された</a:t>
            </a:r>
            <a:r>
              <a:rPr lang="ja-JP" altLang="ja-JP" dirty="0" smtClean="0"/>
              <a:t>画像の</a:t>
            </a:r>
            <a:r>
              <a:rPr lang="ja-JP" altLang="en-US" dirty="0"/>
              <a:t>視覚的</a:t>
            </a:r>
            <a:r>
              <a:rPr lang="ja-JP" altLang="en-US" dirty="0" smtClean="0"/>
              <a:t>な共通点について評価し，特徴</a:t>
            </a:r>
            <a:r>
              <a:rPr lang="ja-JP" altLang="en-US" dirty="0"/>
              <a:t>ベクトルの持つ意味情報について</a:t>
            </a:r>
            <a:r>
              <a:rPr lang="ja-JP" altLang="en-US" dirty="0" smtClean="0"/>
              <a:t>調査</a:t>
            </a:r>
            <a:r>
              <a:rPr lang="ja-JP" altLang="en-US" dirty="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758375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それぞれの特徴</a:t>
            </a:r>
            <a:r>
              <a:rPr lang="ja-JP" altLang="en-US" dirty="0" smtClean="0"/>
              <a:t>ベクトルから各ラベルの正答率を出し，ラベルによる正答率の違いをグラフに表す．</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a:t>検索上位</a:t>
            </a:r>
            <a:r>
              <a:rPr lang="ja-JP" altLang="en-US" dirty="0" smtClean="0"/>
              <a:t>に表示された画像の類似している点について評価する．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3931736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dirty="0"/>
          </a:p>
        </p:txBody>
      </p:sp>
      <p:sp>
        <p:nvSpPr>
          <p:cNvPr id="3" name="コンテンツ プレースホルダー 2"/>
          <p:cNvSpPr>
            <a:spLocks noGrp="1"/>
          </p:cNvSpPr>
          <p:nvPr>
            <p:ph idx="1"/>
          </p:nvPr>
        </p:nvSpPr>
        <p:spPr>
          <a:xfrm>
            <a:off x="628650" y="1825625"/>
            <a:ext cx="3995601" cy="303621"/>
          </a:xfrm>
        </p:spPr>
        <p:txBody>
          <a:bodyPr>
            <a:normAutofit fontScale="62500" lnSpcReduction="20000"/>
          </a:bodyPr>
          <a:lstStyle/>
          <a:p>
            <a:endParaRPr kumimoji="1" lang="ja-JP" altLang="en-US" dirty="0"/>
          </a:p>
        </p:txBody>
      </p:sp>
      <p:pic>
        <p:nvPicPr>
          <p:cNvPr id="7" name="図 6"/>
          <p:cNvPicPr>
            <a:picLocks noChangeAspect="1"/>
          </p:cNvPicPr>
          <p:nvPr/>
        </p:nvPicPr>
        <p:blipFill>
          <a:blip r:embed="rId3"/>
          <a:stretch>
            <a:fillRect/>
          </a:stretch>
        </p:blipFill>
        <p:spPr>
          <a:xfrm>
            <a:off x="628649" y="1825625"/>
            <a:ext cx="7313567" cy="4395921"/>
          </a:xfrm>
          <a:prstGeom prst="rect">
            <a:avLst/>
          </a:prstGeom>
        </p:spPr>
      </p:pic>
    </p:spTree>
    <p:extLst>
      <p:ext uri="{BB962C8B-B14F-4D97-AF65-F5344CB8AC3E}">
        <p14:creationId xmlns:p14="http://schemas.microsoft.com/office/powerpoint/2010/main" val="30362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ラベル「車」</a:t>
            </a:r>
            <a:endParaRPr kumimoji="1" lang="ja-JP" altLang="en-US" dirty="0"/>
          </a:p>
        </p:txBody>
      </p:sp>
      <p:sp>
        <p:nvSpPr>
          <p:cNvPr id="4" name="コンテンツ プレースホルダー 3"/>
          <p:cNvSpPr>
            <a:spLocks noGrp="1"/>
          </p:cNvSpPr>
          <p:nvPr>
            <p:ph sz="half" idx="2"/>
          </p:nvPr>
        </p:nvSpPr>
        <p:spPr>
          <a:xfrm>
            <a:off x="499214" y="4298745"/>
            <a:ext cx="3868340" cy="1988548"/>
          </a:xfrm>
        </p:spPr>
        <p:txBody>
          <a:bodyPr/>
          <a:lstStyle/>
          <a:p>
            <a:r>
              <a:rPr lang="ja-JP" altLang="en-US" dirty="0" smtClean="0"/>
              <a:t>直線などがはっきりとしていて意味情報として区別できている．</a:t>
            </a:r>
            <a:endParaRPr kumimoji="1" lang="ja-JP" altLang="en-US" dirty="0"/>
          </a:p>
        </p:txBody>
      </p:sp>
      <p:sp>
        <p:nvSpPr>
          <p:cNvPr id="5" name="テキスト プレースホルダー 4"/>
          <p:cNvSpPr>
            <a:spLocks noGrp="1"/>
          </p:cNvSpPr>
          <p:nvPr>
            <p:ph type="body" sz="quarter" idx="3"/>
          </p:nvPr>
        </p:nvSpPr>
        <p:spPr/>
        <p:txBody>
          <a:bodyPr/>
          <a:lstStyle/>
          <a:p>
            <a:r>
              <a:rPr kumimoji="1" lang="ja-JP" altLang="en-US" dirty="0" smtClean="0"/>
              <a:t>ラベル「猫」</a:t>
            </a:r>
            <a:endParaRPr kumimoji="1" lang="ja-JP" altLang="en-US" dirty="0"/>
          </a:p>
        </p:txBody>
      </p:sp>
      <p:sp>
        <p:nvSpPr>
          <p:cNvPr id="6" name="コンテンツ プレースホルダー 5"/>
          <p:cNvSpPr>
            <a:spLocks noGrp="1"/>
          </p:cNvSpPr>
          <p:nvPr>
            <p:ph sz="quarter" idx="4"/>
          </p:nvPr>
        </p:nvSpPr>
        <p:spPr>
          <a:xfrm>
            <a:off x="4573191" y="4298745"/>
            <a:ext cx="4018359" cy="1988548"/>
          </a:xfrm>
        </p:spPr>
        <p:txBody>
          <a:bodyPr/>
          <a:lstStyle/>
          <a:p>
            <a:r>
              <a:rPr lang="ja-JP" altLang="en-US" dirty="0"/>
              <a:t>曲線</a:t>
            </a:r>
            <a:r>
              <a:rPr lang="ja-JP" altLang="en-US" dirty="0" smtClean="0"/>
              <a:t>や色の変化が多く，解像度が低いために意味情報が取れていない</a:t>
            </a:r>
            <a:r>
              <a:rPr kumimoji="1" lang="ja-JP" altLang="en-US" dirty="0" smtClean="0"/>
              <a:t>．</a:t>
            </a:r>
            <a:endParaRPr kumimoji="1" lang="ja-JP" altLang="en-US" dirty="0"/>
          </a:p>
        </p:txBody>
      </p:sp>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pic>
        <p:nvPicPr>
          <p:cNvPr id="8" name="図 7"/>
          <p:cNvPicPr>
            <a:picLocks noChangeAspect="1"/>
          </p:cNvPicPr>
          <p:nvPr/>
        </p:nvPicPr>
        <p:blipFill>
          <a:blip r:embed="rId3"/>
          <a:stretch>
            <a:fillRect/>
          </a:stretch>
        </p:blipFill>
        <p:spPr>
          <a:xfrm>
            <a:off x="122779" y="2568102"/>
            <a:ext cx="4375403" cy="1371600"/>
          </a:xfrm>
          <a:prstGeom prst="rect">
            <a:avLst/>
          </a:prstGeom>
        </p:spPr>
      </p:pic>
      <p:pic>
        <p:nvPicPr>
          <p:cNvPr id="9" name="図 8"/>
          <p:cNvPicPr>
            <a:picLocks noChangeAspect="1"/>
          </p:cNvPicPr>
          <p:nvPr/>
        </p:nvPicPr>
        <p:blipFill>
          <a:blip r:embed="rId4"/>
          <a:stretch>
            <a:fillRect/>
          </a:stretch>
        </p:blipFill>
        <p:spPr>
          <a:xfrm>
            <a:off x="4617278" y="2566965"/>
            <a:ext cx="4375403" cy="1371189"/>
          </a:xfrm>
          <a:prstGeom prst="rect">
            <a:avLst/>
          </a:prstGeom>
        </p:spPr>
      </p:pic>
    </p:spTree>
    <p:extLst>
      <p:ext uri="{BB962C8B-B14F-4D97-AF65-F5344CB8AC3E}">
        <p14:creationId xmlns:p14="http://schemas.microsoft.com/office/powerpoint/2010/main" val="3212936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次元数</a:t>
            </a:r>
            <a:r>
              <a:rPr kumimoji="1" lang="en-US" altLang="ja-JP" dirty="0" smtClean="0"/>
              <a:t>1000</a:t>
            </a:r>
            <a:r>
              <a:rPr kumimoji="1" lang="ja-JP" altLang="en-US" dirty="0" smtClean="0"/>
              <a:t>が検索精度と計算時間の両方の観点から最も良かった．</a:t>
            </a:r>
            <a:endParaRPr kumimoji="1" lang="en-US" altLang="ja-JP" dirty="0" smtClean="0"/>
          </a:p>
          <a:p>
            <a:endParaRPr kumimoji="1" lang="en-US" altLang="ja-JP" dirty="0" smtClean="0"/>
          </a:p>
          <a:p>
            <a:r>
              <a:rPr lang="ja-JP" altLang="en-US" dirty="0"/>
              <a:t>分析手法</a:t>
            </a:r>
            <a:r>
              <a:rPr lang="ja-JP" altLang="en-US" dirty="0" smtClean="0"/>
              <a:t>から最適な次元数を導き出せた．</a:t>
            </a:r>
            <a:endParaRPr kumimoji="1" lang="en-US" altLang="ja-JP" dirty="0" smtClean="0"/>
          </a:p>
          <a:p>
            <a:endParaRPr lang="en-US" altLang="ja-JP" dirty="0"/>
          </a:p>
          <a:p>
            <a:r>
              <a:rPr lang="ja-JP" altLang="en-US" dirty="0"/>
              <a:t>ラベルに</a:t>
            </a:r>
            <a:r>
              <a:rPr lang="ja-JP" altLang="en-US" dirty="0" smtClean="0"/>
              <a:t>よって検索精度が良いものと悪いものがあることが確認できた．</a:t>
            </a:r>
            <a:endParaRPr kumimoji="1" lang="en-US" altLang="ja-JP" dirty="0" smtClean="0"/>
          </a:p>
          <a:p>
            <a:endParaRPr lang="en-US" altLang="ja-JP" dirty="0" smtClean="0"/>
          </a:p>
          <a:p>
            <a:r>
              <a:rPr lang="ja-JP" altLang="en-US" dirty="0"/>
              <a:t>対象物</a:t>
            </a:r>
            <a:r>
              <a:rPr lang="ja-JP" altLang="en-US" dirty="0" smtClean="0"/>
              <a:t>がはっきり写っている画像は検索結果に類似度の高い画像が表示された．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306790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lnSpc>
                <a:spcPct val="110000"/>
              </a:lnSpc>
            </a:pPr>
            <a:r>
              <a:rPr lang="ja-JP" altLang="en-US" dirty="0" smtClean="0"/>
              <a:t>ソーシャルネットワーキングサービス</a:t>
            </a:r>
            <a:r>
              <a:rPr lang="en-US" altLang="ja-JP" dirty="0" smtClean="0"/>
              <a:t>(SNS)</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ja-JP" altLang="en-US" dirty="0"/>
              <a:t>ユーザが目的の写真や画像にアクセスする手段として，画像検索機能の重要性が増している</a:t>
            </a:r>
            <a:r>
              <a:rPr lang="ja-JP" altLang="en-US" dirty="0" smtClean="0"/>
              <a:t>．</a:t>
            </a:r>
            <a:endParaRPr lang="en-US" altLang="ja-JP" strike="sngStrike"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a:t>
            </a:fld>
            <a:endParaRPr kumimoji="1" lang="ja-JP" altLang="en-US"/>
          </a:p>
        </p:txBody>
      </p:sp>
    </p:spTree>
    <p:extLst>
      <p:ext uri="{BB962C8B-B14F-4D97-AF65-F5344CB8AC3E}">
        <p14:creationId xmlns:p14="http://schemas.microsoft.com/office/powerpoint/2010/main" val="2292191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a:t>
            </a:r>
            <a:r>
              <a:rPr kumimoji="1" lang="ja-JP" altLang="en-US" dirty="0" smtClean="0"/>
              <a:t>抽出が考えられる．</a:t>
            </a:r>
            <a:endParaRPr kumimoji="1" lang="en-US" altLang="ja-JP" dirty="0" smtClean="0"/>
          </a:p>
          <a:p>
            <a:endParaRPr lang="en-US" altLang="ja-JP" dirty="0"/>
          </a:p>
          <a:p>
            <a:r>
              <a:rPr lang="ja-JP" altLang="en-US" dirty="0"/>
              <a:t>画像特徴</a:t>
            </a:r>
            <a:r>
              <a:rPr lang="ja-JP" altLang="en-US" dirty="0" smtClean="0"/>
              <a:t>ベクトルを画像検索に適用することで対象物の形や色といった面から画像を検索できると</a:t>
            </a:r>
            <a:r>
              <a:rPr lang="ja-JP" altLang="en-US" smtClean="0"/>
              <a:t>予想する．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1888008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200416" y="1421706"/>
            <a:ext cx="8743167" cy="5436294"/>
          </a:xfrm>
        </p:spPr>
        <p:txBody>
          <a:bodyPr>
            <a:normAutofit/>
          </a:bodyPr>
          <a:lstStyle/>
          <a:p>
            <a:pPr lvl="0"/>
            <a:r>
              <a:rPr lang="en-US" altLang="ja-JP" sz="1600" dirty="0"/>
              <a:t>Image Net</a:t>
            </a:r>
            <a:r>
              <a:rPr lang="ja-JP" altLang="ja-JP" sz="1600" dirty="0" err="1"/>
              <a:t>，</a:t>
            </a:r>
            <a:r>
              <a:rPr lang="en-US" altLang="ja-JP" sz="1600" dirty="0"/>
              <a:t>https://image-net.org/</a:t>
            </a:r>
            <a:r>
              <a:rPr lang="ja-JP" altLang="ja-JP" sz="1600" dirty="0" err="1"/>
              <a:t>，</a:t>
            </a:r>
            <a:r>
              <a:rPr lang="ja-JP" altLang="ja-JP" sz="1600" dirty="0"/>
              <a:t>（</a:t>
            </a:r>
            <a:r>
              <a:rPr lang="en-US" altLang="ja-JP" sz="1600" dirty="0"/>
              <a:t>2021/12/23</a:t>
            </a:r>
            <a:r>
              <a:rPr lang="ja-JP" altLang="ja-JP" sz="1600" dirty="0"/>
              <a:t>）</a:t>
            </a:r>
          </a:p>
          <a:p>
            <a:pPr lvl="0"/>
            <a:r>
              <a:rPr lang="en-US" altLang="ja-JP" sz="1600" dirty="0"/>
              <a:t>Alex </a:t>
            </a:r>
            <a:r>
              <a:rPr lang="en-US" altLang="ja-JP" sz="1600" dirty="0" err="1"/>
              <a:t>Krizhevsky</a:t>
            </a:r>
            <a:r>
              <a:rPr lang="ja-JP" altLang="ja-JP" sz="1600" dirty="0" err="1"/>
              <a:t>，</a:t>
            </a:r>
            <a:r>
              <a:rPr lang="en-US" altLang="ja-JP" sz="1600" dirty="0"/>
              <a:t>Ilya </a:t>
            </a:r>
            <a:r>
              <a:rPr lang="en-US" altLang="ja-JP" sz="1600" dirty="0" err="1"/>
              <a:t>Sutskever</a:t>
            </a:r>
            <a:r>
              <a:rPr lang="ja-JP" altLang="ja-JP" sz="1600" dirty="0" err="1"/>
              <a:t>，</a:t>
            </a:r>
            <a:r>
              <a:rPr lang="en-US" altLang="ja-JP" sz="1600" dirty="0"/>
              <a:t>Geoffrey E. Hinton</a:t>
            </a:r>
            <a:r>
              <a:rPr lang="ja-JP" altLang="ja-JP" sz="1600" dirty="0"/>
              <a:t>：</a:t>
            </a:r>
            <a:r>
              <a:rPr lang="en-US" altLang="ja-JP" sz="1600" dirty="0"/>
              <a:t>ImageNet Classification with Deep </a:t>
            </a:r>
            <a:r>
              <a:rPr lang="en-US" altLang="ja-JP" sz="1600" dirty="0" err="1"/>
              <a:t>ConvolutionalNeural</a:t>
            </a:r>
            <a:r>
              <a:rPr lang="en-US" altLang="ja-JP" sz="1600" dirty="0"/>
              <a:t> Networks</a:t>
            </a:r>
            <a:r>
              <a:rPr lang="ja-JP" altLang="ja-JP" sz="1600" dirty="0" err="1"/>
              <a:t>，</a:t>
            </a:r>
            <a:r>
              <a:rPr lang="ja-JP" altLang="ja-JP" sz="1600" dirty="0"/>
              <a:t>（</a:t>
            </a:r>
            <a:r>
              <a:rPr lang="en-US" altLang="ja-JP" sz="1600" dirty="0"/>
              <a:t>2012</a:t>
            </a:r>
            <a:r>
              <a:rPr lang="ja-JP" altLang="ja-JP" sz="1600" dirty="0"/>
              <a:t>）．</a:t>
            </a:r>
          </a:p>
          <a:p>
            <a:pPr lvl="0"/>
            <a:r>
              <a:rPr lang="ja-JP" altLang="ja-JP" sz="1600" dirty="0"/>
              <a:t>中山英樹：深層畳み込みニューラルネットワークによる画像特徴抽出と転移学習，電子情報通信学会技術研究報告，（</a:t>
            </a:r>
            <a:r>
              <a:rPr lang="en-US" altLang="ja-JP" sz="1600" dirty="0"/>
              <a:t>2015/7/17</a:t>
            </a:r>
            <a:r>
              <a:rPr lang="ja-JP" altLang="ja-JP" sz="1600" dirty="0"/>
              <a:t>）．</a:t>
            </a:r>
          </a:p>
          <a:p>
            <a:pPr lvl="0"/>
            <a:r>
              <a:rPr lang="ja-JP" altLang="ja-JP" sz="1600" dirty="0"/>
              <a:t>鬼塚洋輔，山田太造，井上聡，内田誠一：花押類似検索のための畳み込みオートエンコーダによる画像特徴抽出，情報処理学会，（</a:t>
            </a:r>
            <a:r>
              <a:rPr lang="en-US" altLang="ja-JP" sz="1600" dirty="0"/>
              <a:t>2018/12</a:t>
            </a:r>
            <a:r>
              <a:rPr lang="ja-JP" altLang="ja-JP" sz="1600" dirty="0" smtClean="0"/>
              <a:t>）</a:t>
            </a:r>
            <a:endParaRPr lang="en-US" altLang="ja-JP" sz="1600" dirty="0" smtClean="0"/>
          </a:p>
          <a:p>
            <a:pPr lvl="0"/>
            <a:r>
              <a:rPr lang="ja-JP" altLang="ja-JP" sz="1600" dirty="0"/>
              <a:t>高橋春輝，竹川高志：ラベル情報の一般化による</a:t>
            </a:r>
            <a:r>
              <a:rPr lang="en-US" altLang="ja-JP" sz="1600" dirty="0"/>
              <a:t>Laplacian </a:t>
            </a:r>
            <a:r>
              <a:rPr lang="en-US" altLang="ja-JP" sz="1600" dirty="0" err="1"/>
              <a:t>Eigenmaps</a:t>
            </a:r>
            <a:r>
              <a:rPr lang="ja-JP" altLang="ja-JP" sz="1600" dirty="0"/>
              <a:t>と</a:t>
            </a:r>
            <a:r>
              <a:rPr lang="en-US" altLang="ja-JP" sz="1600" dirty="0"/>
              <a:t>Linear Discriminant Analysis</a:t>
            </a:r>
            <a:r>
              <a:rPr lang="ja-JP" altLang="ja-JP" sz="1600" dirty="0"/>
              <a:t>の体系化，人工知能学会前項九大会論文集，</a:t>
            </a:r>
            <a:r>
              <a:rPr lang="en-US" altLang="ja-JP" sz="1600" dirty="0"/>
              <a:t>34</a:t>
            </a:r>
            <a:r>
              <a:rPr lang="ja-JP" altLang="ja-JP" sz="1600" dirty="0"/>
              <a:t>巻，</a:t>
            </a:r>
            <a:r>
              <a:rPr lang="en-US" altLang="ja-JP" sz="1600" dirty="0"/>
              <a:t>ROMBUNNO.4B3-GS-1-03 </a:t>
            </a:r>
            <a:r>
              <a:rPr lang="ja-JP" altLang="ja-JP" sz="1600" dirty="0" err="1"/>
              <a:t>，</a:t>
            </a:r>
            <a:r>
              <a:rPr lang="ja-JP" altLang="ja-JP" sz="1600" dirty="0"/>
              <a:t>（</a:t>
            </a:r>
            <a:r>
              <a:rPr lang="en-US" altLang="ja-JP" sz="1600" dirty="0"/>
              <a:t>2020</a:t>
            </a:r>
            <a:r>
              <a:rPr lang="ja-JP" altLang="ja-JP" sz="1600" dirty="0"/>
              <a:t>）．</a:t>
            </a:r>
          </a:p>
          <a:p>
            <a:pPr lvl="0"/>
            <a:r>
              <a:rPr lang="en-US" altLang="ja-JP" sz="1600" dirty="0"/>
              <a:t>CIFAR-10 and CIFAR-100 datasets</a:t>
            </a:r>
            <a:r>
              <a:rPr lang="ja-JP" altLang="ja-JP" sz="1600" dirty="0"/>
              <a:t>：</a:t>
            </a:r>
            <a:r>
              <a:rPr lang="en-US" altLang="ja-JP" sz="1600" dirty="0"/>
              <a:t>https://www.cs.toronto.edu/~kriz/cifar.html</a:t>
            </a:r>
            <a:r>
              <a:rPr lang="ja-JP" altLang="ja-JP" sz="1600" dirty="0" err="1"/>
              <a:t>，</a:t>
            </a:r>
            <a:r>
              <a:rPr lang="ja-JP" altLang="ja-JP" sz="1600" dirty="0"/>
              <a:t>（</a:t>
            </a:r>
            <a:r>
              <a:rPr lang="en-US" altLang="ja-JP" sz="1600" dirty="0"/>
              <a:t>2021/12/23</a:t>
            </a:r>
            <a:r>
              <a:rPr lang="ja-JP" altLang="ja-JP" sz="1600" dirty="0"/>
              <a:t>）</a:t>
            </a:r>
          </a:p>
          <a:p>
            <a:pPr lvl="0"/>
            <a:r>
              <a:rPr lang="ja-JP" altLang="ja-JP" sz="1600" dirty="0" smtClean="0"/>
              <a:t>フランソワ</a:t>
            </a:r>
            <a:r>
              <a:rPr lang="ja-JP" altLang="ja-JP" sz="1600" dirty="0"/>
              <a:t>・ショレ</a:t>
            </a:r>
            <a:r>
              <a:rPr lang="ja-JP" altLang="ja-JP" sz="1600" dirty="0" smtClean="0"/>
              <a:t>，巣</a:t>
            </a:r>
            <a:r>
              <a:rPr lang="ja-JP" altLang="ja-JP" sz="1600" dirty="0"/>
              <a:t>籠悠輔</a:t>
            </a:r>
            <a:r>
              <a:rPr lang="ja-JP" altLang="ja-JP" sz="1600" dirty="0" smtClean="0"/>
              <a:t>，株式</a:t>
            </a:r>
            <a:r>
              <a:rPr lang="ja-JP" altLang="ja-JP" sz="1600" dirty="0"/>
              <a:t>会社クイープ：</a:t>
            </a:r>
            <a:r>
              <a:rPr lang="en-US" altLang="ja-JP" sz="1600" dirty="0"/>
              <a:t>Python</a:t>
            </a:r>
            <a:r>
              <a:rPr lang="ja-JP" altLang="ja-JP" sz="1600" dirty="0"/>
              <a:t>と</a:t>
            </a:r>
            <a:r>
              <a:rPr lang="en-US" altLang="ja-JP" sz="1600" dirty="0" err="1"/>
              <a:t>Keras</a:t>
            </a:r>
            <a:r>
              <a:rPr lang="ja-JP" altLang="ja-JP" sz="1600" dirty="0"/>
              <a:t>によるディープラーニング，</a:t>
            </a:r>
            <a:r>
              <a:rPr lang="en-US" altLang="ja-JP" sz="1600" dirty="0"/>
              <a:t>pp.32-35</a:t>
            </a:r>
            <a:r>
              <a:rPr lang="ja-JP" altLang="ja-JP" sz="1600" dirty="0" err="1"/>
              <a:t>，</a:t>
            </a:r>
            <a:r>
              <a:rPr lang="en-US" altLang="ja-JP" sz="1600" dirty="0"/>
              <a:t>pp.39-41</a:t>
            </a:r>
            <a:r>
              <a:rPr lang="ja-JP" altLang="ja-JP" sz="1600" dirty="0" err="1"/>
              <a:t>，</a:t>
            </a:r>
            <a:r>
              <a:rPr lang="en-US" altLang="ja-JP" sz="1600" dirty="0"/>
              <a:t>pp.124-186</a:t>
            </a:r>
            <a:r>
              <a:rPr lang="ja-JP" altLang="ja-JP" sz="1600" dirty="0" err="1"/>
              <a:t>，</a:t>
            </a:r>
            <a:r>
              <a:rPr lang="ja-JP" altLang="ja-JP" sz="1600" dirty="0"/>
              <a:t>株式会社マイナビ出版（</a:t>
            </a:r>
            <a:r>
              <a:rPr lang="en-US" altLang="ja-JP" sz="1600" dirty="0"/>
              <a:t>2018/10/25</a:t>
            </a:r>
            <a:r>
              <a:rPr lang="ja-JP" altLang="ja-JP" sz="1600" dirty="0"/>
              <a:t>）．</a:t>
            </a:r>
          </a:p>
          <a:p>
            <a:pPr lvl="0"/>
            <a:r>
              <a:rPr lang="en-US" altLang="ja-JP" sz="1600" u="sng" dirty="0"/>
              <a:t>Pickle</a:t>
            </a:r>
            <a:r>
              <a:rPr lang="ja-JP" altLang="ja-JP" sz="1600" dirty="0"/>
              <a:t>でオブジェクトを保存する方法を解説！：</a:t>
            </a:r>
            <a:r>
              <a:rPr lang="en-US" altLang="ja-JP" sz="1600" u="sng" dirty="0">
                <a:hlinkClick r:id="rId2"/>
              </a:rPr>
              <a:t>https://www.sejuku.net/blog/31480</a:t>
            </a:r>
            <a:r>
              <a:rPr lang="ja-JP" altLang="ja-JP" sz="1600" dirty="0"/>
              <a:t>　，（</a:t>
            </a:r>
            <a:r>
              <a:rPr lang="en-US" altLang="ja-JP" sz="1600" dirty="0"/>
              <a:t>2021/12/22</a:t>
            </a:r>
            <a:r>
              <a:rPr lang="ja-JP" altLang="ja-JP" sz="1600" dirty="0"/>
              <a:t>）．</a:t>
            </a:r>
          </a:p>
          <a:p>
            <a:pPr lvl="0"/>
            <a:r>
              <a:rPr lang="en-US" altLang="ja-JP" sz="1600" u="sng" dirty="0" err="1"/>
              <a:t>Keras</a:t>
            </a:r>
            <a:r>
              <a:rPr lang="ja-JP" altLang="ja-JP" sz="1600" dirty="0"/>
              <a:t>で</a:t>
            </a:r>
            <a:r>
              <a:rPr lang="en-US" altLang="ja-JP" sz="1600" dirty="0" err="1"/>
              <a:t>AlexNet</a:t>
            </a:r>
            <a:r>
              <a:rPr lang="ja-JP" altLang="ja-JP" sz="1600" dirty="0"/>
              <a:t>を構築し</a:t>
            </a:r>
            <a:r>
              <a:rPr lang="en-US" altLang="ja-JP" sz="1600" dirty="0"/>
              <a:t>Cifar-10</a:t>
            </a:r>
            <a:r>
              <a:rPr lang="ja-JP" altLang="ja-JP" sz="1600" dirty="0"/>
              <a:t>を学習させてみた： </a:t>
            </a:r>
            <a:r>
              <a:rPr lang="en-US" altLang="ja-JP" sz="1600" u="sng" dirty="0">
                <a:hlinkClick r:id="rId3"/>
              </a:rPr>
              <a:t>https://qiita.com/URAN110/items/ea2bfc8f7ba2fc858de3</a:t>
            </a:r>
            <a:r>
              <a:rPr lang="ja-JP" altLang="ja-JP" sz="1600" dirty="0"/>
              <a:t>　，（</a:t>
            </a:r>
            <a:r>
              <a:rPr lang="en-US" altLang="ja-JP" sz="1600" dirty="0"/>
              <a:t>2021/12/21</a:t>
            </a:r>
            <a:r>
              <a:rPr lang="ja-JP" altLang="ja-JP" sz="1600" dirty="0"/>
              <a:t>）</a:t>
            </a:r>
            <a:endParaRPr lang="ja-JP" altLang="ja-JP" sz="16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668855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特徴ベクトルについて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228600" lvl="1">
              <a:spcBef>
                <a:spcPts val="1000"/>
              </a:spcBef>
            </a:pPr>
            <a:r>
              <a:rPr lang="en-US" altLang="ja-JP" dirty="0"/>
              <a:t>CNN (Convolutional Neural Network)</a:t>
            </a:r>
            <a:r>
              <a:rPr lang="ja-JP" altLang="en-US" dirty="0"/>
              <a:t>の登場により，画像検索機能は向上</a:t>
            </a:r>
            <a:r>
              <a:rPr lang="ja-JP" altLang="en-US" dirty="0" smtClean="0"/>
              <a:t>した．</a:t>
            </a:r>
            <a:endParaRPr lang="en-US" altLang="ja-JP" dirty="0" smtClean="0"/>
          </a:p>
          <a:p>
            <a:pPr marL="228600" lvl="1">
              <a:spcBef>
                <a:spcPts val="1000"/>
              </a:spcBef>
            </a:pPr>
            <a:r>
              <a:rPr lang="ja-JP" altLang="en-US" dirty="0" smtClean="0"/>
              <a:t>深層</a:t>
            </a:r>
            <a:r>
              <a:rPr lang="ja-JP" altLang="en-US" dirty="0"/>
              <a:t>学習モデルの中間層から</a:t>
            </a:r>
            <a:r>
              <a:rPr lang="ja-JP" altLang="en-US" dirty="0" smtClean="0"/>
              <a:t>抽出した特徴ベクトルを利用した画像検索方式を提案する．</a:t>
            </a:r>
            <a:endParaRPr lang="en-US" altLang="ja-JP" dirty="0" smtClean="0"/>
          </a:p>
          <a:p>
            <a:pPr marL="228600" lvl="1">
              <a:spcBef>
                <a:spcPts val="1000"/>
              </a:spcBef>
            </a:pPr>
            <a:endParaRPr lang="en-US" altLang="ja-JP" dirty="0" smtClean="0"/>
          </a:p>
          <a:p>
            <a:pPr marL="228600" lvl="1">
              <a:spcBef>
                <a:spcPts val="1000"/>
              </a:spcBef>
            </a:pPr>
            <a:r>
              <a:rPr lang="ja-JP" altLang="en-US" dirty="0" smtClean="0"/>
              <a:t>特徴ベクトルには，</a:t>
            </a:r>
            <a:r>
              <a:rPr lang="ja-JP" altLang="en-US" dirty="0" smtClean="0">
                <a:solidFill>
                  <a:srgbClr val="FF0000"/>
                </a:solidFill>
              </a:rPr>
              <a:t>意味情報</a:t>
            </a:r>
            <a:r>
              <a:rPr lang="ja-JP" altLang="en-US" dirty="0" smtClean="0"/>
              <a:t>が</a:t>
            </a:r>
            <a:r>
              <a:rPr lang="ja-JP" altLang="en-US" dirty="0"/>
              <a:t>含まれる</a:t>
            </a:r>
            <a:r>
              <a:rPr lang="ja-JP" altLang="en-US" dirty="0" smtClean="0"/>
              <a:t>と仮定する．</a:t>
            </a:r>
            <a:endParaRPr lang="en-US" altLang="ja-JP" dirty="0"/>
          </a:p>
          <a:p>
            <a:pPr lvl="1"/>
            <a:r>
              <a:rPr lang="ja-JP" altLang="en-US" dirty="0"/>
              <a:t>画像を認識する際に，その判断材料となる</a:t>
            </a:r>
            <a:r>
              <a:rPr lang="ja-JP" altLang="en-US" dirty="0" smtClean="0"/>
              <a:t>情報</a:t>
            </a:r>
            <a:endParaRPr lang="en-US" altLang="ja-JP" dirty="0">
              <a:solidFill>
                <a:srgbClr val="FF0000"/>
              </a:solidFill>
            </a:endParaRPr>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dirty="0"/>
          </a:p>
        </p:txBody>
      </p:sp>
      <p:pic>
        <p:nvPicPr>
          <p:cNvPr id="5" name="図 4"/>
          <p:cNvPicPr>
            <a:picLocks noChangeAspect="1"/>
          </p:cNvPicPr>
          <p:nvPr/>
        </p:nvPicPr>
        <p:blipFill>
          <a:blip r:embed="rId3"/>
          <a:stretch>
            <a:fillRect/>
          </a:stretch>
        </p:blipFill>
        <p:spPr>
          <a:xfrm>
            <a:off x="462017" y="4773998"/>
            <a:ext cx="2084002" cy="2084002"/>
          </a:xfrm>
          <a:prstGeom prst="rect">
            <a:avLst/>
          </a:prstGeom>
        </p:spPr>
      </p:pic>
      <p:sp>
        <p:nvSpPr>
          <p:cNvPr id="6" name="テキスト ボックス 5"/>
          <p:cNvSpPr txBox="1"/>
          <p:nvPr/>
        </p:nvSpPr>
        <p:spPr>
          <a:xfrm>
            <a:off x="4434728" y="5099745"/>
            <a:ext cx="3051922" cy="1077218"/>
          </a:xfrm>
          <a:prstGeom prst="rect">
            <a:avLst/>
          </a:prstGeom>
          <a:noFill/>
        </p:spPr>
        <p:txBody>
          <a:bodyPr wrap="square" rtlCol="0">
            <a:spAutoFit/>
          </a:bodyPr>
          <a:lstStyle/>
          <a:p>
            <a:r>
              <a:rPr kumimoji="1" lang="ja-JP" altLang="en-US" sz="2400" dirty="0" smtClean="0"/>
              <a:t>例</a:t>
            </a:r>
            <a:r>
              <a:rPr kumimoji="1" lang="en-US" altLang="ja-JP" sz="2400" dirty="0" smtClean="0"/>
              <a:t>)</a:t>
            </a:r>
            <a:r>
              <a:rPr kumimoji="1" lang="ja-JP" altLang="en-US" sz="2400" dirty="0" smtClean="0"/>
              <a:t>白が画素値０，黒が画素値１とする</a:t>
            </a:r>
            <a:r>
              <a:rPr lang="ja-JP" altLang="en-US" sz="2400" dirty="0" smtClean="0"/>
              <a:t>．</a:t>
            </a:r>
            <a:endParaRPr kumimoji="1" lang="en-US" altLang="ja-JP" sz="2400" dirty="0" smtClean="0"/>
          </a:p>
          <a:p>
            <a:endParaRPr lang="en-US" altLang="ja-JP" sz="1600" dirty="0"/>
          </a:p>
        </p:txBody>
      </p:sp>
      <p:graphicFrame>
        <p:nvGraphicFramePr>
          <p:cNvPr id="9" name="表 8"/>
          <p:cNvGraphicFramePr>
            <a:graphicFrameLocks noGrp="1"/>
          </p:cNvGraphicFramePr>
          <p:nvPr>
            <p:extLst>
              <p:ext uri="{D42A27DB-BD31-4B8C-83A1-F6EECF244321}">
                <p14:modId xmlns:p14="http://schemas.microsoft.com/office/powerpoint/2010/main" val="51906250"/>
              </p:ext>
            </p:extLst>
          </p:nvPr>
        </p:nvGraphicFramePr>
        <p:xfrm>
          <a:off x="2546019" y="4891431"/>
          <a:ext cx="1775295" cy="1828800"/>
        </p:xfrm>
        <a:graphic>
          <a:graphicData uri="http://schemas.openxmlformats.org/drawingml/2006/table">
            <a:tbl>
              <a:tblPr firstRow="1" bandRow="1">
                <a:tableStyleId>{5940675A-B579-460E-94D1-54222C63F5DA}</a:tableStyleId>
              </a:tblPr>
              <a:tblGrid>
                <a:gridCol w="355059">
                  <a:extLst>
                    <a:ext uri="{9D8B030D-6E8A-4147-A177-3AD203B41FA5}">
                      <a16:colId xmlns:a16="http://schemas.microsoft.com/office/drawing/2014/main" val="3206013067"/>
                    </a:ext>
                  </a:extLst>
                </a:gridCol>
                <a:gridCol w="355059">
                  <a:extLst>
                    <a:ext uri="{9D8B030D-6E8A-4147-A177-3AD203B41FA5}">
                      <a16:colId xmlns:a16="http://schemas.microsoft.com/office/drawing/2014/main" val="3173559760"/>
                    </a:ext>
                  </a:extLst>
                </a:gridCol>
                <a:gridCol w="355059">
                  <a:extLst>
                    <a:ext uri="{9D8B030D-6E8A-4147-A177-3AD203B41FA5}">
                      <a16:colId xmlns:a16="http://schemas.microsoft.com/office/drawing/2014/main" val="3464370229"/>
                    </a:ext>
                  </a:extLst>
                </a:gridCol>
                <a:gridCol w="355059">
                  <a:extLst>
                    <a:ext uri="{9D8B030D-6E8A-4147-A177-3AD203B41FA5}">
                      <a16:colId xmlns:a16="http://schemas.microsoft.com/office/drawing/2014/main" val="626183276"/>
                    </a:ext>
                  </a:extLst>
                </a:gridCol>
                <a:gridCol w="355059">
                  <a:extLst>
                    <a:ext uri="{9D8B030D-6E8A-4147-A177-3AD203B41FA5}">
                      <a16:colId xmlns:a16="http://schemas.microsoft.com/office/drawing/2014/main" val="3670044263"/>
                    </a:ext>
                  </a:extLst>
                </a:gridCol>
              </a:tblGrid>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1092351159"/>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777475654"/>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480479756"/>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989160372"/>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2760597546"/>
                  </a:ext>
                </a:extLst>
              </a:tr>
            </a:tbl>
          </a:graphicData>
        </a:graphic>
      </p:graphicFrame>
    </p:spTree>
    <p:extLst>
      <p:ext uri="{BB962C8B-B14F-4D97-AF65-F5344CB8AC3E}">
        <p14:creationId xmlns:p14="http://schemas.microsoft.com/office/powerpoint/2010/main" val="60006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dirty="0" err="1" smtClean="0">
                <a:ea typeface="+mj-ea"/>
              </a:rPr>
              <a:t>AlexNet</a:t>
            </a:r>
            <a:endParaRPr kumimoji="1" lang="en-US" altLang="ja-JP" dirty="0" smtClean="0">
              <a:ea typeface="+mj-ea"/>
            </a:endParaRPr>
          </a:p>
          <a:p>
            <a:pPr marL="0" indent="0">
              <a:buNone/>
            </a:pPr>
            <a:r>
              <a:rPr lang="ja-JP" altLang="en-US" dirty="0" smtClean="0">
                <a:ea typeface="+mj-ea"/>
              </a:rPr>
              <a:t>　</a:t>
            </a:r>
            <a:r>
              <a:rPr lang="en-US" altLang="ja-JP" dirty="0" smtClean="0">
                <a:ea typeface="+mj-ea"/>
              </a:rPr>
              <a:t>[2012Alex]</a:t>
            </a:r>
            <a:endParaRPr lang="en-US" altLang="ja-JP" dirty="0">
              <a:ea typeface="+mj-ea"/>
            </a:endParaRPr>
          </a:p>
          <a:p>
            <a:r>
              <a:rPr lang="ja-JP" altLang="en-US" dirty="0">
                <a:ea typeface="+mj-ea"/>
              </a:rPr>
              <a:t>特徴</a:t>
            </a:r>
            <a:r>
              <a:rPr lang="ja-JP" altLang="en-US" dirty="0" smtClean="0">
                <a:ea typeface="+mj-ea"/>
              </a:rPr>
              <a:t>ベクトル抽出</a:t>
            </a:r>
            <a:endParaRPr lang="en-US" altLang="ja-JP" dirty="0" smtClean="0">
              <a:ea typeface="+mj-ea"/>
            </a:endParaRPr>
          </a:p>
          <a:p>
            <a:pPr marL="0" indent="0">
              <a:buNone/>
            </a:pPr>
            <a:r>
              <a:rPr lang="ja-JP" altLang="en-US" dirty="0">
                <a:ea typeface="+mj-ea"/>
              </a:rPr>
              <a:t>　</a:t>
            </a:r>
            <a:r>
              <a:rPr lang="en-US" altLang="ja-JP" dirty="0" smtClean="0">
                <a:ea typeface="+mj-ea"/>
              </a:rPr>
              <a:t>[2015</a:t>
            </a:r>
            <a:r>
              <a:rPr lang="ja-JP" altLang="en-US" dirty="0" smtClean="0">
                <a:ea typeface="+mj-ea"/>
              </a:rPr>
              <a:t>中山</a:t>
            </a:r>
            <a:r>
              <a:rPr lang="en-US" altLang="ja-JP" dirty="0" smtClean="0">
                <a:ea typeface="+mj-ea"/>
              </a:rPr>
              <a:t>]</a:t>
            </a:r>
            <a:endParaRPr kumimoji="1" lang="en-US" altLang="ja-JP" dirty="0">
              <a:ea typeface="+mj-ea"/>
            </a:endParaRPr>
          </a:p>
          <a:p>
            <a:r>
              <a:rPr lang="ja-JP" altLang="en-US" dirty="0" smtClean="0">
                <a:ea typeface="+mj-ea"/>
              </a:rPr>
              <a:t>特徴ベクトルの距離の測り方</a:t>
            </a:r>
            <a:endParaRPr lang="en-US" altLang="ja-JP" dirty="0" smtClean="0">
              <a:ea typeface="+mj-ea"/>
            </a:endParaRPr>
          </a:p>
          <a:p>
            <a:pPr marL="0" indent="0">
              <a:buNone/>
            </a:pPr>
            <a:r>
              <a:rPr lang="ja-JP" altLang="en-US" dirty="0">
                <a:ea typeface="+mj-ea"/>
              </a:rPr>
              <a:t>　</a:t>
            </a:r>
            <a:r>
              <a:rPr lang="en-US" altLang="ja-JP" dirty="0" smtClean="0">
                <a:ea typeface="+mj-ea"/>
              </a:rPr>
              <a:t>[2012Alex]</a:t>
            </a:r>
            <a:r>
              <a:rPr lang="ja-JP" altLang="en-US" dirty="0" err="1" smtClean="0">
                <a:ea typeface="+mj-ea"/>
              </a:rPr>
              <a:t>，</a:t>
            </a:r>
            <a:r>
              <a:rPr lang="en-US" altLang="ja-JP" dirty="0" smtClean="0">
                <a:ea typeface="+mj-ea"/>
              </a:rPr>
              <a:t>[2018</a:t>
            </a:r>
            <a:r>
              <a:rPr lang="ja-JP" altLang="en-US" dirty="0" smtClean="0">
                <a:ea typeface="+mj-ea"/>
              </a:rPr>
              <a:t>鬼塚</a:t>
            </a:r>
            <a:r>
              <a:rPr lang="en-US" altLang="ja-JP" dirty="0" smtClean="0">
                <a:ea typeface="+mj-ea"/>
              </a:rPr>
              <a:t>]</a:t>
            </a:r>
            <a:endParaRPr kumimoji="1" lang="en-US" altLang="ja-JP" dirty="0">
              <a:ea typeface="+mj-ea"/>
            </a:endParaRPr>
          </a:p>
          <a:p>
            <a:r>
              <a:rPr lang="ja-JP" altLang="en-US" dirty="0" smtClean="0">
                <a:ea typeface="+mj-ea"/>
              </a:rPr>
              <a:t>次元の呪いに</a:t>
            </a:r>
            <a:r>
              <a:rPr lang="ja-JP" altLang="en-US" dirty="0">
                <a:ea typeface="+mj-ea"/>
              </a:rPr>
              <a:t>関した</a:t>
            </a:r>
            <a:r>
              <a:rPr lang="ja-JP" altLang="en-US" dirty="0" smtClean="0">
                <a:ea typeface="+mj-ea"/>
              </a:rPr>
              <a:t>研究</a:t>
            </a:r>
            <a:endParaRPr lang="en-US" altLang="ja-JP" dirty="0" smtClean="0">
              <a:ea typeface="+mj-ea"/>
            </a:endParaRPr>
          </a:p>
          <a:p>
            <a:pPr marL="0" indent="0">
              <a:buNone/>
            </a:pPr>
            <a:r>
              <a:rPr lang="ja-JP" altLang="en-US" dirty="0">
                <a:ea typeface="+mj-ea"/>
              </a:rPr>
              <a:t>　</a:t>
            </a:r>
            <a:r>
              <a:rPr lang="en-US" altLang="ja-JP" dirty="0" smtClean="0">
                <a:ea typeface="+mj-ea"/>
              </a:rPr>
              <a:t>[2020</a:t>
            </a:r>
            <a:r>
              <a:rPr lang="ja-JP" altLang="en-US" dirty="0" smtClean="0">
                <a:ea typeface="+mj-ea"/>
              </a:rPr>
              <a:t>高橋</a:t>
            </a:r>
            <a:r>
              <a:rPr lang="en-US" altLang="ja-JP" dirty="0" smtClean="0">
                <a:ea typeface="+mj-ea"/>
              </a:rPr>
              <a:t>]</a:t>
            </a:r>
            <a:endParaRPr kumimoji="1" lang="en-US" altLang="ja-JP" dirty="0">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362582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kumimoji="1" lang="ja-JP" altLang="en-US" dirty="0" smtClean="0"/>
              <a:t>画像検索において</a:t>
            </a:r>
            <a:r>
              <a:rPr kumimoji="1" lang="ja-JP" altLang="en-US" dirty="0" smtClean="0"/>
              <a:t>，特徴ベクトルが高次元になると，</a:t>
            </a:r>
            <a:r>
              <a:rPr kumimoji="1" lang="ja-JP" altLang="en-US" dirty="0" smtClean="0"/>
              <a:t>検索精度が良くなり，計算時間が増加する．反対に，低次元では検索精度が悪くなり，計算時間が減少する．</a:t>
            </a:r>
            <a:endParaRPr kumimoji="1" lang="en-US" altLang="ja-JP" dirty="0" smtClean="0"/>
          </a:p>
          <a:p>
            <a:pPr>
              <a:lnSpc>
                <a:spcPct val="100000"/>
              </a:lnSpc>
            </a:pPr>
            <a:endParaRPr kumimoji="1" lang="en-US" altLang="ja-JP" dirty="0" smtClean="0"/>
          </a:p>
          <a:p>
            <a:pPr>
              <a:lnSpc>
                <a:spcPct val="100000"/>
              </a:lnSpc>
            </a:pPr>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pic>
        <p:nvPicPr>
          <p:cNvPr id="6" name="図 5"/>
          <p:cNvPicPr>
            <a:picLocks noChangeAspect="1"/>
          </p:cNvPicPr>
          <p:nvPr/>
        </p:nvPicPr>
        <p:blipFill>
          <a:blip r:embed="rId3"/>
          <a:stretch>
            <a:fillRect/>
          </a:stretch>
        </p:blipFill>
        <p:spPr>
          <a:xfrm>
            <a:off x="5391683" y="53638"/>
            <a:ext cx="2948085" cy="1771987"/>
          </a:xfrm>
          <a:prstGeom prst="rect">
            <a:avLst/>
          </a:prstGeom>
        </p:spPr>
      </p:pic>
    </p:spTree>
    <p:extLst>
      <p:ext uri="{BB962C8B-B14F-4D97-AF65-F5344CB8AC3E}">
        <p14:creationId xmlns:p14="http://schemas.microsoft.com/office/powerpoint/2010/main" val="3563967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solidFill>
                  <a:srgbClr val="FF0000"/>
                </a:solidFill>
              </a:rPr>
              <a:t>最適な次元数の特徴ベクトルの分析手法を提案する．</a:t>
            </a:r>
            <a:endParaRPr lang="en-US" altLang="ja-JP" dirty="0" smtClean="0">
              <a:solidFill>
                <a:srgbClr val="FF0000"/>
              </a:solidFill>
            </a:endParaRPr>
          </a:p>
          <a:p>
            <a:pPr>
              <a:lnSpc>
                <a:spcPct val="100000"/>
              </a:lnSpc>
            </a:pPr>
            <a:endParaRPr lang="en-US" altLang="ja-JP" dirty="0"/>
          </a:p>
          <a:p>
            <a:pPr>
              <a:lnSpc>
                <a:spcPct val="100000"/>
              </a:lnSpc>
            </a:pPr>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6</a:t>
            </a:fld>
            <a:endParaRPr kumimoji="1" lang="ja-JP" altLang="en-US"/>
          </a:p>
        </p:txBody>
      </p:sp>
    </p:spTree>
    <p:extLst>
      <p:ext uri="{BB962C8B-B14F-4D97-AF65-F5344CB8AC3E}">
        <p14:creationId xmlns:p14="http://schemas.microsoft.com/office/powerpoint/2010/main" val="290686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本研究のアプローチ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深層学習モデルの中間層の次元数を変化させて，異なる次元数の特徴ベクトルを抽出する．</a:t>
            </a:r>
            <a:endParaRPr lang="en-US" altLang="ja-JP" dirty="0" smtClean="0"/>
          </a:p>
          <a:p>
            <a:pPr>
              <a:lnSpc>
                <a:spcPct val="100000"/>
              </a:lnSpc>
            </a:pPr>
            <a:endParaRPr lang="en-US" altLang="ja-JP" dirty="0" smtClean="0"/>
          </a:p>
          <a:p>
            <a:pPr>
              <a:lnSpc>
                <a:spcPct val="100000"/>
              </a:lnSpc>
            </a:pPr>
            <a:endParaRPr lang="en-US" altLang="ja-JP" dirty="0"/>
          </a:p>
          <a:p>
            <a:pPr>
              <a:lnSpc>
                <a:spcPct val="100000"/>
              </a:lnSpc>
            </a:pPr>
            <a:endParaRPr lang="en-US" altLang="ja-JP" dirty="0" smtClean="0"/>
          </a:p>
          <a:p>
            <a:pPr>
              <a:lnSpc>
                <a:spcPct val="100000"/>
              </a:lnSpc>
            </a:pPr>
            <a:r>
              <a:rPr lang="ja-JP" altLang="en-US" dirty="0"/>
              <a:t>検索精度</a:t>
            </a:r>
            <a:r>
              <a:rPr lang="ja-JP" altLang="en-US" dirty="0" smtClean="0"/>
              <a:t>は，ユークリッド距離を用いる．ベクトル間のユークリッド分離が小さい程類似性が高いとする．</a:t>
            </a:r>
            <a:endParaRPr lang="en-US" altLang="ja-JP" dirty="0"/>
          </a:p>
          <a:p>
            <a:pPr>
              <a:lnSpc>
                <a:spcPct val="100000"/>
              </a:lnSpc>
            </a:pP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pic>
        <p:nvPicPr>
          <p:cNvPr id="5" name="図 4"/>
          <p:cNvPicPr>
            <a:picLocks noChangeAspect="1"/>
          </p:cNvPicPr>
          <p:nvPr/>
        </p:nvPicPr>
        <p:blipFill>
          <a:blip r:embed="rId3"/>
          <a:stretch>
            <a:fillRect/>
          </a:stretch>
        </p:blipFill>
        <p:spPr>
          <a:xfrm>
            <a:off x="1845944" y="2757064"/>
            <a:ext cx="5044713" cy="1733814"/>
          </a:xfrm>
          <a:prstGeom prst="rect">
            <a:avLst/>
          </a:prstGeom>
        </p:spPr>
      </p:pic>
    </p:spTree>
    <p:extLst>
      <p:ext uri="{BB962C8B-B14F-4D97-AF65-F5344CB8AC3E}">
        <p14:creationId xmlns:p14="http://schemas.microsoft.com/office/powerpoint/2010/main" val="28311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lang="ja-JP" altLang="en-US" dirty="0" smtClean="0"/>
              <a:t>提案する分析</a:t>
            </a:r>
            <a:r>
              <a:rPr kumimoji="1" lang="ja-JP" altLang="en-US" dirty="0" smtClean="0"/>
              <a:t>手法</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pic>
        <p:nvPicPr>
          <p:cNvPr id="7" name="コンテンツ プレースホルダー 6"/>
          <p:cNvPicPr>
            <a:picLocks noGrp="1" noChangeAspect="1"/>
          </p:cNvPicPr>
          <p:nvPr>
            <p:ph idx="1"/>
          </p:nvPr>
        </p:nvPicPr>
        <p:blipFill>
          <a:blip r:embed="rId3"/>
          <a:stretch>
            <a:fillRect/>
          </a:stretch>
        </p:blipFill>
        <p:spPr>
          <a:xfrm>
            <a:off x="770709" y="1825624"/>
            <a:ext cx="7524205" cy="4887438"/>
          </a:xfrm>
          <a:prstGeom prst="rect">
            <a:avLst/>
          </a:prstGeom>
        </p:spPr>
      </p:pic>
    </p:spTree>
    <p:extLst>
      <p:ext uri="{BB962C8B-B14F-4D97-AF65-F5344CB8AC3E}">
        <p14:creationId xmlns:p14="http://schemas.microsoft.com/office/powerpoint/2010/main" val="244585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sp>
        <p:nvSpPr>
          <p:cNvPr id="3" name="コンテンツ プレースホルダー 2"/>
          <p:cNvSpPr>
            <a:spLocks noGrp="1"/>
          </p:cNvSpPr>
          <p:nvPr>
            <p:ph idx="1"/>
          </p:nvPr>
        </p:nvSpPr>
        <p:spPr>
          <a:xfrm>
            <a:off x="628649" y="1601911"/>
            <a:ext cx="5628460" cy="2963506"/>
          </a:xfrm>
        </p:spPr>
        <p:txBody>
          <a:bodyPr>
            <a:normAutofit/>
          </a:bodyPr>
          <a:lstStyle/>
          <a:p>
            <a:r>
              <a:rPr kumimoji="1" lang="ja-JP" altLang="en-US" dirty="0" smtClean="0"/>
              <a:t>データセット：</a:t>
            </a:r>
            <a:r>
              <a:rPr kumimoji="1" lang="en-US" altLang="ja-JP" dirty="0" smtClean="0"/>
              <a:t>CIFAR-10</a:t>
            </a:r>
          </a:p>
          <a:p>
            <a:pPr marL="0" indent="0">
              <a:buNone/>
            </a:pPr>
            <a:endParaRPr lang="en-US" altLang="ja-JP" dirty="0" smtClean="0"/>
          </a:p>
          <a:p>
            <a:pPr marL="0" indent="0">
              <a:buNone/>
            </a:pPr>
            <a:endParaRPr lang="en-US" altLang="ja-JP" dirty="0" smtClean="0"/>
          </a:p>
          <a:p>
            <a:pPr marL="0" indent="0">
              <a:buNone/>
            </a:pPr>
            <a:endParaRPr lang="en-US" altLang="ja-JP" sz="900" dirty="0"/>
          </a:p>
          <a:p>
            <a:r>
              <a:rPr kumimoji="1" lang="ja-JP" altLang="en-US" dirty="0" smtClean="0"/>
              <a:t>作成した深層学習モデル</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graphicFrame>
        <p:nvGraphicFramePr>
          <p:cNvPr id="6" name="オブジェクト 5"/>
          <p:cNvGraphicFramePr>
            <a:graphicFrameLocks noChangeAspect="1"/>
          </p:cNvGraphicFramePr>
          <p:nvPr/>
        </p:nvGraphicFramePr>
        <p:xfrm>
          <a:off x="1482881" y="2075919"/>
          <a:ext cx="3919996" cy="1048204"/>
        </p:xfrm>
        <a:graphic>
          <a:graphicData uri="http://schemas.openxmlformats.org/presentationml/2006/ole">
            <mc:AlternateContent xmlns:mc="http://schemas.openxmlformats.org/markup-compatibility/2006">
              <mc:Choice xmlns:v="urn:schemas-microsoft-com:vml" Requires="v">
                <p:oleObj spid="_x0000_s1138" name="ワークシート" r:id="rId4" imgW="1733609" imgH="463785" progId="Excel.Sheet.12">
                  <p:embed/>
                </p:oleObj>
              </mc:Choice>
              <mc:Fallback>
                <p:oleObj name="ワークシート" r:id="rId4" imgW="1733609" imgH="463785" progId="Excel.Sheet.12">
                  <p:embed/>
                  <p:pic>
                    <p:nvPicPr>
                      <p:cNvPr id="6" name="オブジェクト 5"/>
                      <p:cNvPicPr/>
                      <p:nvPr/>
                    </p:nvPicPr>
                    <p:blipFill>
                      <a:blip r:embed="rId5"/>
                      <a:stretch>
                        <a:fillRect/>
                      </a:stretch>
                    </p:blipFill>
                    <p:spPr>
                      <a:xfrm>
                        <a:off x="1482881" y="2075919"/>
                        <a:ext cx="3919996" cy="1048204"/>
                      </a:xfrm>
                      <a:prstGeom prst="rect">
                        <a:avLst/>
                      </a:prstGeom>
                    </p:spPr>
                  </p:pic>
                </p:oleObj>
              </mc:Fallback>
            </mc:AlternateContent>
          </a:graphicData>
        </a:graphic>
      </p:graphicFrame>
      <p:graphicFrame>
        <p:nvGraphicFramePr>
          <p:cNvPr id="8" name="オブジェクト 7"/>
          <p:cNvGraphicFramePr>
            <a:graphicFrameLocks noChangeAspect="1"/>
          </p:cNvGraphicFramePr>
          <p:nvPr/>
        </p:nvGraphicFramePr>
        <p:xfrm>
          <a:off x="1482881" y="3796584"/>
          <a:ext cx="4813753" cy="2978961"/>
        </p:xfrm>
        <a:graphic>
          <a:graphicData uri="http://schemas.openxmlformats.org/presentationml/2006/ole">
            <mc:AlternateContent xmlns:mc="http://schemas.openxmlformats.org/markup-compatibility/2006">
              <mc:Choice xmlns:v="urn:schemas-microsoft-com:vml" Requires="v">
                <p:oleObj spid="_x0000_s1139" name="ワークシート" r:id="rId6" imgW="2965470" imgH="1835385" progId="Excel.Sheet.12">
                  <p:embed/>
                </p:oleObj>
              </mc:Choice>
              <mc:Fallback>
                <p:oleObj name="ワークシート" r:id="rId6" imgW="2965470" imgH="1835385" progId="Excel.Sheet.12">
                  <p:embed/>
                  <p:pic>
                    <p:nvPicPr>
                      <p:cNvPr id="8" name="オブジェクト 7"/>
                      <p:cNvPicPr/>
                      <p:nvPr/>
                    </p:nvPicPr>
                    <p:blipFill>
                      <a:blip r:embed="rId7"/>
                      <a:stretch>
                        <a:fillRect/>
                      </a:stretch>
                    </p:blipFill>
                    <p:spPr>
                      <a:xfrm>
                        <a:off x="1482881" y="3796584"/>
                        <a:ext cx="4813753" cy="2978961"/>
                      </a:xfrm>
                      <a:prstGeom prst="rect">
                        <a:avLst/>
                      </a:prstGeom>
                    </p:spPr>
                  </p:pic>
                </p:oleObj>
              </mc:Fallback>
            </mc:AlternateContent>
          </a:graphicData>
        </a:graphic>
      </p:graphicFrame>
    </p:spTree>
    <p:extLst>
      <p:ext uri="{BB962C8B-B14F-4D97-AF65-F5344CB8AC3E}">
        <p14:creationId xmlns:p14="http://schemas.microsoft.com/office/powerpoint/2010/main" val="3429856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4756</TotalTime>
  <Words>2866</Words>
  <Application>Microsoft Office PowerPoint</Application>
  <PresentationFormat>画面に合わせる (4:3)</PresentationFormat>
  <Paragraphs>262</Paragraphs>
  <Slides>21</Slides>
  <Notes>20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21</vt:i4>
      </vt:variant>
    </vt:vector>
  </HeadingPairs>
  <TitlesOfParts>
    <vt:vector size="29" baseType="lpstr">
      <vt:lpstr>-apple-system</vt:lpstr>
      <vt:lpstr>游ゴシック</vt:lpstr>
      <vt:lpstr>游ゴシック Light</vt:lpstr>
      <vt:lpstr>Arial</vt:lpstr>
      <vt:lpstr>Calibri</vt:lpstr>
      <vt:lpstr>Calibri Light</vt:lpstr>
      <vt:lpstr>Office テーマ</vt:lpstr>
      <vt:lpstr>ワークシート</vt:lpstr>
      <vt:lpstr>深層学習モデルから 抽出した特徴ベクトルの 画像検索精度と計算時間に関する評価</vt:lpstr>
      <vt:lpstr>研究背景</vt:lpstr>
      <vt:lpstr>特徴ベクトルについて</vt:lpstr>
      <vt:lpstr>関連研究</vt:lpstr>
      <vt:lpstr>研究課題</vt:lpstr>
      <vt:lpstr>研究目的</vt:lpstr>
      <vt:lpstr>本研究のアプローチ</vt:lpstr>
      <vt:lpstr>提案する分析手法</vt:lpstr>
      <vt:lpstr>実験環境</vt:lpstr>
      <vt:lpstr>モデルの構成</vt:lpstr>
      <vt:lpstr>実験</vt:lpstr>
      <vt:lpstr>実験1目的</vt:lpstr>
      <vt:lpstr>実験1方法</vt:lpstr>
      <vt:lpstr>実験1結果</vt:lpstr>
      <vt:lpstr>実験2目的</vt:lpstr>
      <vt:lpstr>実験2方法</vt:lpstr>
      <vt:lpstr>実験2結果①</vt:lpstr>
      <vt:lpstr>実験2結果②</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深層学習モデルから 抽出した特徴ベクトルの 画像検索精度と計算時間に関する評価</dc:title>
  <dc:creator>Windows ユーザー</dc:creator>
  <cp:lastModifiedBy>Windows ユーザー</cp:lastModifiedBy>
  <cp:revision>42</cp:revision>
  <dcterms:created xsi:type="dcterms:W3CDTF">2022-01-19T16:27:39Z</dcterms:created>
  <dcterms:modified xsi:type="dcterms:W3CDTF">2022-01-23T14:33:38Z</dcterms:modified>
</cp:coreProperties>
</file>