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89" r:id="rId16"/>
    <p:sldId id="271" r:id="rId17"/>
    <p:sldId id="272" r:id="rId18"/>
    <p:sldId id="273" r:id="rId19"/>
    <p:sldId id="274" r:id="rId20"/>
    <p:sldId id="290" r:id="rId21"/>
    <p:sldId id="275" r:id="rId22"/>
    <p:sldId id="277" r:id="rId23"/>
    <p:sldId id="278" r:id="rId24"/>
    <p:sldId id="279" r:id="rId25"/>
    <p:sldId id="281" r:id="rId26"/>
    <p:sldId id="282" r:id="rId27"/>
    <p:sldId id="283" r:id="rId28"/>
    <p:sldId id="285" r:id="rId29"/>
    <p:sldId id="287"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560" y="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821005\Documents\4\model\mod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評価グラフ</a:t>
            </a:r>
          </a:p>
        </c:rich>
      </c:tx>
      <c:layout>
        <c:manualLayout>
          <c:xMode val="edge"/>
          <c:yMode val="edge"/>
          <c:x val="0.35115966754155731"/>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spPr>
            <a:solidFill>
              <a:schemeClr val="accent1"/>
            </a:solidFill>
            <a:ln>
              <a:noFill/>
            </a:ln>
            <a:effectLst/>
          </c:spPr>
          <c:invertIfNegative val="0"/>
          <c:cat>
            <c:numRef>
              <c:f>Sheet1!$B$14:$H$14</c:f>
              <c:numCache>
                <c:formatCode>General</c:formatCode>
                <c:ptCount val="7"/>
                <c:pt idx="0">
                  <c:v>10</c:v>
                </c:pt>
                <c:pt idx="1">
                  <c:v>100</c:v>
                </c:pt>
                <c:pt idx="2">
                  <c:v>500</c:v>
                </c:pt>
                <c:pt idx="3">
                  <c:v>1000</c:v>
                </c:pt>
                <c:pt idx="4">
                  <c:v>2000</c:v>
                </c:pt>
                <c:pt idx="5">
                  <c:v>3000</c:v>
                </c:pt>
                <c:pt idx="6">
                  <c:v>4096</c:v>
                </c:pt>
              </c:numCache>
            </c:numRef>
          </c:cat>
          <c:val>
            <c:numRef>
              <c:f>Sheet1!$B$15:$H$15</c:f>
              <c:numCache>
                <c:formatCode>General</c:formatCode>
                <c:ptCount val="7"/>
                <c:pt idx="0">
                  <c:v>-1.0425</c:v>
                </c:pt>
                <c:pt idx="1">
                  <c:v>35.651000000000003</c:v>
                </c:pt>
                <c:pt idx="2">
                  <c:v>26.919999999999899</c:v>
                </c:pt>
                <c:pt idx="3">
                  <c:v>41.597499999999997</c:v>
                </c:pt>
                <c:pt idx="4">
                  <c:v>38.31</c:v>
                </c:pt>
                <c:pt idx="5">
                  <c:v>39.432499999999997</c:v>
                </c:pt>
                <c:pt idx="6">
                  <c:v>36.962499999999999</c:v>
                </c:pt>
              </c:numCache>
            </c:numRef>
          </c:val>
          <c:extLst>
            <c:ext xmlns:c16="http://schemas.microsoft.com/office/drawing/2014/chart" uri="{C3380CC4-5D6E-409C-BE32-E72D297353CC}">
              <c16:uniqueId val="{00000000-FD25-43BF-83D1-EDF27729ACC6}"/>
            </c:ext>
          </c:extLst>
        </c:ser>
        <c:dLbls>
          <c:showLegendKey val="0"/>
          <c:showVal val="0"/>
          <c:showCatName val="0"/>
          <c:showSerName val="0"/>
          <c:showPercent val="0"/>
          <c:showBubbleSize val="0"/>
        </c:dLbls>
        <c:gapWidth val="219"/>
        <c:overlap val="-27"/>
        <c:axId val="1980485968"/>
        <c:axId val="1980481392"/>
      </c:barChart>
      <c:catAx>
        <c:axId val="1980485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epocs</a:t>
                </a:r>
                <a:endParaRPr lang="ja-JP"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0481392"/>
        <c:crosses val="autoZero"/>
        <c:auto val="1"/>
        <c:lblAlgn val="ctr"/>
        <c:lblOffset val="100"/>
        <c:noMultiLvlLbl val="0"/>
      </c:catAx>
      <c:valAx>
        <c:axId val="1980481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正答率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80485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27</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画像検索のための画像特徴ベクトルの次元数に着目した認識精度と計算コストの関係性の評価・実験</a:t>
            </a:r>
            <a:endParaRPr kumimoji="1" lang="ja-JP" altLang="en-US" strike="sngStrike"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2021/12/06</a:t>
            </a:r>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961147"/>
                <a:ext cx="7886700" cy="4186990"/>
              </a:xfrm>
            </p:spPr>
            <p:txBody>
              <a:bodyPr>
                <a:normAutofit fontScale="850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159" t="-3202" b="-58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971423" y="1902925"/>
            <a:ext cx="7443790" cy="2968284"/>
            <a:chOff x="396872" y="1253063"/>
            <a:chExt cx="9925053" cy="3957712"/>
          </a:xfrm>
        </p:grpSpPr>
        <p:grpSp>
          <p:nvGrpSpPr>
            <p:cNvPr id="27" name="グループ化 26"/>
            <p:cNvGrpSpPr/>
            <p:nvPr/>
          </p:nvGrpSpPr>
          <p:grpSpPr>
            <a:xfrm>
              <a:off x="396872" y="1253063"/>
              <a:ext cx="9925053" cy="3957712"/>
              <a:chOff x="396872" y="1253063"/>
              <a:chExt cx="9925053" cy="3957712"/>
            </a:xfrm>
          </p:grpSpPr>
          <p:sp>
            <p:nvSpPr>
              <p:cNvPr id="3" name="角丸四角形 2"/>
              <p:cNvSpPr/>
              <p:nvPr/>
            </p:nvSpPr>
            <p:spPr>
              <a:xfrm>
                <a:off x="3619499" y="3911597"/>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search_image.jpynb</a:t>
                </a:r>
                <a:endParaRPr lang="ja-JP" altLang="en-US" sz="1350" dirty="0"/>
              </a:p>
            </p:txBody>
          </p:sp>
          <p:grpSp>
            <p:nvGrpSpPr>
              <p:cNvPr id="23" name="グループ化 22"/>
              <p:cNvGrpSpPr/>
              <p:nvPr/>
            </p:nvGrpSpPr>
            <p:grpSpPr>
              <a:xfrm>
                <a:off x="396872" y="1253063"/>
                <a:ext cx="9925053" cy="3742268"/>
                <a:chOff x="396872" y="1253063"/>
                <a:chExt cx="9925053" cy="3742268"/>
              </a:xfrm>
            </p:grpSpPr>
            <p:grpSp>
              <p:nvGrpSpPr>
                <p:cNvPr id="16" name="グループ化 15"/>
                <p:cNvGrpSpPr/>
                <p:nvPr/>
              </p:nvGrpSpPr>
              <p:grpSpPr>
                <a:xfrm>
                  <a:off x="396872" y="1253063"/>
                  <a:ext cx="8036988" cy="1549400"/>
                  <a:chOff x="396872" y="1253063"/>
                  <a:chExt cx="8036988" cy="1549400"/>
                </a:xfrm>
              </p:grpSpPr>
              <p:sp>
                <p:nvSpPr>
                  <p:cNvPr id="4" name="角丸四角形 3"/>
                  <p:cNvSpPr/>
                  <p:nvPr/>
                </p:nvSpPr>
                <p:spPr>
                  <a:xfrm>
                    <a:off x="6842127"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t>cifar10_vector_pickle.jpynb</a:t>
                    </a:r>
                    <a:endParaRPr lang="ja-JP" altLang="en-US" sz="1350" dirty="0"/>
                  </a:p>
                </p:txBody>
              </p:sp>
              <p:grpSp>
                <p:nvGrpSpPr>
                  <p:cNvPr id="12" name="グループ化 11"/>
                  <p:cNvGrpSpPr/>
                  <p:nvPr/>
                </p:nvGrpSpPr>
                <p:grpSpPr>
                  <a:xfrm>
                    <a:off x="396872" y="1253063"/>
                    <a:ext cx="4772027" cy="1549400"/>
                    <a:chOff x="396872" y="1253063"/>
                    <a:chExt cx="4772027" cy="1549400"/>
                  </a:xfrm>
                </p:grpSpPr>
                <p:sp>
                  <p:nvSpPr>
                    <p:cNvPr id="2" name="角丸四角形 1"/>
                    <p:cNvSpPr/>
                    <p:nvPr/>
                  </p:nvSpPr>
                  <p:spPr>
                    <a:xfrm>
                      <a:off x="396872" y="1253063"/>
                      <a:ext cx="1591733" cy="956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err="1"/>
                        <a:t>create_model.jpynb</a:t>
                      </a:r>
                      <a:endParaRPr lang="ja-JP" altLang="en-US" sz="1350" dirty="0"/>
                    </a:p>
                  </p:txBody>
                </p:sp>
                <p:sp>
                  <p:nvSpPr>
                    <p:cNvPr id="5" name="フローチャート: 複数書類 4"/>
                    <p:cNvSpPr/>
                    <p:nvPr/>
                  </p:nvSpPr>
                  <p:spPr>
                    <a:xfrm>
                      <a:off x="3661833" y="1253063"/>
                      <a:ext cx="1507066" cy="154940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model</a:t>
                      </a:r>
                      <a:endParaRPr lang="ja-JP" altLang="en-US" sz="1350" dirty="0">
                        <a:solidFill>
                          <a:schemeClr val="tx1"/>
                        </a:solidFill>
                      </a:endParaRPr>
                    </a:p>
                  </p:txBody>
                </p:sp>
                <p:cxnSp>
                  <p:nvCxnSpPr>
                    <p:cNvPr id="7" name="直線矢印コネクタ 6"/>
                    <p:cNvCxnSpPr>
                      <a:stCxn id="2" idx="3"/>
                    </p:cNvCxnSpPr>
                    <p:nvPr/>
                  </p:nvCxnSpPr>
                  <p:spPr>
                    <a:xfrm flipV="1">
                      <a:off x="1988605" y="1731429"/>
                      <a:ext cx="1706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102907" y="1253063"/>
                      <a:ext cx="1411817" cy="400109"/>
                    </a:xfrm>
                    <a:prstGeom prst="rect">
                      <a:avLst/>
                    </a:prstGeom>
                    <a:noFill/>
                  </p:spPr>
                  <p:txBody>
                    <a:bodyPr wrap="square" rtlCol="0">
                      <a:spAutoFit/>
                    </a:bodyPr>
                    <a:lstStyle/>
                    <a:p>
                      <a:r>
                        <a:rPr lang="en-US" altLang="ja-JP" sz="1350" dirty="0"/>
                        <a:t>model</a:t>
                      </a:r>
                      <a:r>
                        <a:rPr lang="ja-JP" altLang="en-US" sz="1350" dirty="0"/>
                        <a:t>作成</a:t>
                      </a:r>
                    </a:p>
                  </p:txBody>
                </p:sp>
              </p:grpSp>
              <p:cxnSp>
                <p:nvCxnSpPr>
                  <p:cNvPr id="14" name="直線矢印コネクタ 13"/>
                  <p:cNvCxnSpPr>
                    <a:endCxn id="4" idx="1"/>
                  </p:cNvCxnSpPr>
                  <p:nvPr/>
                </p:nvCxnSpPr>
                <p:spPr>
                  <a:xfrm>
                    <a:off x="5168899" y="1731429"/>
                    <a:ext cx="1673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253565" y="1253063"/>
                    <a:ext cx="1673228" cy="400109"/>
                  </a:xfrm>
                  <a:prstGeom prst="rect">
                    <a:avLst/>
                  </a:prstGeom>
                  <a:noFill/>
                </p:spPr>
                <p:txBody>
                  <a:bodyPr wrap="square" rtlCol="0">
                    <a:spAutoFit/>
                  </a:bodyPr>
                  <a:lstStyle/>
                  <a:p>
                    <a:r>
                      <a:rPr lang="en-US" altLang="ja-JP" sz="1350" dirty="0"/>
                      <a:t>Model</a:t>
                    </a:r>
                    <a:r>
                      <a:rPr lang="ja-JP" altLang="en-US" sz="1350" dirty="0"/>
                      <a:t>読込</a:t>
                    </a:r>
                  </a:p>
                </p:txBody>
              </p:sp>
            </p:grpSp>
            <p:sp>
              <p:nvSpPr>
                <p:cNvPr id="17" name="フローチャート: 磁気ディスク 16"/>
                <p:cNvSpPr/>
                <p:nvPr/>
              </p:nvSpPr>
              <p:spPr>
                <a:xfrm>
                  <a:off x="6808789" y="3784598"/>
                  <a:ext cx="1658407" cy="121073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特徴ベクトル</a:t>
                  </a:r>
                </a:p>
              </p:txBody>
            </p:sp>
            <p:cxnSp>
              <p:nvCxnSpPr>
                <p:cNvPr id="19" name="直線矢印コネクタ 18"/>
                <p:cNvCxnSpPr>
                  <a:stCxn id="4" idx="2"/>
                  <a:endCxn id="17" idx="1"/>
                </p:cNvCxnSpPr>
                <p:nvPr/>
              </p:nvCxnSpPr>
              <p:spPr>
                <a:xfrm flipH="1">
                  <a:off x="7637993" y="2209796"/>
                  <a:ext cx="1" cy="157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637992" y="2812531"/>
                  <a:ext cx="2683933" cy="400109"/>
                </a:xfrm>
                <a:prstGeom prst="rect">
                  <a:avLst/>
                </a:prstGeom>
                <a:noFill/>
              </p:spPr>
              <p:txBody>
                <a:bodyPr wrap="square" rtlCol="0">
                  <a:spAutoFit/>
                </a:bodyPr>
                <a:lstStyle/>
                <a:p>
                  <a:r>
                    <a:rPr lang="ja-JP" altLang="en-US" sz="1350" dirty="0"/>
                    <a:t>特徴ベクトル抽出</a:t>
                  </a:r>
                </a:p>
              </p:txBody>
            </p:sp>
          </p:grpSp>
          <p:cxnSp>
            <p:nvCxnSpPr>
              <p:cNvPr id="25" name="直線矢印コネクタ 24"/>
              <p:cNvCxnSpPr>
                <a:stCxn id="17" idx="2"/>
                <a:endCxn id="3" idx="3"/>
              </p:cNvCxnSpPr>
              <p:nvPr/>
            </p:nvCxnSpPr>
            <p:spPr>
              <a:xfrm flipH="1" flipV="1">
                <a:off x="5211232" y="4389964"/>
                <a:ext cx="15975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921779" y="4810666"/>
                <a:ext cx="2336800" cy="400109"/>
              </a:xfrm>
              <a:prstGeom prst="rect">
                <a:avLst/>
              </a:prstGeom>
              <a:noFill/>
            </p:spPr>
            <p:txBody>
              <a:bodyPr wrap="square" rtlCol="0">
                <a:spAutoFit/>
              </a:bodyPr>
              <a:lstStyle/>
              <a:p>
                <a:r>
                  <a:rPr lang="ja-JP" altLang="en-US" sz="1350" dirty="0"/>
                  <a:t>特徴ベクトル読込</a:t>
                </a:r>
              </a:p>
            </p:txBody>
          </p:sp>
        </p:grpSp>
        <p:sp>
          <p:nvSpPr>
            <p:cNvPr id="28" name="右矢印 27"/>
            <p:cNvSpPr/>
            <p:nvPr/>
          </p:nvSpPr>
          <p:spPr>
            <a:xfrm rot="10800000">
              <a:off x="2490255" y="4089395"/>
              <a:ext cx="702734" cy="601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対角する 2 つの角を切り取った四角形 28"/>
            <p:cNvSpPr/>
            <p:nvPr/>
          </p:nvSpPr>
          <p:spPr>
            <a:xfrm>
              <a:off x="472011" y="3911597"/>
              <a:ext cx="1591733" cy="1083732"/>
            </a:xfrm>
            <a:prstGeom prst="snip2Diag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rPr>
                <a:t>score</a:t>
              </a:r>
              <a:endParaRPr lang="ja-JP" altLang="en-US" sz="1350" dirty="0">
                <a:solidFill>
                  <a:schemeClr val="tx1"/>
                </a:solidFill>
              </a:endParaRPr>
            </a:p>
          </p:txBody>
        </p:sp>
      </p:grpSp>
    </p:spTree>
    <p:extLst>
      <p:ext uri="{BB962C8B-B14F-4D97-AF65-F5344CB8AC3E}">
        <p14:creationId xmlns:p14="http://schemas.microsoft.com/office/powerpoint/2010/main" val="74563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2401492" y="1230229"/>
            <a:ext cx="4571714" cy="4062555"/>
            <a:chOff x="3201989" y="497305"/>
            <a:chExt cx="6095618" cy="5416740"/>
          </a:xfrm>
        </p:grpSpPr>
        <p:pic>
          <p:nvPicPr>
            <p:cNvPr id="2" name="図 1"/>
            <p:cNvPicPr>
              <a:picLocks noChangeAspect="1"/>
            </p:cNvPicPr>
            <p:nvPr/>
          </p:nvPicPr>
          <p:blipFill rotWithShape="1">
            <a:blip r:embed="rId2"/>
            <a:srcRect l="-1611" t="61417" r="1" b="10554"/>
            <a:stretch/>
          </p:blipFill>
          <p:spPr>
            <a:xfrm>
              <a:off x="3201989" y="497305"/>
              <a:ext cx="6095618" cy="1860885"/>
            </a:xfrm>
            <a:prstGeom prst="rect">
              <a:avLst/>
            </a:prstGeom>
          </p:spPr>
        </p:pic>
        <p:pic>
          <p:nvPicPr>
            <p:cNvPr id="3" name="図 2"/>
            <p:cNvPicPr>
              <a:picLocks noChangeAspect="1"/>
            </p:cNvPicPr>
            <p:nvPr/>
          </p:nvPicPr>
          <p:blipFill rotWithShape="1">
            <a:blip r:embed="rId3"/>
            <a:srcRect b="26403"/>
            <a:stretch/>
          </p:blipFill>
          <p:spPr>
            <a:xfrm>
              <a:off x="3664415" y="3850106"/>
              <a:ext cx="5633192" cy="2063939"/>
            </a:xfrm>
            <a:prstGeom prst="rect">
              <a:avLst/>
            </a:prstGeom>
          </p:spPr>
        </p:pic>
        <p:sp>
          <p:nvSpPr>
            <p:cNvPr id="4" name="下矢印 3"/>
            <p:cNvSpPr/>
            <p:nvPr/>
          </p:nvSpPr>
          <p:spPr>
            <a:xfrm>
              <a:off x="5670884" y="2590801"/>
              <a:ext cx="721895" cy="1026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grpSp>
    </p:spTree>
    <p:extLst>
      <p:ext uri="{BB962C8B-B14F-4D97-AF65-F5344CB8AC3E}">
        <p14:creationId xmlns:p14="http://schemas.microsoft.com/office/powerpoint/2010/main" val="369974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31016660"/>
              </p:ext>
            </p:extLst>
          </p:nvPr>
        </p:nvGraphicFramePr>
        <p:xfrm>
          <a:off x="529391" y="2319685"/>
          <a:ext cx="7985961" cy="3426598"/>
        </p:xfrm>
        <a:graphic>
          <a:graphicData uri="http://schemas.openxmlformats.org/drawingml/2006/table">
            <a:tbl>
              <a:tblPr/>
              <a:tblGrid>
                <a:gridCol w="481194">
                  <a:extLst>
                    <a:ext uri="{9D8B030D-6E8A-4147-A177-3AD203B41FA5}">
                      <a16:colId xmlns:a16="http://schemas.microsoft.com/office/drawing/2014/main" val="301156102"/>
                    </a:ext>
                  </a:extLst>
                </a:gridCol>
                <a:gridCol w="971641">
                  <a:extLst>
                    <a:ext uri="{9D8B030D-6E8A-4147-A177-3AD203B41FA5}">
                      <a16:colId xmlns:a16="http://schemas.microsoft.com/office/drawing/2014/main" val="1186210495"/>
                    </a:ext>
                  </a:extLst>
                </a:gridCol>
                <a:gridCol w="1027163">
                  <a:extLst>
                    <a:ext uri="{9D8B030D-6E8A-4147-A177-3AD203B41FA5}">
                      <a16:colId xmlns:a16="http://schemas.microsoft.com/office/drawing/2014/main" val="3897068025"/>
                    </a:ext>
                  </a:extLst>
                </a:gridCol>
                <a:gridCol w="1027163">
                  <a:extLst>
                    <a:ext uri="{9D8B030D-6E8A-4147-A177-3AD203B41FA5}">
                      <a16:colId xmlns:a16="http://schemas.microsoft.com/office/drawing/2014/main" val="401728009"/>
                    </a:ext>
                  </a:extLst>
                </a:gridCol>
                <a:gridCol w="1202983">
                  <a:extLst>
                    <a:ext uri="{9D8B030D-6E8A-4147-A177-3AD203B41FA5}">
                      <a16:colId xmlns:a16="http://schemas.microsoft.com/office/drawing/2014/main" val="4023409223"/>
                    </a:ext>
                  </a:extLst>
                </a:gridCol>
                <a:gridCol w="1091939">
                  <a:extLst>
                    <a:ext uri="{9D8B030D-6E8A-4147-A177-3AD203B41FA5}">
                      <a16:colId xmlns:a16="http://schemas.microsoft.com/office/drawing/2014/main" val="1417262550"/>
                    </a:ext>
                  </a:extLst>
                </a:gridCol>
                <a:gridCol w="1091939">
                  <a:extLst>
                    <a:ext uri="{9D8B030D-6E8A-4147-A177-3AD203B41FA5}">
                      <a16:colId xmlns:a16="http://schemas.microsoft.com/office/drawing/2014/main" val="3112961971"/>
                    </a:ext>
                  </a:extLst>
                </a:gridCol>
                <a:gridCol w="1091939">
                  <a:extLst>
                    <a:ext uri="{9D8B030D-6E8A-4147-A177-3AD203B41FA5}">
                      <a16:colId xmlns:a16="http://schemas.microsoft.com/office/drawing/2014/main" val="2362622294"/>
                    </a:ext>
                  </a:extLst>
                </a:gridCol>
              </a:tblGrid>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model</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alexnet_cifar10_1000_2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游ゴシック" panose="020B0400000000000000" pitchFamily="50" charset="-128"/>
                          <a:ea typeface="游ゴシック" panose="020B0400000000000000" pitchFamily="50" charset="-128"/>
                        </a:rPr>
                        <a:t>alexnet_cifar10_4096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200301"/>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次元数</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3000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4096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806747"/>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epocs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978536"/>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acc</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0.3595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0.7999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0.7077</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0.7843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0.8148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0.8281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757431"/>
                  </a:ext>
                </a:extLst>
              </a:tr>
              <a:tr h="489514">
                <a:tc>
                  <a:txBody>
                    <a:bodyPr/>
                    <a:lstStyle/>
                    <a:p>
                      <a:pPr algn="l" fontAlgn="b"/>
                      <a:r>
                        <a:rPr lang="en-US" sz="800" b="1" i="0" u="none" strike="noStrike">
                          <a:solidFill>
                            <a:srgbClr val="FFFFFF"/>
                          </a:solidFill>
                          <a:effectLst/>
                          <a:latin typeface="游ゴシック" panose="020B0400000000000000" pitchFamily="50" charset="-128"/>
                          <a:ea typeface="游ゴシック" panose="020B0400000000000000" pitchFamily="50" charset="-128"/>
                        </a:rPr>
                        <a:t>loss</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1.8305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0.7414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0.8488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0.7801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0.6749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0.8583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087299"/>
                  </a:ext>
                </a:extLst>
              </a:tr>
              <a:tr h="489514">
                <a:tc>
                  <a:txBody>
                    <a:bodyPr/>
                    <a:lstStyle/>
                    <a:p>
                      <a:pPr algn="l" fontAlgn="b"/>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評価値</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9583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24246</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20768</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26639</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25324</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25773</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24785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6585860"/>
                  </a:ext>
                </a:extLst>
              </a:tr>
              <a:tr h="489514">
                <a:tc>
                  <a:txBody>
                    <a:bodyPr/>
                    <a:lstStyle/>
                    <a:p>
                      <a:pPr algn="l" fontAlgn="b"/>
                      <a:r>
                        <a:rPr lang="en-US" altLang="ja-JP" sz="800" b="1" i="0" u="none" strike="noStrike">
                          <a:solidFill>
                            <a:srgbClr val="FFFFFF"/>
                          </a:solidFill>
                          <a:effectLst/>
                          <a:latin typeface="游ゴシック" panose="020B0400000000000000" pitchFamily="50" charset="-128"/>
                          <a:ea typeface="游ゴシック" panose="020B0400000000000000" pitchFamily="50" charset="-128"/>
                        </a:rPr>
                        <a:t>%</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-1.0425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35.651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26.92</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41.5975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38.31</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39.4325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36.9625</a:t>
                      </a:r>
                    </a:p>
                  </a:txBody>
                  <a:tcPr marL="4569" marR="4569" marT="45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57250"/>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29</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78942856"/>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ja-JP" altLang="ja-JP" dirty="0" smtClean="0"/>
              <a:t>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33010</TotalTime>
  <Words>1175</Words>
  <Application>Microsoft Office PowerPoint</Application>
  <PresentationFormat>画面に合わせる (4:3)</PresentationFormat>
  <Paragraphs>234</Paragraphs>
  <Slides>29</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29</vt:i4>
      </vt:variant>
    </vt:vector>
  </HeadingPairs>
  <TitlesOfParts>
    <vt:vector size="39"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PowerPoint プレゼンテーション</vt:lpstr>
      <vt:lpstr>Alexnetのモデル作成</vt:lpstr>
      <vt:lpstr>PowerPoint プレゼンテーション</vt:lpstr>
      <vt:lpstr>PowerPoint プレゼンテーション</vt:lpstr>
      <vt:lpstr>次元数の変更</vt:lpstr>
      <vt:lpstr>PowerPoint プレゼンテーション</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63</cp:revision>
  <dcterms:created xsi:type="dcterms:W3CDTF">2021-10-13T04:14:40Z</dcterms:created>
  <dcterms:modified xsi:type="dcterms:W3CDTF">2021-12-06T00:35:19Z</dcterms:modified>
</cp:coreProperties>
</file>