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7"/>
  </p:notesMasterIdLst>
  <p:sldIdLst>
    <p:sldId id="256" r:id="rId2"/>
    <p:sldId id="259" r:id="rId3"/>
    <p:sldId id="258" r:id="rId4"/>
    <p:sldId id="312" r:id="rId5"/>
    <p:sldId id="263" r:id="rId6"/>
    <p:sldId id="265" r:id="rId7"/>
    <p:sldId id="303" r:id="rId8"/>
    <p:sldId id="309" r:id="rId9"/>
    <p:sldId id="293" r:id="rId10"/>
    <p:sldId id="295" r:id="rId11"/>
    <p:sldId id="321" r:id="rId12"/>
    <p:sldId id="301" r:id="rId13"/>
    <p:sldId id="296" r:id="rId14"/>
    <p:sldId id="320" r:id="rId15"/>
    <p:sldId id="297" r:id="rId16"/>
    <p:sldId id="302" r:id="rId17"/>
    <p:sldId id="298" r:id="rId18"/>
    <p:sldId id="292" r:id="rId19"/>
    <p:sldId id="315" r:id="rId20"/>
    <p:sldId id="316" r:id="rId21"/>
    <p:sldId id="318" r:id="rId22"/>
    <p:sldId id="317" r:id="rId23"/>
    <p:sldId id="319" r:id="rId24"/>
    <p:sldId id="314" r:id="rId25"/>
    <p:sldId id="310" r:id="rId26"/>
    <p:sldId id="307" r:id="rId27"/>
    <p:sldId id="308" r:id="rId28"/>
    <p:sldId id="266" r:id="rId29"/>
    <p:sldId id="272" r:id="rId30"/>
    <p:sldId id="304" r:id="rId31"/>
    <p:sldId id="306" r:id="rId32"/>
    <p:sldId id="290" r:id="rId33"/>
    <p:sldId id="283" r:id="rId34"/>
    <p:sldId id="257" r:id="rId35"/>
    <p:sldId id="280" r:id="rId36"/>
    <p:sldId id="305" r:id="rId37"/>
    <p:sldId id="294" r:id="rId38"/>
    <p:sldId id="289" r:id="rId39"/>
    <p:sldId id="275" r:id="rId40"/>
    <p:sldId id="277" r:id="rId41"/>
    <p:sldId id="278" r:id="rId42"/>
    <p:sldId id="279" r:id="rId43"/>
    <p:sldId id="281" r:id="rId44"/>
    <p:sldId id="282" r:id="rId45"/>
    <p:sldId id="285" r:id="rId46"/>
    <p:sldId id="287" r:id="rId47"/>
    <p:sldId id="291" r:id="rId48"/>
    <p:sldId id="269" r:id="rId49"/>
    <p:sldId id="260" r:id="rId50"/>
    <p:sldId id="262" r:id="rId51"/>
    <p:sldId id="264" r:id="rId52"/>
    <p:sldId id="267" r:id="rId53"/>
    <p:sldId id="271" r:id="rId54"/>
    <p:sldId id="273" r:id="rId55"/>
    <p:sldId id="274" r:id="rId56"/>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0215" autoAdjust="0"/>
  </p:normalViewPr>
  <p:slideViewPr>
    <p:cSldViewPr snapToGrid="0">
      <p:cViewPr varScale="1">
        <p:scale>
          <a:sx n="56" d="100"/>
          <a:sy n="56" d="100"/>
        </p:scale>
        <p:origin x="1580" y="40"/>
      </p:cViewPr>
      <p:guideLst/>
    </p:cSldViewPr>
  </p:slid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59827B-A45A-42A3-8D19-3E0C9B79B6AF}" type="datetimeFigureOut">
              <a:rPr kumimoji="1" lang="ja-JP" altLang="en-US" smtClean="0"/>
              <a:t>2022/1/19</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443CE40-FC38-4584-BE39-B2B04D0D6E7E}" type="slidenum">
              <a:rPr kumimoji="1" lang="ja-JP" altLang="en-US" smtClean="0"/>
              <a:t>‹#›</a:t>
            </a:fld>
            <a:endParaRPr kumimoji="1" lang="ja-JP" altLang="en-US"/>
          </a:p>
        </p:txBody>
      </p:sp>
    </p:spTree>
    <p:extLst>
      <p:ext uri="{BB962C8B-B14F-4D97-AF65-F5344CB8AC3E}">
        <p14:creationId xmlns:p14="http://schemas.microsoft.com/office/powerpoint/2010/main" val="285054057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ja-JP" sz="1200" kern="1200" dirty="0" smtClean="0">
                <a:solidFill>
                  <a:schemeClr val="tx1"/>
                </a:solidFill>
                <a:effectLst/>
                <a:latin typeface="+mn-lt"/>
                <a:ea typeface="+mn-ea"/>
                <a:cs typeface="+mn-cs"/>
              </a:rPr>
              <a:t>深層学習モデルから抽出した特徴ベクトルの画像検索精度と計算時間に関する評価について発表します．</a:t>
            </a:r>
          </a:p>
          <a:p>
            <a:endParaRPr kumimoji="1" lang="ja-JP" altLang="en-US" dirty="0"/>
          </a:p>
        </p:txBody>
      </p:sp>
      <p:sp>
        <p:nvSpPr>
          <p:cNvPr id="4" name="スライド番号プレースホルダー 3"/>
          <p:cNvSpPr>
            <a:spLocks noGrp="1"/>
          </p:cNvSpPr>
          <p:nvPr>
            <p:ph type="sldNum" sz="quarter" idx="10"/>
          </p:nvPr>
        </p:nvSpPr>
        <p:spPr/>
        <p:txBody>
          <a:bodyPr/>
          <a:lstStyle/>
          <a:p>
            <a:fld id="{4443CE40-FC38-4584-BE39-B2B04D0D6E7E}" type="slidenum">
              <a:rPr kumimoji="1" lang="ja-JP" altLang="en-US" smtClean="0"/>
              <a:t>1</a:t>
            </a:fld>
            <a:endParaRPr kumimoji="1" lang="ja-JP" altLang="en-US"/>
          </a:p>
        </p:txBody>
      </p:sp>
    </p:spTree>
    <p:extLst>
      <p:ext uri="{BB962C8B-B14F-4D97-AF65-F5344CB8AC3E}">
        <p14:creationId xmlns:p14="http://schemas.microsoft.com/office/powerpoint/2010/main" val="9393351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ja-JP" sz="1200" kern="1200" dirty="0" smtClean="0">
                <a:solidFill>
                  <a:schemeClr val="tx1"/>
                </a:solidFill>
                <a:effectLst/>
                <a:latin typeface="+mn-lt"/>
                <a:ea typeface="+mn-ea"/>
                <a:cs typeface="+mn-cs"/>
              </a:rPr>
              <a:t>実験</a:t>
            </a:r>
            <a:r>
              <a:rPr kumimoji="1" lang="en-US" altLang="ja-JP" sz="1200" kern="1200" dirty="0" smtClean="0">
                <a:solidFill>
                  <a:schemeClr val="tx1"/>
                </a:solidFill>
                <a:effectLst/>
                <a:latin typeface="+mn-lt"/>
                <a:ea typeface="+mn-ea"/>
                <a:cs typeface="+mn-cs"/>
              </a:rPr>
              <a:t>1</a:t>
            </a:r>
            <a:r>
              <a:rPr kumimoji="1" lang="ja-JP" altLang="ja-JP" sz="1200" kern="1200" dirty="0" smtClean="0">
                <a:solidFill>
                  <a:schemeClr val="tx1"/>
                </a:solidFill>
                <a:effectLst/>
                <a:latin typeface="+mn-lt"/>
                <a:ea typeface="+mn-ea"/>
                <a:cs typeface="+mn-cs"/>
              </a:rPr>
              <a:t>の結果です．</a:t>
            </a:r>
          </a:p>
          <a:p>
            <a:r>
              <a:rPr kumimoji="1" lang="ja-JP" altLang="ja-JP" sz="1200" kern="1200" dirty="0" smtClean="0">
                <a:solidFill>
                  <a:schemeClr val="tx1"/>
                </a:solidFill>
                <a:effectLst/>
                <a:latin typeface="+mn-lt"/>
                <a:ea typeface="+mn-ea"/>
                <a:cs typeface="+mn-cs"/>
              </a:rPr>
              <a:t>次元数</a:t>
            </a:r>
            <a:r>
              <a:rPr kumimoji="1" lang="en-US" altLang="ja-JP" sz="1200" kern="1200" dirty="0" smtClean="0">
                <a:solidFill>
                  <a:schemeClr val="tx1"/>
                </a:solidFill>
                <a:effectLst/>
                <a:latin typeface="+mn-lt"/>
                <a:ea typeface="+mn-ea"/>
                <a:cs typeface="+mn-cs"/>
              </a:rPr>
              <a:t>8192</a:t>
            </a:r>
            <a:r>
              <a:rPr kumimoji="1" lang="ja-JP" altLang="ja-JP" sz="1200" kern="1200" dirty="0" smtClean="0">
                <a:solidFill>
                  <a:schemeClr val="tx1"/>
                </a:solidFill>
                <a:effectLst/>
                <a:latin typeface="+mn-lt"/>
                <a:ea typeface="+mn-ea"/>
                <a:cs typeface="+mn-cs"/>
              </a:rPr>
              <a:t>の特徴ベクトルが最も良い検索精度となりました．</a:t>
            </a:r>
            <a:endParaRPr kumimoji="1" lang="en-US" altLang="ja-JP" sz="1200" kern="1200" dirty="0" smtClean="0">
              <a:solidFill>
                <a:schemeClr val="tx1"/>
              </a:solidFill>
              <a:effectLst/>
              <a:latin typeface="+mn-lt"/>
              <a:ea typeface="+mn-ea"/>
              <a:cs typeface="+mn-cs"/>
            </a:endParaRPr>
          </a:p>
          <a:p>
            <a:r>
              <a:rPr kumimoji="1" lang="ja-JP" altLang="ja-JP" sz="1200" kern="1200" dirty="0" smtClean="0">
                <a:solidFill>
                  <a:schemeClr val="tx1"/>
                </a:solidFill>
                <a:effectLst/>
                <a:latin typeface="+mn-lt"/>
                <a:ea typeface="+mn-ea"/>
                <a:cs typeface="+mn-cs"/>
              </a:rPr>
              <a:t>計算時間は，次元数が増えるのと比例して時間がかかるようになりました．</a:t>
            </a:r>
            <a:endParaRPr kumimoji="1" lang="en-US" altLang="ja-JP" sz="1200" kern="1200" dirty="0" smtClean="0">
              <a:solidFill>
                <a:schemeClr val="tx1"/>
              </a:solidFill>
              <a:effectLst/>
              <a:latin typeface="+mn-lt"/>
              <a:ea typeface="+mn-ea"/>
              <a:cs typeface="+mn-cs"/>
            </a:endParaRPr>
          </a:p>
          <a:p>
            <a:r>
              <a:rPr kumimoji="1" lang="ja-JP" altLang="ja-JP" sz="1200" kern="1200" dirty="0" smtClean="0">
                <a:solidFill>
                  <a:schemeClr val="tx1"/>
                </a:solidFill>
                <a:effectLst/>
                <a:latin typeface="+mn-lt"/>
                <a:ea typeface="+mn-ea"/>
                <a:cs typeface="+mn-cs"/>
              </a:rPr>
              <a:t>そのため次元数</a:t>
            </a:r>
            <a:r>
              <a:rPr kumimoji="1" lang="en-US" altLang="ja-JP" sz="1200" kern="1200" dirty="0" smtClean="0">
                <a:solidFill>
                  <a:schemeClr val="tx1"/>
                </a:solidFill>
                <a:effectLst/>
                <a:latin typeface="+mn-lt"/>
                <a:ea typeface="+mn-ea"/>
                <a:cs typeface="+mn-cs"/>
              </a:rPr>
              <a:t>8192</a:t>
            </a:r>
            <a:r>
              <a:rPr kumimoji="1" lang="ja-JP" altLang="ja-JP" sz="1200" kern="1200" dirty="0" smtClean="0">
                <a:solidFill>
                  <a:schemeClr val="tx1"/>
                </a:solidFill>
                <a:effectLst/>
                <a:latin typeface="+mn-lt"/>
                <a:ea typeface="+mn-ea"/>
                <a:cs typeface="+mn-cs"/>
              </a:rPr>
              <a:t>は，最も検索精度が良いが計算時間は，最もかかることが確認できました．</a:t>
            </a:r>
          </a:p>
          <a:p>
            <a:r>
              <a:rPr kumimoji="1" lang="en-US" altLang="ja-JP" sz="1200" kern="1200" dirty="0" smtClean="0">
                <a:solidFill>
                  <a:schemeClr val="tx1"/>
                </a:solidFill>
                <a:effectLst/>
                <a:latin typeface="+mn-lt"/>
                <a:ea typeface="+mn-ea"/>
                <a:cs typeface="+mn-cs"/>
              </a:rPr>
              <a:t> </a:t>
            </a:r>
            <a:endParaRPr kumimoji="1" lang="ja-JP" altLang="ja-JP"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kumimoji="1" lang="ja-JP" altLang="ja-JP" sz="1200" kern="1200" dirty="0" smtClean="0">
              <a:solidFill>
                <a:schemeClr val="tx1"/>
              </a:solidFill>
              <a:effectLst/>
              <a:latin typeface="+mn-lt"/>
              <a:ea typeface="+mn-ea"/>
              <a:cs typeface="+mn-cs"/>
            </a:endParaRPr>
          </a:p>
        </p:txBody>
      </p:sp>
      <p:sp>
        <p:nvSpPr>
          <p:cNvPr id="4" name="スライド番号プレースホルダー 3"/>
          <p:cNvSpPr>
            <a:spLocks noGrp="1"/>
          </p:cNvSpPr>
          <p:nvPr>
            <p:ph type="sldNum" sz="quarter" idx="10"/>
          </p:nvPr>
        </p:nvSpPr>
        <p:spPr/>
        <p:txBody>
          <a:bodyPr/>
          <a:lstStyle/>
          <a:p>
            <a:fld id="{4443CE40-FC38-4584-BE39-B2B04D0D6E7E}" type="slidenum">
              <a:rPr kumimoji="1" lang="ja-JP" altLang="en-US" smtClean="0"/>
              <a:t>10</a:t>
            </a:fld>
            <a:endParaRPr kumimoji="1" lang="ja-JP" altLang="en-US"/>
          </a:p>
        </p:txBody>
      </p:sp>
    </p:spTree>
    <p:extLst>
      <p:ext uri="{BB962C8B-B14F-4D97-AF65-F5344CB8AC3E}">
        <p14:creationId xmlns:p14="http://schemas.microsoft.com/office/powerpoint/2010/main" val="6205618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ja-JP" altLang="en-US" dirty="0" smtClean="0"/>
              <a:t>各</a:t>
            </a:r>
            <a:r>
              <a:rPr lang="ja-JP" altLang="ja-JP" dirty="0" smtClean="0"/>
              <a:t>ラベル</a:t>
            </a:r>
            <a:r>
              <a:rPr lang="ja-JP" altLang="en-US" dirty="0" smtClean="0"/>
              <a:t>の正答率に差があるか，また，</a:t>
            </a:r>
            <a:r>
              <a:rPr lang="ja-JP" altLang="ja-JP" dirty="0" smtClean="0"/>
              <a:t>次元数</a:t>
            </a:r>
            <a:r>
              <a:rPr lang="ja-JP" altLang="en-US" dirty="0" smtClean="0"/>
              <a:t>を変更したことによる</a:t>
            </a:r>
            <a:r>
              <a:rPr lang="ja-JP" altLang="ja-JP" dirty="0" smtClean="0"/>
              <a:t>影響を受けて</a:t>
            </a:r>
            <a:r>
              <a:rPr lang="ja-JP" altLang="en-US" dirty="0" smtClean="0"/>
              <a:t>いるのか．</a:t>
            </a:r>
            <a:endParaRPr lang="en-US" altLang="ja-JP" dirty="0" smtClean="0"/>
          </a:p>
          <a:p>
            <a:r>
              <a:rPr kumimoji="1" lang="ja-JP" altLang="ja-JP" sz="1200" kern="1200" dirty="0" smtClean="0">
                <a:solidFill>
                  <a:schemeClr val="tx1"/>
                </a:solidFill>
                <a:effectLst/>
                <a:latin typeface="+mn-lt"/>
                <a:ea typeface="+mn-ea"/>
                <a:cs typeface="+mn-cs"/>
              </a:rPr>
              <a:t>検索結果の</a:t>
            </a:r>
            <a:r>
              <a:rPr kumimoji="1" lang="ja-JP" altLang="en-US" sz="1200" kern="1200" dirty="0" smtClean="0">
                <a:solidFill>
                  <a:schemeClr val="tx1"/>
                </a:solidFill>
                <a:effectLst/>
                <a:latin typeface="+mn-lt"/>
                <a:ea typeface="+mn-ea"/>
                <a:cs typeface="+mn-cs"/>
              </a:rPr>
              <a:t>上位に表示された</a:t>
            </a:r>
            <a:r>
              <a:rPr kumimoji="1" lang="ja-JP" altLang="ja-JP" sz="1200" kern="1200" dirty="0" smtClean="0">
                <a:solidFill>
                  <a:schemeClr val="tx1"/>
                </a:solidFill>
                <a:effectLst/>
                <a:latin typeface="+mn-lt"/>
                <a:ea typeface="+mn-ea"/>
                <a:cs typeface="+mn-cs"/>
              </a:rPr>
              <a:t>画像の共通点を調査することを目的とする．</a:t>
            </a:r>
            <a:endParaRPr kumimoji="1" lang="ja-JP" altLang="en-US" dirty="0"/>
          </a:p>
        </p:txBody>
      </p:sp>
      <p:sp>
        <p:nvSpPr>
          <p:cNvPr id="4" name="スライド番号プレースホルダー 3"/>
          <p:cNvSpPr>
            <a:spLocks noGrp="1"/>
          </p:cNvSpPr>
          <p:nvPr>
            <p:ph type="sldNum" sz="quarter" idx="10"/>
          </p:nvPr>
        </p:nvSpPr>
        <p:spPr/>
        <p:txBody>
          <a:bodyPr/>
          <a:lstStyle/>
          <a:p>
            <a:fld id="{4443CE40-FC38-4584-BE39-B2B04D0D6E7E}" type="slidenum">
              <a:rPr kumimoji="1" lang="ja-JP" altLang="en-US" smtClean="0"/>
              <a:t>11</a:t>
            </a:fld>
            <a:endParaRPr kumimoji="1" lang="ja-JP" altLang="en-US"/>
          </a:p>
        </p:txBody>
      </p:sp>
    </p:spTree>
    <p:extLst>
      <p:ext uri="{BB962C8B-B14F-4D97-AF65-F5344CB8AC3E}">
        <p14:creationId xmlns:p14="http://schemas.microsoft.com/office/powerpoint/2010/main" val="8078054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ja-JP" sz="1200" kern="1200" dirty="0" smtClean="0">
                <a:solidFill>
                  <a:schemeClr val="tx1"/>
                </a:solidFill>
                <a:effectLst/>
                <a:latin typeface="+mn-lt"/>
                <a:ea typeface="+mn-ea"/>
                <a:cs typeface="+mn-cs"/>
              </a:rPr>
              <a:t>実験</a:t>
            </a:r>
            <a:r>
              <a:rPr kumimoji="1" lang="en-US" altLang="ja-JP" sz="1200" kern="1200" dirty="0" smtClean="0">
                <a:solidFill>
                  <a:schemeClr val="tx1"/>
                </a:solidFill>
                <a:effectLst/>
                <a:latin typeface="+mn-lt"/>
                <a:ea typeface="+mn-ea"/>
                <a:cs typeface="+mn-cs"/>
              </a:rPr>
              <a:t>2</a:t>
            </a:r>
            <a:r>
              <a:rPr kumimoji="1" lang="ja-JP" altLang="ja-JP" sz="1200" kern="1200" dirty="0" smtClean="0">
                <a:solidFill>
                  <a:schemeClr val="tx1"/>
                </a:solidFill>
                <a:effectLst/>
                <a:latin typeface="+mn-lt"/>
                <a:ea typeface="+mn-ea"/>
                <a:cs typeface="+mn-cs"/>
              </a:rPr>
              <a:t>については，実験</a:t>
            </a:r>
            <a:r>
              <a:rPr kumimoji="1" lang="en-US" altLang="ja-JP" sz="1200" kern="1200" dirty="0" smtClean="0">
                <a:solidFill>
                  <a:schemeClr val="tx1"/>
                </a:solidFill>
                <a:effectLst/>
                <a:latin typeface="+mn-lt"/>
                <a:ea typeface="+mn-ea"/>
                <a:cs typeface="+mn-cs"/>
              </a:rPr>
              <a:t>1</a:t>
            </a:r>
            <a:r>
              <a:rPr kumimoji="1" lang="ja-JP" altLang="ja-JP" sz="1200" kern="1200" dirty="0" smtClean="0">
                <a:solidFill>
                  <a:schemeClr val="tx1"/>
                </a:solidFill>
                <a:effectLst/>
                <a:latin typeface="+mn-lt"/>
                <a:ea typeface="+mn-ea"/>
                <a:cs typeface="+mn-cs"/>
              </a:rPr>
              <a:t>と同様で上位</a:t>
            </a:r>
            <a:r>
              <a:rPr kumimoji="1" lang="en-US" altLang="ja-JP" sz="1200" kern="1200" dirty="0" smtClean="0">
                <a:solidFill>
                  <a:schemeClr val="tx1"/>
                </a:solidFill>
                <a:effectLst/>
                <a:latin typeface="+mn-lt"/>
                <a:ea typeface="+mn-ea"/>
                <a:cs typeface="+mn-cs"/>
              </a:rPr>
              <a:t>20</a:t>
            </a:r>
            <a:r>
              <a:rPr kumimoji="1" lang="ja-JP" altLang="ja-JP" sz="1200" kern="1200" dirty="0" smtClean="0">
                <a:solidFill>
                  <a:schemeClr val="tx1"/>
                </a:solidFill>
                <a:effectLst/>
                <a:latin typeface="+mn-lt"/>
                <a:ea typeface="+mn-ea"/>
                <a:cs typeface="+mn-cs"/>
              </a:rPr>
              <a:t>件の画像を取得します．</a:t>
            </a:r>
            <a:endParaRPr kumimoji="1" lang="en-US" altLang="ja-JP" sz="1200" kern="1200" dirty="0" smtClean="0">
              <a:solidFill>
                <a:schemeClr val="tx1"/>
              </a:solidFill>
              <a:effectLst/>
              <a:latin typeface="+mn-lt"/>
              <a:ea typeface="+mn-ea"/>
              <a:cs typeface="+mn-cs"/>
            </a:endParaRPr>
          </a:p>
          <a:p>
            <a:r>
              <a:rPr kumimoji="1" lang="ja-JP" altLang="ja-JP" sz="1200" kern="1200" dirty="0" smtClean="0">
                <a:solidFill>
                  <a:schemeClr val="tx1"/>
                </a:solidFill>
                <a:effectLst/>
                <a:latin typeface="+mn-lt"/>
                <a:ea typeface="+mn-ea"/>
                <a:cs typeface="+mn-cs"/>
              </a:rPr>
              <a:t>その後，取得した画像について，各ラベルの正答率を調べます．</a:t>
            </a:r>
            <a:endParaRPr kumimoji="1" lang="en-US" altLang="ja-JP" sz="1200" kern="1200" dirty="0" smtClean="0">
              <a:solidFill>
                <a:schemeClr val="tx1"/>
              </a:solidFill>
              <a:effectLst/>
              <a:latin typeface="+mn-lt"/>
              <a:ea typeface="+mn-ea"/>
              <a:cs typeface="+mn-cs"/>
            </a:endParaRPr>
          </a:p>
          <a:p>
            <a:r>
              <a:rPr kumimoji="1" lang="ja-JP" altLang="ja-JP" sz="1200" kern="1200" dirty="0" smtClean="0">
                <a:solidFill>
                  <a:schemeClr val="tx1"/>
                </a:solidFill>
                <a:effectLst/>
                <a:latin typeface="+mn-lt"/>
                <a:ea typeface="+mn-ea"/>
                <a:cs typeface="+mn-cs"/>
              </a:rPr>
              <a:t>また，取得した画像を類似度が高いとされた順に表示させます．</a:t>
            </a:r>
            <a:endParaRPr kumimoji="1" lang="en-US" altLang="ja-JP" sz="1200" kern="1200" dirty="0" smtClean="0">
              <a:solidFill>
                <a:schemeClr val="tx1"/>
              </a:solidFill>
              <a:effectLst/>
              <a:latin typeface="+mn-lt"/>
              <a:ea typeface="+mn-ea"/>
              <a:cs typeface="+mn-cs"/>
            </a:endParaRPr>
          </a:p>
          <a:p>
            <a:r>
              <a:rPr kumimoji="1" lang="ja-JP" altLang="ja-JP" sz="1200" kern="1200" dirty="0" smtClean="0">
                <a:solidFill>
                  <a:schemeClr val="tx1"/>
                </a:solidFill>
                <a:effectLst/>
                <a:latin typeface="+mn-lt"/>
                <a:ea typeface="+mn-ea"/>
                <a:cs typeface="+mn-cs"/>
              </a:rPr>
              <a:t>この時に視覚的な類似度があるか確認します．</a:t>
            </a:r>
            <a:endParaRPr kumimoji="1" lang="ja-JP" altLang="ja-JP" sz="1200" kern="1200" dirty="0">
              <a:solidFill>
                <a:schemeClr val="tx1"/>
              </a:solidFill>
              <a:effectLst/>
              <a:latin typeface="+mn-lt"/>
              <a:ea typeface="+mn-ea"/>
              <a:cs typeface="+mn-cs"/>
            </a:endParaRPr>
          </a:p>
        </p:txBody>
      </p:sp>
      <p:sp>
        <p:nvSpPr>
          <p:cNvPr id="4" name="スライド番号プレースホルダー 3"/>
          <p:cNvSpPr>
            <a:spLocks noGrp="1"/>
          </p:cNvSpPr>
          <p:nvPr>
            <p:ph type="sldNum" sz="quarter" idx="10"/>
          </p:nvPr>
        </p:nvSpPr>
        <p:spPr/>
        <p:txBody>
          <a:bodyPr/>
          <a:lstStyle/>
          <a:p>
            <a:fld id="{4443CE40-FC38-4584-BE39-B2B04D0D6E7E}" type="slidenum">
              <a:rPr kumimoji="1" lang="ja-JP" altLang="en-US" smtClean="0"/>
              <a:t>12</a:t>
            </a:fld>
            <a:endParaRPr kumimoji="1" lang="ja-JP" altLang="en-US"/>
          </a:p>
        </p:txBody>
      </p:sp>
    </p:spTree>
    <p:extLst>
      <p:ext uri="{BB962C8B-B14F-4D97-AF65-F5344CB8AC3E}">
        <p14:creationId xmlns:p14="http://schemas.microsoft.com/office/powerpoint/2010/main" val="596426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ja-JP" sz="1200" kern="1200" dirty="0" smtClean="0">
                <a:solidFill>
                  <a:schemeClr val="tx1"/>
                </a:solidFill>
                <a:effectLst/>
                <a:latin typeface="+mn-lt"/>
                <a:ea typeface="+mn-ea"/>
                <a:cs typeface="+mn-cs"/>
              </a:rPr>
              <a:t>実験</a:t>
            </a:r>
            <a:r>
              <a:rPr kumimoji="1" lang="en-US" altLang="ja-JP" sz="1200" kern="1200" dirty="0" smtClean="0">
                <a:solidFill>
                  <a:schemeClr val="tx1"/>
                </a:solidFill>
                <a:effectLst/>
                <a:latin typeface="+mn-lt"/>
                <a:ea typeface="+mn-ea"/>
                <a:cs typeface="+mn-cs"/>
              </a:rPr>
              <a:t>2</a:t>
            </a:r>
            <a:r>
              <a:rPr kumimoji="1" lang="ja-JP" altLang="ja-JP" sz="1200" kern="1200" dirty="0" smtClean="0">
                <a:solidFill>
                  <a:schemeClr val="tx1"/>
                </a:solidFill>
                <a:effectLst/>
                <a:latin typeface="+mn-lt"/>
                <a:ea typeface="+mn-ea"/>
                <a:cs typeface="+mn-cs"/>
              </a:rPr>
              <a:t>では，各ラベルの正答率についてみました．</a:t>
            </a:r>
            <a:endParaRPr kumimoji="1" lang="en-US" altLang="ja-JP" sz="1200" kern="1200" dirty="0" smtClean="0">
              <a:solidFill>
                <a:schemeClr val="tx1"/>
              </a:solidFill>
              <a:effectLst/>
              <a:latin typeface="+mn-lt"/>
              <a:ea typeface="+mn-ea"/>
              <a:cs typeface="+mn-cs"/>
            </a:endParaRPr>
          </a:p>
          <a:p>
            <a:r>
              <a:rPr kumimoji="1" lang="ja-JP" altLang="ja-JP" sz="1200" kern="1200" dirty="0" smtClean="0">
                <a:solidFill>
                  <a:schemeClr val="tx1"/>
                </a:solidFill>
                <a:effectLst/>
                <a:latin typeface="+mn-lt"/>
                <a:ea typeface="+mn-ea"/>
                <a:cs typeface="+mn-cs"/>
              </a:rPr>
              <a:t>各ラベルの検索精度には，特徴ベクトルごとに多少の違いはあるが，</a:t>
            </a:r>
            <a:endParaRPr kumimoji="1" lang="en-US" altLang="ja-JP" sz="1200" kern="1200" dirty="0" smtClean="0">
              <a:solidFill>
                <a:schemeClr val="tx1"/>
              </a:solidFill>
              <a:effectLst/>
              <a:latin typeface="+mn-lt"/>
              <a:ea typeface="+mn-ea"/>
              <a:cs typeface="+mn-cs"/>
            </a:endParaRPr>
          </a:p>
          <a:p>
            <a:r>
              <a:rPr kumimoji="1" lang="ja-JP" altLang="ja-JP" sz="1200" kern="1200" dirty="0" smtClean="0">
                <a:solidFill>
                  <a:schemeClr val="tx1"/>
                </a:solidFill>
                <a:effectLst/>
                <a:latin typeface="+mn-lt"/>
                <a:ea typeface="+mn-ea"/>
                <a:cs typeface="+mn-cs"/>
              </a:rPr>
              <a:t>全体的に見るとラベル</a:t>
            </a:r>
            <a:r>
              <a:rPr kumimoji="1" lang="en-US" altLang="ja-JP" sz="1200" kern="1200" dirty="0" smtClean="0">
                <a:solidFill>
                  <a:schemeClr val="tx1"/>
                </a:solidFill>
                <a:effectLst/>
                <a:latin typeface="+mn-lt"/>
                <a:ea typeface="+mn-ea"/>
                <a:cs typeface="+mn-cs"/>
              </a:rPr>
              <a:t>1</a:t>
            </a:r>
            <a:r>
              <a:rPr kumimoji="1" lang="ja-JP" altLang="ja-JP" sz="1200" kern="1200" dirty="0" smtClean="0">
                <a:solidFill>
                  <a:schemeClr val="tx1"/>
                </a:solidFill>
                <a:effectLst/>
                <a:latin typeface="+mn-lt"/>
                <a:ea typeface="+mn-ea"/>
                <a:cs typeface="+mn-cs"/>
              </a:rPr>
              <a:t>「</a:t>
            </a:r>
            <a:r>
              <a:rPr kumimoji="1" lang="ja-JP" altLang="en-US" sz="1200" kern="1200" dirty="0" smtClean="0">
                <a:solidFill>
                  <a:schemeClr val="tx1"/>
                </a:solidFill>
                <a:effectLst/>
                <a:latin typeface="+mn-lt"/>
                <a:ea typeface="+mn-ea"/>
                <a:cs typeface="+mn-cs"/>
              </a:rPr>
              <a:t>車</a:t>
            </a:r>
            <a:r>
              <a:rPr kumimoji="1" lang="ja-JP" altLang="ja-JP" sz="1200" kern="1200" dirty="0" smtClean="0">
                <a:solidFill>
                  <a:schemeClr val="tx1"/>
                </a:solidFill>
                <a:effectLst/>
                <a:latin typeface="+mn-lt"/>
                <a:ea typeface="+mn-ea"/>
                <a:cs typeface="+mn-cs"/>
              </a:rPr>
              <a:t>」が</a:t>
            </a:r>
            <a:r>
              <a:rPr kumimoji="1" lang="en-US" altLang="ja-JP" sz="1200" kern="1200" dirty="0" smtClean="0">
                <a:solidFill>
                  <a:schemeClr val="tx1"/>
                </a:solidFill>
                <a:effectLst/>
                <a:latin typeface="+mn-lt"/>
                <a:ea typeface="+mn-ea"/>
                <a:cs typeface="+mn-cs"/>
              </a:rPr>
              <a:t>1</a:t>
            </a:r>
            <a:r>
              <a:rPr kumimoji="1" lang="ja-JP" altLang="ja-JP" sz="1200" kern="1200" dirty="0" smtClean="0">
                <a:solidFill>
                  <a:schemeClr val="tx1"/>
                </a:solidFill>
                <a:effectLst/>
                <a:latin typeface="+mn-lt"/>
                <a:ea typeface="+mn-ea"/>
                <a:cs typeface="+mn-cs"/>
              </a:rPr>
              <a:t>番良い検索精度が出せていると見受けられました．</a:t>
            </a:r>
            <a:endParaRPr kumimoji="1" lang="en-US" altLang="ja-JP" sz="1200" kern="1200" dirty="0" smtClean="0">
              <a:solidFill>
                <a:schemeClr val="tx1"/>
              </a:solidFill>
              <a:effectLst/>
              <a:latin typeface="+mn-lt"/>
              <a:ea typeface="+mn-ea"/>
              <a:cs typeface="+mn-cs"/>
            </a:endParaRPr>
          </a:p>
          <a:p>
            <a:r>
              <a:rPr kumimoji="1" lang="ja-JP" altLang="ja-JP" sz="1200" kern="1200" dirty="0" smtClean="0">
                <a:solidFill>
                  <a:schemeClr val="tx1"/>
                </a:solidFill>
                <a:effectLst/>
                <a:latin typeface="+mn-lt"/>
                <a:ea typeface="+mn-ea"/>
                <a:cs typeface="+mn-cs"/>
              </a:rPr>
              <a:t>また，ラベル</a:t>
            </a:r>
            <a:r>
              <a:rPr kumimoji="1" lang="en-US" altLang="ja-JP" sz="1200" kern="1200" dirty="0" smtClean="0">
                <a:solidFill>
                  <a:schemeClr val="tx1"/>
                </a:solidFill>
                <a:effectLst/>
                <a:latin typeface="+mn-lt"/>
                <a:ea typeface="+mn-ea"/>
                <a:cs typeface="+mn-cs"/>
              </a:rPr>
              <a:t>3</a:t>
            </a:r>
            <a:r>
              <a:rPr kumimoji="1" lang="ja-JP" altLang="ja-JP" sz="1200" kern="1200" dirty="0" smtClean="0">
                <a:solidFill>
                  <a:schemeClr val="tx1"/>
                </a:solidFill>
                <a:effectLst/>
                <a:latin typeface="+mn-lt"/>
                <a:ea typeface="+mn-ea"/>
                <a:cs typeface="+mn-cs"/>
              </a:rPr>
              <a:t>「</a:t>
            </a:r>
            <a:r>
              <a:rPr kumimoji="1" lang="ja-JP" altLang="en-US" sz="1200" kern="1200" dirty="0" smtClean="0">
                <a:solidFill>
                  <a:schemeClr val="tx1"/>
                </a:solidFill>
                <a:effectLst/>
                <a:latin typeface="+mn-lt"/>
                <a:ea typeface="+mn-ea"/>
                <a:cs typeface="+mn-cs"/>
              </a:rPr>
              <a:t>猫</a:t>
            </a:r>
            <a:r>
              <a:rPr kumimoji="1" lang="ja-JP" altLang="ja-JP" sz="1200" kern="1200" dirty="0" smtClean="0">
                <a:solidFill>
                  <a:schemeClr val="tx1"/>
                </a:solidFill>
                <a:effectLst/>
                <a:latin typeface="+mn-lt"/>
                <a:ea typeface="+mn-ea"/>
                <a:cs typeface="+mn-cs"/>
              </a:rPr>
              <a:t>」が</a:t>
            </a:r>
            <a:r>
              <a:rPr kumimoji="1" lang="en-US" altLang="ja-JP" sz="1200" kern="1200" dirty="0" smtClean="0">
                <a:solidFill>
                  <a:schemeClr val="tx1"/>
                </a:solidFill>
                <a:effectLst/>
                <a:latin typeface="+mn-lt"/>
                <a:ea typeface="+mn-ea"/>
                <a:cs typeface="+mn-cs"/>
              </a:rPr>
              <a:t>1</a:t>
            </a:r>
            <a:r>
              <a:rPr kumimoji="1" lang="ja-JP" altLang="ja-JP" sz="1200" kern="1200" dirty="0" smtClean="0">
                <a:solidFill>
                  <a:schemeClr val="tx1"/>
                </a:solidFill>
                <a:effectLst/>
                <a:latin typeface="+mn-lt"/>
                <a:ea typeface="+mn-ea"/>
                <a:cs typeface="+mn-cs"/>
              </a:rPr>
              <a:t>番低い検索精度が出ていました．</a:t>
            </a:r>
            <a:endParaRPr kumimoji="1" lang="ja-JP" altLang="ja-JP" sz="1200" kern="1200" dirty="0">
              <a:solidFill>
                <a:schemeClr val="tx1"/>
              </a:solidFill>
              <a:effectLst/>
              <a:latin typeface="+mn-lt"/>
              <a:ea typeface="+mn-ea"/>
              <a:cs typeface="+mn-cs"/>
            </a:endParaRPr>
          </a:p>
        </p:txBody>
      </p:sp>
      <p:sp>
        <p:nvSpPr>
          <p:cNvPr id="4" name="スライド番号プレースホルダー 3"/>
          <p:cNvSpPr>
            <a:spLocks noGrp="1"/>
          </p:cNvSpPr>
          <p:nvPr>
            <p:ph type="sldNum" sz="quarter" idx="10"/>
          </p:nvPr>
        </p:nvSpPr>
        <p:spPr/>
        <p:txBody>
          <a:bodyPr/>
          <a:lstStyle/>
          <a:p>
            <a:fld id="{4443CE40-FC38-4584-BE39-B2B04D0D6E7E}" type="slidenum">
              <a:rPr kumimoji="1" lang="ja-JP" altLang="en-US" smtClean="0"/>
              <a:t>13</a:t>
            </a:fld>
            <a:endParaRPr kumimoji="1" lang="ja-JP" altLang="en-US"/>
          </a:p>
        </p:txBody>
      </p:sp>
    </p:spTree>
    <p:extLst>
      <p:ext uri="{BB962C8B-B14F-4D97-AF65-F5344CB8AC3E}">
        <p14:creationId xmlns:p14="http://schemas.microsoft.com/office/powerpoint/2010/main" val="17721065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ja-JP" sz="1200" kern="1200" dirty="0" smtClean="0">
                <a:solidFill>
                  <a:schemeClr val="tx1"/>
                </a:solidFill>
                <a:effectLst/>
                <a:latin typeface="+mn-lt"/>
                <a:ea typeface="+mn-ea"/>
                <a:cs typeface="+mn-cs"/>
              </a:rPr>
              <a:t>最も検索精度が良かった次元数は</a:t>
            </a:r>
            <a:r>
              <a:rPr kumimoji="1" lang="en-US" altLang="ja-JP" sz="1200" kern="1200" dirty="0" smtClean="0">
                <a:solidFill>
                  <a:schemeClr val="tx1"/>
                </a:solidFill>
                <a:effectLst/>
                <a:latin typeface="+mn-lt"/>
                <a:ea typeface="+mn-ea"/>
                <a:cs typeface="+mn-cs"/>
              </a:rPr>
              <a:t>8192</a:t>
            </a:r>
            <a:r>
              <a:rPr kumimoji="1" lang="ja-JP" altLang="ja-JP" sz="1200" kern="1200" dirty="0" smtClean="0">
                <a:solidFill>
                  <a:schemeClr val="tx1"/>
                </a:solidFill>
                <a:effectLst/>
                <a:latin typeface="+mn-lt"/>
                <a:ea typeface="+mn-ea"/>
                <a:cs typeface="+mn-cs"/>
              </a:rPr>
              <a:t>で正答率は約</a:t>
            </a:r>
            <a:r>
              <a:rPr kumimoji="1" lang="en-US" altLang="ja-JP" sz="1200" kern="1200" dirty="0" smtClean="0">
                <a:solidFill>
                  <a:schemeClr val="tx1"/>
                </a:solidFill>
                <a:effectLst/>
                <a:latin typeface="+mn-lt"/>
                <a:ea typeface="+mn-ea"/>
                <a:cs typeface="+mn-cs"/>
              </a:rPr>
              <a:t>42%</a:t>
            </a:r>
            <a:r>
              <a:rPr kumimoji="1" lang="ja-JP" altLang="ja-JP" sz="1200" kern="1200" dirty="0" smtClean="0">
                <a:solidFill>
                  <a:schemeClr val="tx1"/>
                </a:solidFill>
                <a:effectLst/>
                <a:latin typeface="+mn-lt"/>
                <a:ea typeface="+mn-ea"/>
                <a:cs typeface="+mn-cs"/>
              </a:rPr>
              <a:t>となりました．しかし，計算時間の観点も考えると次元数</a:t>
            </a:r>
            <a:r>
              <a:rPr kumimoji="1" lang="en-US" altLang="ja-JP" sz="1200" kern="1200" dirty="0" smtClean="0">
                <a:solidFill>
                  <a:schemeClr val="tx1"/>
                </a:solidFill>
                <a:effectLst/>
                <a:latin typeface="+mn-lt"/>
                <a:ea typeface="+mn-ea"/>
                <a:cs typeface="+mn-cs"/>
              </a:rPr>
              <a:t>8192</a:t>
            </a:r>
            <a:r>
              <a:rPr kumimoji="1" lang="ja-JP" altLang="ja-JP" sz="1200" kern="1200" dirty="0" smtClean="0">
                <a:solidFill>
                  <a:schemeClr val="tx1"/>
                </a:solidFill>
                <a:effectLst/>
                <a:latin typeface="+mn-lt"/>
                <a:ea typeface="+mn-ea"/>
                <a:cs typeface="+mn-cs"/>
              </a:rPr>
              <a:t>は時間がかかり過ぎています．このことから次に正答率の良い次元数</a:t>
            </a:r>
            <a:r>
              <a:rPr kumimoji="1" lang="en-US" altLang="ja-JP" sz="1200" kern="1200" dirty="0" smtClean="0">
                <a:solidFill>
                  <a:schemeClr val="tx1"/>
                </a:solidFill>
                <a:effectLst/>
                <a:latin typeface="+mn-lt"/>
                <a:ea typeface="+mn-ea"/>
                <a:cs typeface="+mn-cs"/>
              </a:rPr>
              <a:t>1000</a:t>
            </a:r>
            <a:r>
              <a:rPr kumimoji="1" lang="ja-JP" altLang="ja-JP" sz="1200" kern="1200" dirty="0" smtClean="0">
                <a:solidFill>
                  <a:schemeClr val="tx1"/>
                </a:solidFill>
                <a:effectLst/>
                <a:latin typeface="+mn-lt"/>
                <a:ea typeface="+mn-ea"/>
                <a:cs typeface="+mn-cs"/>
              </a:rPr>
              <a:t>が，次元数，計算時間の両方の観点から最も良かった．</a:t>
            </a:r>
          </a:p>
          <a:p>
            <a:r>
              <a:rPr kumimoji="1" lang="ja-JP" altLang="ja-JP" sz="1200" kern="1200" dirty="0" smtClean="0">
                <a:solidFill>
                  <a:schemeClr val="tx1"/>
                </a:solidFill>
                <a:effectLst/>
                <a:latin typeface="+mn-lt"/>
                <a:ea typeface="+mn-ea"/>
                <a:cs typeface="+mn-cs"/>
              </a:rPr>
              <a:t>各ラベルで正答率に差がないかを調査しました．結果，ラベルによって正答率が良いラベルと悪いラベルがあることが判明しました．つまり，一部のラベルでは十分な学習が行われなかったことが考えられます．</a:t>
            </a:r>
          </a:p>
          <a:p>
            <a:r>
              <a:rPr kumimoji="1" lang="ja-JP" altLang="en-US" dirty="0" smtClean="0"/>
              <a:t>類似度の高いとされた画像では，対象物の形状が似ているものが検索結果に多く表示されていた．その中でも，背景と対象物の区別がわかりやすいものが検索精度が良い，または，ラベルは違うものの類似度が高い画像が選ばれていた．</a:t>
            </a:r>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4443CE40-FC38-4584-BE39-B2B04D0D6E7E}" type="slidenum">
              <a:rPr kumimoji="1" lang="ja-JP" altLang="en-US" smtClean="0"/>
              <a:t>15</a:t>
            </a:fld>
            <a:endParaRPr kumimoji="1" lang="ja-JP" altLang="en-US"/>
          </a:p>
        </p:txBody>
      </p:sp>
    </p:spTree>
    <p:extLst>
      <p:ext uri="{BB962C8B-B14F-4D97-AF65-F5344CB8AC3E}">
        <p14:creationId xmlns:p14="http://schemas.microsoft.com/office/powerpoint/2010/main" val="33048927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ja-JP" sz="1200" kern="1200" dirty="0" smtClean="0">
                <a:solidFill>
                  <a:schemeClr val="tx1"/>
                </a:solidFill>
                <a:effectLst/>
                <a:latin typeface="+mn-lt"/>
                <a:ea typeface="+mn-ea"/>
                <a:cs typeface="+mn-cs"/>
              </a:rPr>
              <a:t>今後の展望として，本研究で行った提案手法を応用させるために，ユークリッド距離以外での類似性の評価，異なる深層学習モデル構造を使用した特徴ベクトル抽出を行うことで，異なる画像検索精度や得られる意味情報の調査をすることができるのではないかと考えています．また，本提案手法を用いて，最適な次元数の特徴ベクトルを画像検索システムに適用することでより柔軟な画像検索に貢献できることを期待しています．</a:t>
            </a:r>
            <a:endParaRPr kumimoji="1" lang="ja-JP" altLang="ja-JP" sz="1200" kern="1200" dirty="0">
              <a:solidFill>
                <a:schemeClr val="tx1"/>
              </a:solidFill>
              <a:effectLst/>
              <a:latin typeface="+mn-lt"/>
              <a:ea typeface="+mn-ea"/>
              <a:cs typeface="+mn-cs"/>
            </a:endParaRPr>
          </a:p>
        </p:txBody>
      </p:sp>
      <p:sp>
        <p:nvSpPr>
          <p:cNvPr id="4" name="スライド番号プレースホルダー 3"/>
          <p:cNvSpPr>
            <a:spLocks noGrp="1"/>
          </p:cNvSpPr>
          <p:nvPr>
            <p:ph type="sldNum" sz="quarter" idx="10"/>
          </p:nvPr>
        </p:nvSpPr>
        <p:spPr/>
        <p:txBody>
          <a:bodyPr/>
          <a:lstStyle/>
          <a:p>
            <a:fld id="{4443CE40-FC38-4584-BE39-B2B04D0D6E7E}" type="slidenum">
              <a:rPr kumimoji="1" lang="ja-JP" altLang="en-US" smtClean="0"/>
              <a:t>16</a:t>
            </a:fld>
            <a:endParaRPr kumimoji="1" lang="ja-JP" altLang="en-US"/>
          </a:p>
        </p:txBody>
      </p:sp>
    </p:spTree>
    <p:extLst>
      <p:ext uri="{BB962C8B-B14F-4D97-AF65-F5344CB8AC3E}">
        <p14:creationId xmlns:p14="http://schemas.microsoft.com/office/powerpoint/2010/main" val="789628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ja-JP" sz="1200" kern="1200" dirty="0" smtClean="0">
                <a:solidFill>
                  <a:schemeClr val="tx1"/>
                </a:solidFill>
                <a:effectLst/>
                <a:latin typeface="+mn-lt"/>
                <a:ea typeface="+mn-ea"/>
                <a:cs typeface="+mn-cs"/>
              </a:rPr>
              <a:t>実験</a:t>
            </a:r>
            <a:r>
              <a:rPr kumimoji="1" lang="en-US" altLang="ja-JP" sz="1200" kern="1200" dirty="0" smtClean="0">
                <a:solidFill>
                  <a:schemeClr val="tx1"/>
                </a:solidFill>
                <a:effectLst/>
                <a:latin typeface="+mn-lt"/>
                <a:ea typeface="+mn-ea"/>
                <a:cs typeface="+mn-cs"/>
              </a:rPr>
              <a:t>2</a:t>
            </a:r>
            <a:r>
              <a:rPr kumimoji="1" lang="ja-JP" altLang="ja-JP" sz="1200" kern="1200" dirty="0" smtClean="0">
                <a:solidFill>
                  <a:schemeClr val="tx1"/>
                </a:solidFill>
                <a:effectLst/>
                <a:latin typeface="+mn-lt"/>
                <a:ea typeface="+mn-ea"/>
                <a:cs typeface="+mn-cs"/>
              </a:rPr>
              <a:t>では，類似度の高いとされた上位</a:t>
            </a:r>
            <a:r>
              <a:rPr kumimoji="1" lang="en-US" altLang="ja-JP" sz="1200" kern="1200" dirty="0" smtClean="0">
                <a:solidFill>
                  <a:schemeClr val="tx1"/>
                </a:solidFill>
                <a:effectLst/>
                <a:latin typeface="+mn-lt"/>
                <a:ea typeface="+mn-ea"/>
                <a:cs typeface="+mn-cs"/>
              </a:rPr>
              <a:t>20</a:t>
            </a:r>
            <a:r>
              <a:rPr kumimoji="1" lang="ja-JP" altLang="ja-JP" sz="1200" kern="1200" dirty="0" smtClean="0">
                <a:solidFill>
                  <a:schemeClr val="tx1"/>
                </a:solidFill>
                <a:effectLst/>
                <a:latin typeface="+mn-lt"/>
                <a:ea typeface="+mn-ea"/>
                <a:cs typeface="+mn-cs"/>
              </a:rPr>
              <a:t>件の画像を表示した．そして，視覚的な特徴に類似している点があるかを評価した．その過程で，ラベルによって検索精度に大きく違いが出ていることが確認できたので，各ラベルの正答回数についても確認しようと考えた．</a:t>
            </a:r>
          </a:p>
          <a:p>
            <a:endParaRPr kumimoji="1" lang="ja-JP" altLang="en-US" dirty="0"/>
          </a:p>
        </p:txBody>
      </p:sp>
      <p:sp>
        <p:nvSpPr>
          <p:cNvPr id="4" name="スライド番号プレースホルダー 3"/>
          <p:cNvSpPr>
            <a:spLocks noGrp="1"/>
          </p:cNvSpPr>
          <p:nvPr>
            <p:ph type="sldNum" sz="quarter" idx="10"/>
          </p:nvPr>
        </p:nvSpPr>
        <p:spPr/>
        <p:txBody>
          <a:bodyPr/>
          <a:lstStyle/>
          <a:p>
            <a:fld id="{4443CE40-FC38-4584-BE39-B2B04D0D6E7E}" type="slidenum">
              <a:rPr kumimoji="1" lang="ja-JP" altLang="en-US" smtClean="0"/>
              <a:t>25</a:t>
            </a:fld>
            <a:endParaRPr kumimoji="1" lang="ja-JP" altLang="en-US"/>
          </a:p>
        </p:txBody>
      </p:sp>
    </p:spTree>
    <p:extLst>
      <p:ext uri="{BB962C8B-B14F-4D97-AF65-F5344CB8AC3E}">
        <p14:creationId xmlns:p14="http://schemas.microsoft.com/office/powerpoint/2010/main" val="35706891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研究の方法としては，中間層の次元数を変化させて作成した深層学習モデルを複数用意し，</a:t>
            </a:r>
            <a:endParaRPr kumimoji="1" lang="en-US" altLang="ja-JP" dirty="0" smtClean="0"/>
          </a:p>
          <a:p>
            <a:r>
              <a:rPr kumimoji="1" lang="ja-JP" altLang="en-US" dirty="0" smtClean="0"/>
              <a:t>それぞれのモデルを学習させる．学習には，</a:t>
            </a:r>
            <a:r>
              <a:rPr kumimoji="1" lang="en-US" altLang="ja-JP" dirty="0" smtClean="0"/>
              <a:t>CIFER-10</a:t>
            </a:r>
            <a:r>
              <a:rPr kumimoji="1" lang="ja-JP" altLang="en-US" dirty="0" smtClean="0"/>
              <a:t>データセットを使用する．</a:t>
            </a:r>
            <a:endParaRPr kumimoji="1" lang="en-US" altLang="ja-JP" dirty="0" smtClean="0"/>
          </a:p>
          <a:p>
            <a:r>
              <a:rPr kumimoji="1" lang="ja-JP" altLang="en-US" dirty="0" smtClean="0"/>
              <a:t>画像集合を用意する．ここでは，</a:t>
            </a:r>
            <a:r>
              <a:rPr kumimoji="1" lang="en-US" altLang="ja-JP" dirty="0" smtClean="0"/>
              <a:t>CIFER-10</a:t>
            </a:r>
            <a:r>
              <a:rPr kumimoji="1" lang="ja-JP" altLang="en-US" dirty="0" smtClean="0"/>
              <a:t>のテストデータ</a:t>
            </a:r>
            <a:r>
              <a:rPr kumimoji="1" lang="en-US" altLang="ja-JP" dirty="0" smtClean="0"/>
              <a:t>1</a:t>
            </a:r>
            <a:r>
              <a:rPr kumimoji="1" lang="ja-JP" altLang="en-US" dirty="0" smtClean="0"/>
              <a:t>万件を使用する．</a:t>
            </a:r>
            <a:endParaRPr kumimoji="1" lang="en-US" altLang="ja-JP" dirty="0" smtClean="0"/>
          </a:p>
          <a:p>
            <a:r>
              <a:rPr kumimoji="1" lang="ja-JP" altLang="en-US" dirty="0" smtClean="0"/>
              <a:t>その画像集合を利用して，作成したモデルを用いて特徴ベクトルを抽出する。</a:t>
            </a:r>
            <a:endParaRPr kumimoji="1" lang="en-US" altLang="ja-JP" dirty="0" smtClean="0"/>
          </a:p>
          <a:p>
            <a:r>
              <a:rPr kumimoji="1" lang="ja-JP" altLang="en-US" dirty="0" smtClean="0"/>
              <a:t>抽出は識別層の手前の全結合層から行う．</a:t>
            </a:r>
            <a:endParaRPr kumimoji="1" lang="en-US" altLang="ja-JP" dirty="0" smtClean="0"/>
          </a:p>
          <a:p>
            <a:r>
              <a:rPr kumimoji="1" lang="ja-JP" altLang="en-US" dirty="0" smtClean="0"/>
              <a:t>抽出した特徴ベクトルを使い，類似度を測る．</a:t>
            </a:r>
            <a:endParaRPr kumimoji="1" lang="en-US" altLang="ja-JP" dirty="0" smtClean="0"/>
          </a:p>
          <a:p>
            <a:r>
              <a:rPr kumimoji="1" lang="ja-JP" altLang="en-US" dirty="0" smtClean="0"/>
              <a:t>その時の検索精度と計算時間について評価する．</a:t>
            </a:r>
            <a:endParaRPr kumimoji="1" lang="en-US" altLang="ja-JP" dirty="0" smtClean="0"/>
          </a:p>
          <a:p>
            <a:endParaRPr kumimoji="1" lang="en-US" altLang="ja-JP" dirty="0"/>
          </a:p>
          <a:p>
            <a:endParaRPr kumimoji="1" lang="ja-JP" altLang="en-US" dirty="0"/>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28</a:t>
            </a:fld>
            <a:endParaRPr kumimoji="1" lang="ja-JP" altLang="en-US"/>
          </a:p>
        </p:txBody>
      </p:sp>
    </p:spTree>
    <p:extLst>
      <p:ext uri="{BB962C8B-B14F-4D97-AF65-F5344CB8AC3E}">
        <p14:creationId xmlns:p14="http://schemas.microsoft.com/office/powerpoint/2010/main" val="341481322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ja-JP" sz="1200" kern="1200" dirty="0" smtClean="0">
                <a:solidFill>
                  <a:schemeClr val="tx1"/>
                </a:solidFill>
                <a:effectLst/>
                <a:latin typeface="+mn-lt"/>
                <a:ea typeface="+mn-ea"/>
                <a:cs typeface="+mn-cs"/>
              </a:rPr>
              <a:t>実験システムの概要について説明します．</a:t>
            </a:r>
          </a:p>
          <a:p>
            <a:r>
              <a:rPr kumimoji="1" lang="ja-JP" altLang="ja-JP" sz="1200" kern="1200" dirty="0" smtClean="0">
                <a:solidFill>
                  <a:schemeClr val="tx1"/>
                </a:solidFill>
                <a:effectLst/>
                <a:latin typeface="+mn-lt"/>
                <a:ea typeface="+mn-ea"/>
                <a:cs typeface="+mn-cs"/>
              </a:rPr>
              <a:t>まず，特徴ベクトル間のユークリッド距離を測ります．</a:t>
            </a:r>
            <a:endParaRPr kumimoji="1" lang="en-US" altLang="ja-JP" sz="1200" kern="1200" dirty="0" smtClean="0">
              <a:solidFill>
                <a:schemeClr val="tx1"/>
              </a:solidFill>
              <a:effectLst/>
              <a:latin typeface="+mn-lt"/>
              <a:ea typeface="+mn-ea"/>
              <a:cs typeface="+mn-cs"/>
            </a:endParaRPr>
          </a:p>
          <a:p>
            <a:r>
              <a:rPr kumimoji="1" lang="ja-JP" altLang="ja-JP" sz="1200" kern="1200" dirty="0" smtClean="0">
                <a:solidFill>
                  <a:schemeClr val="tx1"/>
                </a:solidFill>
                <a:effectLst/>
                <a:latin typeface="+mn-lt"/>
                <a:ea typeface="+mn-ea"/>
                <a:cs typeface="+mn-cs"/>
              </a:rPr>
              <a:t>距離が近い順に画像の類似度が高いとして指定した数取得します．</a:t>
            </a:r>
          </a:p>
          <a:p>
            <a:r>
              <a:rPr kumimoji="1" lang="ja-JP" altLang="ja-JP" sz="1200" kern="1200" dirty="0" smtClean="0">
                <a:solidFill>
                  <a:schemeClr val="tx1"/>
                </a:solidFill>
                <a:effectLst/>
                <a:latin typeface="+mn-lt"/>
                <a:ea typeface="+mn-ea"/>
                <a:cs typeface="+mn-cs"/>
              </a:rPr>
              <a:t>取得した画像について，基準の画像のラベルと同じラベルの物を数えます．</a:t>
            </a:r>
            <a:endParaRPr kumimoji="1" lang="en-US" altLang="ja-JP" sz="1200" kern="1200" dirty="0" smtClean="0">
              <a:solidFill>
                <a:schemeClr val="tx1"/>
              </a:solidFill>
              <a:effectLst/>
              <a:latin typeface="+mn-lt"/>
              <a:ea typeface="+mn-ea"/>
              <a:cs typeface="+mn-cs"/>
            </a:endParaRPr>
          </a:p>
          <a:p>
            <a:r>
              <a:rPr kumimoji="1" lang="ja-JP" altLang="ja-JP" sz="1200" kern="1200" dirty="0" smtClean="0">
                <a:solidFill>
                  <a:schemeClr val="tx1"/>
                </a:solidFill>
                <a:effectLst/>
                <a:latin typeface="+mn-lt"/>
                <a:ea typeface="+mn-ea"/>
                <a:cs typeface="+mn-cs"/>
              </a:rPr>
              <a:t>その正答回数から正答率を求めます．</a:t>
            </a:r>
          </a:p>
          <a:p>
            <a:r>
              <a:rPr kumimoji="1" lang="en-US" altLang="ja-JP" sz="1200" kern="1200" dirty="0" smtClean="0">
                <a:solidFill>
                  <a:schemeClr val="tx1"/>
                </a:solidFill>
                <a:effectLst/>
                <a:latin typeface="+mn-lt"/>
                <a:ea typeface="+mn-ea"/>
                <a:cs typeface="+mn-cs"/>
              </a:rPr>
              <a:t> </a:t>
            </a:r>
            <a:endParaRPr kumimoji="1" lang="ja-JP" altLang="ja-JP" sz="1200" kern="1200" dirty="0" smtClean="0">
              <a:solidFill>
                <a:schemeClr val="tx1"/>
              </a:solidFill>
              <a:effectLst/>
              <a:latin typeface="+mn-lt"/>
              <a:ea typeface="+mn-ea"/>
              <a:cs typeface="+mn-cs"/>
            </a:endParaRPr>
          </a:p>
          <a:p>
            <a:endParaRPr kumimoji="1" lang="ja-JP" altLang="en-US" dirty="0"/>
          </a:p>
        </p:txBody>
      </p:sp>
      <p:sp>
        <p:nvSpPr>
          <p:cNvPr id="4" name="スライド番号プレースホルダー 3"/>
          <p:cNvSpPr>
            <a:spLocks noGrp="1"/>
          </p:cNvSpPr>
          <p:nvPr>
            <p:ph type="sldNum" sz="quarter" idx="10"/>
          </p:nvPr>
        </p:nvSpPr>
        <p:spPr/>
        <p:txBody>
          <a:bodyPr/>
          <a:lstStyle/>
          <a:p>
            <a:fld id="{4443CE40-FC38-4584-BE39-B2B04D0D6E7E}" type="slidenum">
              <a:rPr kumimoji="1" lang="ja-JP" altLang="en-US" smtClean="0"/>
              <a:t>33</a:t>
            </a:fld>
            <a:endParaRPr kumimoji="1" lang="ja-JP" altLang="en-US"/>
          </a:p>
        </p:txBody>
      </p:sp>
    </p:spTree>
    <p:extLst>
      <p:ext uri="{BB962C8B-B14F-4D97-AF65-F5344CB8AC3E}">
        <p14:creationId xmlns:p14="http://schemas.microsoft.com/office/powerpoint/2010/main" val="4691853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ja-JP" sz="1200" kern="1200" dirty="0" smtClean="0">
                <a:solidFill>
                  <a:schemeClr val="tx1"/>
                </a:solidFill>
                <a:effectLst/>
                <a:latin typeface="+mn-lt"/>
                <a:ea typeface="+mn-ea"/>
                <a:cs typeface="+mn-cs"/>
              </a:rPr>
              <a:t>次に，研究課題についてです．</a:t>
            </a:r>
          </a:p>
          <a:p>
            <a:r>
              <a:rPr kumimoji="1" lang="ja-JP" altLang="ja-JP" sz="1200" kern="1200" dirty="0" smtClean="0">
                <a:solidFill>
                  <a:schemeClr val="tx1"/>
                </a:solidFill>
                <a:effectLst/>
                <a:latin typeface="+mn-lt"/>
                <a:ea typeface="+mn-ea"/>
                <a:cs typeface="+mn-cs"/>
              </a:rPr>
              <a:t>特徴ベクトルは，画像認識において，高次元になるほど検索精度が良くなるが計算時間が増加してしまいます．</a:t>
            </a:r>
            <a:endParaRPr kumimoji="1" lang="en-US" altLang="ja-JP" sz="1200" kern="1200" dirty="0" smtClean="0">
              <a:solidFill>
                <a:schemeClr val="tx1"/>
              </a:solidFill>
              <a:effectLst/>
              <a:latin typeface="+mn-lt"/>
              <a:ea typeface="+mn-ea"/>
              <a:cs typeface="+mn-cs"/>
            </a:endParaRPr>
          </a:p>
          <a:p>
            <a:r>
              <a:rPr kumimoji="1" lang="ja-JP" altLang="ja-JP" sz="1200" kern="1200" dirty="0" smtClean="0">
                <a:solidFill>
                  <a:schemeClr val="tx1"/>
                </a:solidFill>
                <a:effectLst/>
                <a:latin typeface="+mn-lt"/>
                <a:ea typeface="+mn-ea"/>
                <a:cs typeface="+mn-cs"/>
              </a:rPr>
              <a:t>反対に，低次元になるほど計算時間は早くなるが検索精度が落ちてしまうことがわかっています．</a:t>
            </a:r>
          </a:p>
          <a:p>
            <a:r>
              <a:rPr kumimoji="1" lang="ja-JP" altLang="ja-JP" sz="1200" kern="1200" dirty="0" smtClean="0">
                <a:solidFill>
                  <a:schemeClr val="tx1"/>
                </a:solidFill>
                <a:effectLst/>
                <a:latin typeface="+mn-lt"/>
                <a:ea typeface="+mn-ea"/>
                <a:cs typeface="+mn-cs"/>
              </a:rPr>
              <a:t>このように特徴ベクトルにおける画像検索精度と計算時間は両立できない関係性にあります．</a:t>
            </a:r>
            <a:endParaRPr kumimoji="1" lang="ja-JP" altLang="ja-JP" sz="1200" kern="1200" dirty="0">
              <a:solidFill>
                <a:schemeClr val="tx1"/>
              </a:solidFill>
              <a:effectLst/>
              <a:latin typeface="+mn-lt"/>
              <a:ea typeface="+mn-ea"/>
              <a:cs typeface="+mn-cs"/>
            </a:endParaRPr>
          </a:p>
        </p:txBody>
      </p:sp>
      <p:sp>
        <p:nvSpPr>
          <p:cNvPr id="4" name="スライド番号プレースホルダー 3"/>
          <p:cNvSpPr>
            <a:spLocks noGrp="1"/>
          </p:cNvSpPr>
          <p:nvPr>
            <p:ph type="sldNum" sz="quarter" idx="10"/>
          </p:nvPr>
        </p:nvSpPr>
        <p:spPr/>
        <p:txBody>
          <a:bodyPr/>
          <a:lstStyle/>
          <a:p>
            <a:fld id="{4443CE40-FC38-4584-BE39-B2B04D0D6E7E}" type="slidenum">
              <a:rPr kumimoji="1" lang="ja-JP" altLang="en-US" smtClean="0"/>
              <a:t>34</a:t>
            </a:fld>
            <a:endParaRPr kumimoji="1" lang="ja-JP" altLang="en-US"/>
          </a:p>
        </p:txBody>
      </p:sp>
    </p:spTree>
    <p:extLst>
      <p:ext uri="{BB962C8B-B14F-4D97-AF65-F5344CB8AC3E}">
        <p14:creationId xmlns:p14="http://schemas.microsoft.com/office/powerpoint/2010/main" val="35875735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ja-JP" sz="1200" kern="1200" dirty="0" smtClean="0">
                <a:solidFill>
                  <a:schemeClr val="tx1"/>
                </a:solidFill>
                <a:effectLst/>
                <a:latin typeface="+mn-lt"/>
                <a:ea typeface="+mn-ea"/>
                <a:cs typeface="+mn-cs"/>
              </a:rPr>
              <a:t>研究背景です．</a:t>
            </a:r>
          </a:p>
          <a:p>
            <a:r>
              <a:rPr kumimoji="1" lang="ja-JP" altLang="ja-JP" sz="1200" kern="1200" dirty="0" smtClean="0">
                <a:solidFill>
                  <a:schemeClr val="tx1"/>
                </a:solidFill>
                <a:effectLst/>
                <a:latin typeface="+mn-lt"/>
                <a:ea typeface="+mn-ea"/>
                <a:cs typeface="+mn-cs"/>
              </a:rPr>
              <a:t>ソーシャルネットワーキングサービスや写真共有サービスの普及により写真や画像の投稿が盛んになっており，</a:t>
            </a:r>
            <a:endParaRPr kumimoji="1" lang="en-US" altLang="ja-JP" sz="1200" kern="1200" dirty="0" smtClean="0">
              <a:solidFill>
                <a:schemeClr val="tx1"/>
              </a:solidFill>
              <a:effectLst/>
              <a:latin typeface="+mn-lt"/>
              <a:ea typeface="+mn-ea"/>
              <a:cs typeface="+mn-cs"/>
            </a:endParaRPr>
          </a:p>
          <a:p>
            <a:r>
              <a:rPr kumimoji="1" lang="ja-JP" altLang="ja-JP" sz="1200" kern="1200" dirty="0" smtClean="0">
                <a:solidFill>
                  <a:schemeClr val="tx1"/>
                </a:solidFill>
                <a:effectLst/>
                <a:latin typeface="+mn-lt"/>
                <a:ea typeface="+mn-ea"/>
                <a:cs typeface="+mn-cs"/>
              </a:rPr>
              <a:t>大量の画像や写真が蓄積されています．</a:t>
            </a:r>
          </a:p>
          <a:p>
            <a:r>
              <a:rPr kumimoji="1" lang="ja-JP" altLang="ja-JP" sz="1200" kern="1200" dirty="0" smtClean="0">
                <a:solidFill>
                  <a:schemeClr val="tx1"/>
                </a:solidFill>
                <a:effectLst/>
                <a:latin typeface="+mn-lt"/>
                <a:ea typeface="+mn-ea"/>
                <a:cs typeface="+mn-cs"/>
              </a:rPr>
              <a:t>ユーザが目的の画像に辿り着くために画像検索機能の重要性が増しています．</a:t>
            </a:r>
            <a:endParaRPr kumimoji="1" lang="en-US" altLang="ja-JP" sz="1200" kern="1200" dirty="0" smtClean="0">
              <a:solidFill>
                <a:schemeClr val="tx1"/>
              </a:solidFill>
              <a:effectLst/>
              <a:latin typeface="+mn-lt"/>
              <a:ea typeface="+mn-ea"/>
              <a:cs typeface="+mn-cs"/>
            </a:endParaRPr>
          </a:p>
          <a:p>
            <a:r>
              <a:rPr kumimoji="1" lang="ja-JP" altLang="ja-JP" sz="1200" kern="1200" dirty="0" smtClean="0">
                <a:solidFill>
                  <a:schemeClr val="tx1"/>
                </a:solidFill>
                <a:effectLst/>
                <a:latin typeface="+mn-lt"/>
                <a:ea typeface="+mn-ea"/>
                <a:cs typeface="+mn-cs"/>
              </a:rPr>
              <a:t>このような状況において，深層学習による</a:t>
            </a:r>
            <a:r>
              <a:rPr kumimoji="1" lang="en-US" altLang="ja-JP" sz="1200" kern="1200" dirty="0" smtClean="0">
                <a:solidFill>
                  <a:schemeClr val="tx1"/>
                </a:solidFill>
                <a:effectLst/>
                <a:latin typeface="+mn-lt"/>
                <a:ea typeface="+mn-ea"/>
                <a:cs typeface="+mn-cs"/>
              </a:rPr>
              <a:t>CNN</a:t>
            </a:r>
            <a:r>
              <a:rPr kumimoji="1" lang="ja-JP" altLang="ja-JP" sz="1200" kern="1200" dirty="0" smtClean="0">
                <a:solidFill>
                  <a:schemeClr val="tx1"/>
                </a:solidFill>
                <a:effectLst/>
                <a:latin typeface="+mn-lt"/>
                <a:ea typeface="+mn-ea"/>
                <a:cs typeface="+mn-cs"/>
              </a:rPr>
              <a:t>の登場により画像検索機能は劇的に向上し，</a:t>
            </a:r>
            <a:endParaRPr kumimoji="1" lang="en-US" altLang="ja-JP" sz="1200" kern="1200" dirty="0" smtClean="0">
              <a:solidFill>
                <a:schemeClr val="tx1"/>
              </a:solidFill>
              <a:effectLst/>
              <a:latin typeface="+mn-lt"/>
              <a:ea typeface="+mn-ea"/>
              <a:cs typeface="+mn-cs"/>
            </a:endParaRPr>
          </a:p>
          <a:p>
            <a:r>
              <a:rPr kumimoji="1" lang="ja-JP" altLang="ja-JP" sz="1200" kern="1200" dirty="0" smtClean="0">
                <a:solidFill>
                  <a:schemeClr val="tx1"/>
                </a:solidFill>
                <a:effectLst/>
                <a:latin typeface="+mn-lt"/>
                <a:ea typeface="+mn-ea"/>
                <a:cs typeface="+mn-cs"/>
              </a:rPr>
              <a:t>深層学習モデルの中間層から抽出できる特徴が注目されています．</a:t>
            </a:r>
            <a:endParaRPr kumimoji="1" lang="ja-JP" altLang="ja-JP" sz="1200" kern="1200" dirty="0">
              <a:solidFill>
                <a:schemeClr val="tx1"/>
              </a:solidFill>
              <a:effectLst/>
              <a:latin typeface="+mn-lt"/>
              <a:ea typeface="+mn-ea"/>
              <a:cs typeface="+mn-cs"/>
            </a:endParaRPr>
          </a:p>
        </p:txBody>
      </p:sp>
      <p:sp>
        <p:nvSpPr>
          <p:cNvPr id="4" name="スライド番号プレースホルダー 3"/>
          <p:cNvSpPr>
            <a:spLocks noGrp="1"/>
          </p:cNvSpPr>
          <p:nvPr>
            <p:ph type="sldNum" sz="quarter" idx="10"/>
          </p:nvPr>
        </p:nvSpPr>
        <p:spPr/>
        <p:txBody>
          <a:bodyPr/>
          <a:lstStyle/>
          <a:p>
            <a:fld id="{4443CE40-FC38-4584-BE39-B2B04D0D6E7E}" type="slidenum">
              <a:rPr kumimoji="1" lang="ja-JP" altLang="en-US" smtClean="0"/>
              <a:t>2</a:t>
            </a:fld>
            <a:endParaRPr kumimoji="1" lang="ja-JP" altLang="en-US"/>
          </a:p>
        </p:txBody>
      </p:sp>
    </p:spTree>
    <p:extLst>
      <p:ext uri="{BB962C8B-B14F-4D97-AF65-F5344CB8AC3E}">
        <p14:creationId xmlns:p14="http://schemas.microsoft.com/office/powerpoint/2010/main" val="17429168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err="1" smtClean="0"/>
              <a:t>AlexNet</a:t>
            </a:r>
            <a:r>
              <a:rPr kumimoji="1" lang="ja-JP" altLang="en-US" dirty="0" smtClean="0"/>
              <a:t>の構造をもとにしたモデルを作成，中間層の次元数を変化させて複数作成した．</a:t>
            </a:r>
            <a:endParaRPr kumimoji="1" lang="en-US" altLang="ja-JP" dirty="0" smtClean="0"/>
          </a:p>
          <a:p>
            <a:r>
              <a:rPr kumimoji="1" lang="ja-JP" altLang="en-US" dirty="0" smtClean="0"/>
              <a:t>学習には</a:t>
            </a:r>
            <a:r>
              <a:rPr kumimoji="1" lang="en-US" altLang="ja-JP" dirty="0" smtClean="0"/>
              <a:t>CIFER-10</a:t>
            </a:r>
            <a:r>
              <a:rPr kumimoji="1" lang="ja-JP" altLang="en-US" dirty="0" smtClean="0"/>
              <a:t>のデータセットを使用する．</a:t>
            </a:r>
            <a:endParaRPr kumimoji="1" lang="ja-JP" altLang="en-US" dirty="0"/>
          </a:p>
        </p:txBody>
      </p:sp>
      <p:sp>
        <p:nvSpPr>
          <p:cNvPr id="4" name="スライド番号プレースホルダー 3"/>
          <p:cNvSpPr>
            <a:spLocks noGrp="1"/>
          </p:cNvSpPr>
          <p:nvPr>
            <p:ph type="sldNum" sz="quarter" idx="10"/>
          </p:nvPr>
        </p:nvSpPr>
        <p:spPr/>
        <p:txBody>
          <a:bodyPr/>
          <a:lstStyle/>
          <a:p>
            <a:fld id="{4443CE40-FC38-4584-BE39-B2B04D0D6E7E}" type="slidenum">
              <a:rPr kumimoji="1" lang="ja-JP" altLang="en-US" smtClean="0"/>
              <a:t>37</a:t>
            </a:fld>
            <a:endParaRPr kumimoji="1" lang="ja-JP" altLang="en-US"/>
          </a:p>
        </p:txBody>
      </p:sp>
    </p:spTree>
    <p:extLst>
      <p:ext uri="{BB962C8B-B14F-4D97-AF65-F5344CB8AC3E}">
        <p14:creationId xmlns:p14="http://schemas.microsoft.com/office/powerpoint/2010/main" val="37810709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a:p>
            <a:r>
              <a:rPr kumimoji="1" lang="ja-JP" altLang="ja-JP" sz="1200" kern="1200" dirty="0" smtClean="0">
                <a:solidFill>
                  <a:schemeClr val="tx1"/>
                </a:solidFill>
                <a:effectLst/>
                <a:latin typeface="+mn-lt"/>
                <a:ea typeface="+mn-ea"/>
                <a:cs typeface="+mn-cs"/>
              </a:rPr>
              <a:t>関連研究については，</a:t>
            </a:r>
            <a:r>
              <a:rPr kumimoji="1" lang="en-US" altLang="ja-JP" sz="1200" kern="1200" dirty="0" smtClean="0">
                <a:solidFill>
                  <a:schemeClr val="tx1"/>
                </a:solidFill>
                <a:effectLst/>
                <a:latin typeface="+mn-lt"/>
                <a:ea typeface="+mn-ea"/>
                <a:cs typeface="+mn-cs"/>
              </a:rPr>
              <a:t>1</a:t>
            </a:r>
            <a:r>
              <a:rPr kumimoji="1" lang="ja-JP" altLang="ja-JP" sz="1200" kern="1200" dirty="0" smtClean="0">
                <a:solidFill>
                  <a:schemeClr val="tx1"/>
                </a:solidFill>
                <a:effectLst/>
                <a:latin typeface="+mn-lt"/>
                <a:ea typeface="+mn-ea"/>
                <a:cs typeface="+mn-cs"/>
              </a:rPr>
              <a:t>つ目は，</a:t>
            </a:r>
            <a:r>
              <a:rPr kumimoji="1" lang="en-US" altLang="ja-JP" sz="1200" kern="1200" dirty="0" err="1" smtClean="0">
                <a:solidFill>
                  <a:schemeClr val="tx1"/>
                </a:solidFill>
                <a:effectLst/>
                <a:latin typeface="+mn-lt"/>
                <a:ea typeface="+mn-ea"/>
                <a:cs typeface="+mn-cs"/>
              </a:rPr>
              <a:t>AlexNet</a:t>
            </a:r>
            <a:r>
              <a:rPr kumimoji="1" lang="ja-JP" altLang="ja-JP" sz="1200" kern="1200" dirty="0" smtClean="0">
                <a:solidFill>
                  <a:schemeClr val="tx1"/>
                </a:solidFill>
                <a:effectLst/>
                <a:latin typeface="+mn-lt"/>
                <a:ea typeface="+mn-ea"/>
                <a:cs typeface="+mn-cs"/>
              </a:rPr>
              <a:t>の構造についてです．</a:t>
            </a:r>
            <a:endParaRPr kumimoji="1" lang="en-US" altLang="ja-JP" sz="1200" kern="1200" dirty="0" smtClean="0">
              <a:solidFill>
                <a:schemeClr val="tx1"/>
              </a:solidFill>
              <a:effectLst/>
              <a:latin typeface="+mn-lt"/>
              <a:ea typeface="+mn-ea"/>
              <a:cs typeface="+mn-cs"/>
            </a:endParaRPr>
          </a:p>
          <a:p>
            <a:r>
              <a:rPr kumimoji="1" lang="en-US" altLang="ja-JP" sz="1200" kern="1200" dirty="0" smtClean="0">
                <a:solidFill>
                  <a:schemeClr val="tx1"/>
                </a:solidFill>
                <a:effectLst/>
                <a:latin typeface="+mn-lt"/>
                <a:ea typeface="+mn-ea"/>
                <a:cs typeface="+mn-cs"/>
              </a:rPr>
              <a:t>2</a:t>
            </a:r>
            <a:r>
              <a:rPr kumimoji="1" lang="ja-JP" altLang="ja-JP" sz="1200" kern="1200" dirty="0" smtClean="0">
                <a:solidFill>
                  <a:schemeClr val="tx1"/>
                </a:solidFill>
                <a:effectLst/>
                <a:latin typeface="+mn-lt"/>
                <a:ea typeface="+mn-ea"/>
                <a:cs typeface="+mn-cs"/>
              </a:rPr>
              <a:t>つ目は，特徴ベクトルの抽出について関連されたことが書かれています．</a:t>
            </a:r>
            <a:endParaRPr kumimoji="1" lang="en-US" altLang="ja-JP" sz="1200" kern="1200" dirty="0" smtClean="0">
              <a:solidFill>
                <a:schemeClr val="tx1"/>
              </a:solidFill>
              <a:effectLst/>
              <a:latin typeface="+mn-lt"/>
              <a:ea typeface="+mn-ea"/>
              <a:cs typeface="+mn-cs"/>
            </a:endParaRPr>
          </a:p>
          <a:p>
            <a:r>
              <a:rPr kumimoji="1" lang="en-US" altLang="ja-JP" sz="1200" kern="1200" dirty="0" smtClean="0">
                <a:solidFill>
                  <a:schemeClr val="tx1"/>
                </a:solidFill>
                <a:effectLst/>
                <a:latin typeface="+mn-lt"/>
                <a:ea typeface="+mn-ea"/>
                <a:cs typeface="+mn-cs"/>
              </a:rPr>
              <a:t>3</a:t>
            </a:r>
            <a:r>
              <a:rPr kumimoji="1" lang="ja-JP" altLang="ja-JP" sz="1200" kern="1200" dirty="0" smtClean="0">
                <a:solidFill>
                  <a:schemeClr val="tx1"/>
                </a:solidFill>
                <a:effectLst/>
                <a:latin typeface="+mn-lt"/>
                <a:ea typeface="+mn-ea"/>
                <a:cs typeface="+mn-cs"/>
              </a:rPr>
              <a:t>つ目は，特徴ベクトルの類似度を測る際の手段についてです．</a:t>
            </a:r>
            <a:endParaRPr kumimoji="1" lang="en-US" altLang="ja-JP" sz="1200" kern="1200" dirty="0" smtClean="0">
              <a:solidFill>
                <a:schemeClr val="tx1"/>
              </a:solidFill>
              <a:effectLst/>
              <a:latin typeface="+mn-lt"/>
              <a:ea typeface="+mn-ea"/>
              <a:cs typeface="+mn-cs"/>
            </a:endParaRPr>
          </a:p>
          <a:p>
            <a:r>
              <a:rPr kumimoji="1" lang="en-US" altLang="ja-JP" sz="1200" kern="1200" dirty="0" smtClean="0">
                <a:solidFill>
                  <a:schemeClr val="tx1"/>
                </a:solidFill>
                <a:effectLst/>
                <a:latin typeface="+mn-lt"/>
                <a:ea typeface="+mn-ea"/>
                <a:cs typeface="+mn-cs"/>
              </a:rPr>
              <a:t>4</a:t>
            </a:r>
            <a:r>
              <a:rPr kumimoji="1" lang="ja-JP" altLang="ja-JP" sz="1200" kern="1200" dirty="0" smtClean="0">
                <a:solidFill>
                  <a:schemeClr val="tx1"/>
                </a:solidFill>
                <a:effectLst/>
                <a:latin typeface="+mn-lt"/>
                <a:ea typeface="+mn-ea"/>
                <a:cs typeface="+mn-cs"/>
              </a:rPr>
              <a:t>つ目は，次元の呪いについての関連研究です．</a:t>
            </a:r>
            <a:endParaRPr kumimoji="1" lang="ja-JP" altLang="ja-JP" sz="1200" kern="1200" dirty="0">
              <a:solidFill>
                <a:schemeClr val="tx1"/>
              </a:solidFill>
              <a:effectLst/>
              <a:latin typeface="+mn-lt"/>
              <a:ea typeface="+mn-ea"/>
              <a:cs typeface="+mn-cs"/>
            </a:endParaRPr>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3</a:t>
            </a:fld>
            <a:endParaRPr kumimoji="1" lang="ja-JP" altLang="en-US"/>
          </a:p>
        </p:txBody>
      </p:sp>
    </p:spTree>
    <p:extLst>
      <p:ext uri="{BB962C8B-B14F-4D97-AF65-F5344CB8AC3E}">
        <p14:creationId xmlns:p14="http://schemas.microsoft.com/office/powerpoint/2010/main" val="8016055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ja-JP" sz="1200" kern="1200" dirty="0" smtClean="0">
                <a:solidFill>
                  <a:schemeClr val="tx1"/>
                </a:solidFill>
                <a:effectLst/>
                <a:latin typeface="+mn-lt"/>
                <a:ea typeface="+mn-ea"/>
                <a:cs typeface="+mn-cs"/>
              </a:rPr>
              <a:t>次に，研究課題についてです．</a:t>
            </a:r>
          </a:p>
          <a:p>
            <a:r>
              <a:rPr kumimoji="1" lang="ja-JP" altLang="ja-JP" sz="1200" kern="1200" dirty="0" smtClean="0">
                <a:solidFill>
                  <a:schemeClr val="tx1"/>
                </a:solidFill>
                <a:effectLst/>
                <a:latin typeface="+mn-lt"/>
                <a:ea typeface="+mn-ea"/>
                <a:cs typeface="+mn-cs"/>
              </a:rPr>
              <a:t>特徴ベクトルは，画像認識において，高次元になるほど検索精度が良くなるが計算時間が増加してしまいます．反対に，低次元になるほど計算時間は早くなるが検索精度が落ちてしまうことがわかっています．</a:t>
            </a:r>
          </a:p>
          <a:p>
            <a:pPr marL="0" marR="0" indent="0" algn="l" defTabSz="914400" rtl="0" eaLnBrk="1" fontAlgn="auto" latinLnBrk="0" hangingPunct="1">
              <a:lnSpc>
                <a:spcPct val="100000"/>
              </a:lnSpc>
              <a:spcBef>
                <a:spcPts val="0"/>
              </a:spcBef>
              <a:spcAft>
                <a:spcPts val="0"/>
              </a:spcAft>
              <a:buClrTx/>
              <a:buSzTx/>
              <a:buFontTx/>
              <a:buNone/>
              <a:tabLst/>
              <a:defRPr/>
            </a:pPr>
            <a:r>
              <a:rPr lang="ja-JP" altLang="en-US" dirty="0" smtClean="0">
                <a:solidFill>
                  <a:srgbClr val="FF0000"/>
                </a:solidFill>
              </a:rPr>
              <a:t>望ましい検索精度と計算時間を考慮した場合の最適な次元数が明らかになっていない．調査するための分析手法を示す．</a:t>
            </a:r>
            <a:endParaRPr lang="en-US" altLang="ja-JP" dirty="0" smtClean="0">
              <a:solidFill>
                <a:srgbClr val="FF0000"/>
              </a:solidFill>
            </a:endParaRPr>
          </a:p>
          <a:p>
            <a:endParaRPr kumimoji="1" lang="ja-JP" altLang="en-US" dirty="0"/>
          </a:p>
        </p:txBody>
      </p:sp>
      <p:sp>
        <p:nvSpPr>
          <p:cNvPr id="4" name="スライド番号プレースホルダー 3"/>
          <p:cNvSpPr>
            <a:spLocks noGrp="1"/>
          </p:cNvSpPr>
          <p:nvPr>
            <p:ph type="sldNum" sz="quarter" idx="10"/>
          </p:nvPr>
        </p:nvSpPr>
        <p:spPr/>
        <p:txBody>
          <a:bodyPr/>
          <a:lstStyle/>
          <a:p>
            <a:fld id="{4443CE40-FC38-4584-BE39-B2B04D0D6E7E}" type="slidenum">
              <a:rPr kumimoji="1" lang="ja-JP" altLang="en-US" smtClean="0"/>
              <a:t>4</a:t>
            </a:fld>
            <a:endParaRPr kumimoji="1" lang="ja-JP" altLang="en-US"/>
          </a:p>
        </p:txBody>
      </p:sp>
    </p:spTree>
    <p:extLst>
      <p:ext uri="{BB962C8B-B14F-4D97-AF65-F5344CB8AC3E}">
        <p14:creationId xmlns:p14="http://schemas.microsoft.com/office/powerpoint/2010/main" val="30824951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ja-JP" sz="1200" kern="1200" dirty="0" smtClean="0">
                <a:solidFill>
                  <a:schemeClr val="tx1"/>
                </a:solidFill>
                <a:effectLst/>
                <a:latin typeface="+mn-lt"/>
                <a:ea typeface="+mn-ea"/>
                <a:cs typeface="+mn-cs"/>
              </a:rPr>
              <a:t>次に，研究目的についてです．</a:t>
            </a:r>
          </a:p>
          <a:p>
            <a:r>
              <a:rPr kumimoji="1" lang="ja-JP" altLang="ja-JP" sz="1200" kern="1200" dirty="0" smtClean="0">
                <a:solidFill>
                  <a:schemeClr val="tx1"/>
                </a:solidFill>
                <a:effectLst/>
                <a:latin typeface="+mn-lt"/>
                <a:ea typeface="+mn-ea"/>
                <a:cs typeface="+mn-cs"/>
              </a:rPr>
              <a:t>画像検索機能を向上させるために画像検索に有効な特徴ベクトルと計算時間について調査します．</a:t>
            </a:r>
            <a:endParaRPr kumimoji="1" lang="en-US" altLang="ja-JP" sz="1200" kern="1200" dirty="0" smtClean="0">
              <a:solidFill>
                <a:schemeClr val="tx1"/>
              </a:solidFill>
              <a:effectLst/>
              <a:latin typeface="+mn-lt"/>
              <a:ea typeface="+mn-ea"/>
              <a:cs typeface="+mn-cs"/>
            </a:endParaRPr>
          </a:p>
          <a:p>
            <a:r>
              <a:rPr kumimoji="1" lang="ja-JP" altLang="en-US" sz="1200" kern="1200" dirty="0" smtClean="0">
                <a:solidFill>
                  <a:schemeClr val="tx1"/>
                </a:solidFill>
                <a:effectLst/>
                <a:latin typeface="+mn-lt"/>
                <a:ea typeface="+mn-ea"/>
                <a:cs typeface="+mn-cs"/>
              </a:rPr>
              <a:t>本研究では，最適な次元数の特徴ベクトルの分析手法を提案します．</a:t>
            </a:r>
            <a:endParaRPr kumimoji="1" lang="en-US" altLang="ja-JP" sz="1200" kern="1200" dirty="0" smtClean="0">
              <a:solidFill>
                <a:schemeClr val="tx1"/>
              </a:solidFill>
              <a:effectLst/>
              <a:latin typeface="+mn-lt"/>
              <a:ea typeface="+mn-ea"/>
              <a:cs typeface="+mn-cs"/>
            </a:endParaRPr>
          </a:p>
          <a:p>
            <a:r>
              <a:rPr kumimoji="1" lang="ja-JP" altLang="en-US" sz="1200" kern="1200" dirty="0" smtClean="0">
                <a:solidFill>
                  <a:schemeClr val="tx1"/>
                </a:solidFill>
                <a:effectLst/>
                <a:latin typeface="+mn-lt"/>
                <a:ea typeface="+mn-ea"/>
                <a:cs typeface="+mn-cs"/>
              </a:rPr>
              <a:t>実験結果から，分析手法により，最適な次元数を得ることが可能であるか示します．</a:t>
            </a:r>
            <a:endParaRPr kumimoji="1" lang="en-US" altLang="ja-JP" sz="1200" kern="1200" dirty="0" smtClean="0">
              <a:solidFill>
                <a:schemeClr val="tx1"/>
              </a:solidFill>
              <a:effectLst/>
              <a:latin typeface="+mn-lt"/>
              <a:ea typeface="+mn-ea"/>
              <a:cs typeface="+mn-cs"/>
            </a:endParaRPr>
          </a:p>
          <a:p>
            <a:endParaRPr kumimoji="1" lang="en-US" altLang="ja-JP" sz="1200" kern="1200" dirty="0" smtClean="0">
              <a:solidFill>
                <a:schemeClr val="tx1"/>
              </a:solidFill>
              <a:effectLst/>
              <a:latin typeface="+mn-lt"/>
              <a:ea typeface="+mn-ea"/>
              <a:cs typeface="+mn-cs"/>
            </a:endParaRPr>
          </a:p>
          <a:p>
            <a:endParaRPr kumimoji="1" lang="en-US" altLang="ja-JP" sz="1200" kern="1200" dirty="0" smtClean="0">
              <a:solidFill>
                <a:schemeClr val="tx1"/>
              </a:solidFill>
              <a:effectLst/>
              <a:latin typeface="+mn-lt"/>
              <a:ea typeface="+mn-ea"/>
              <a:cs typeface="+mn-cs"/>
            </a:endParaRPr>
          </a:p>
          <a:p>
            <a:r>
              <a:rPr kumimoji="1" lang="ja-JP" altLang="ja-JP" sz="1200" kern="1200" dirty="0" smtClean="0">
                <a:solidFill>
                  <a:schemeClr val="tx1"/>
                </a:solidFill>
                <a:effectLst/>
                <a:latin typeface="+mn-lt"/>
                <a:ea typeface="+mn-ea"/>
                <a:cs typeface="+mn-cs"/>
              </a:rPr>
              <a:t>計算時間を抑えた画像検索手法を調査することで，画像検索システムを成り立たせるうえで，</a:t>
            </a:r>
            <a:endParaRPr kumimoji="1" lang="en-US" altLang="ja-JP" sz="1200" kern="1200" dirty="0" smtClean="0">
              <a:solidFill>
                <a:schemeClr val="tx1"/>
              </a:solidFill>
              <a:effectLst/>
              <a:latin typeface="+mn-lt"/>
              <a:ea typeface="+mn-ea"/>
              <a:cs typeface="+mn-cs"/>
            </a:endParaRPr>
          </a:p>
          <a:p>
            <a:r>
              <a:rPr kumimoji="1" lang="ja-JP" altLang="ja-JP" sz="1200" kern="1200" dirty="0" smtClean="0">
                <a:solidFill>
                  <a:schemeClr val="tx1"/>
                </a:solidFill>
                <a:effectLst/>
                <a:latin typeface="+mn-lt"/>
                <a:ea typeface="+mn-ea"/>
                <a:cs typeface="+mn-cs"/>
              </a:rPr>
              <a:t>検索精度が正常に扱える有効な範囲を明確にしたいと考えています．</a:t>
            </a:r>
          </a:p>
          <a:p>
            <a:endParaRPr kumimoji="1" lang="ja-JP" altLang="en-US" dirty="0"/>
          </a:p>
        </p:txBody>
      </p:sp>
      <p:sp>
        <p:nvSpPr>
          <p:cNvPr id="4" name="スライド番号プレースホルダー 3"/>
          <p:cNvSpPr>
            <a:spLocks noGrp="1"/>
          </p:cNvSpPr>
          <p:nvPr>
            <p:ph type="sldNum" sz="quarter" idx="10"/>
          </p:nvPr>
        </p:nvSpPr>
        <p:spPr/>
        <p:txBody>
          <a:bodyPr/>
          <a:lstStyle/>
          <a:p>
            <a:fld id="{4443CE40-FC38-4584-BE39-B2B04D0D6E7E}" type="slidenum">
              <a:rPr kumimoji="1" lang="ja-JP" altLang="en-US" smtClean="0"/>
              <a:t>5</a:t>
            </a:fld>
            <a:endParaRPr kumimoji="1" lang="ja-JP" altLang="en-US"/>
          </a:p>
        </p:txBody>
      </p:sp>
    </p:spTree>
    <p:extLst>
      <p:ext uri="{BB962C8B-B14F-4D97-AF65-F5344CB8AC3E}">
        <p14:creationId xmlns:p14="http://schemas.microsoft.com/office/powerpoint/2010/main" val="24325143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ja-JP" sz="1200" kern="1200" dirty="0" smtClean="0">
                <a:solidFill>
                  <a:schemeClr val="tx1"/>
                </a:solidFill>
                <a:effectLst/>
                <a:latin typeface="+mn-lt"/>
                <a:ea typeface="+mn-ea"/>
                <a:cs typeface="+mn-cs"/>
              </a:rPr>
              <a:t>本研究のアプローチについてです．</a:t>
            </a:r>
          </a:p>
          <a:p>
            <a:r>
              <a:rPr kumimoji="1" lang="en-US" altLang="ja-JP" sz="1200" kern="1200" dirty="0" smtClean="0">
                <a:solidFill>
                  <a:schemeClr val="tx1"/>
                </a:solidFill>
                <a:effectLst/>
                <a:latin typeface="+mn-lt"/>
                <a:ea typeface="+mn-ea"/>
                <a:cs typeface="+mn-cs"/>
              </a:rPr>
              <a:t>CNN</a:t>
            </a:r>
            <a:r>
              <a:rPr kumimoji="1" lang="ja-JP" altLang="ja-JP" sz="1200" kern="1200" dirty="0" smtClean="0">
                <a:solidFill>
                  <a:schemeClr val="tx1"/>
                </a:solidFill>
                <a:effectLst/>
                <a:latin typeface="+mn-lt"/>
                <a:ea typeface="+mn-ea"/>
                <a:cs typeface="+mn-cs"/>
              </a:rPr>
              <a:t>を用いて画像の特徴ベクトルを抽出します．</a:t>
            </a:r>
            <a:endParaRPr kumimoji="1" lang="en-US" altLang="ja-JP" sz="1200" kern="1200" dirty="0" smtClean="0">
              <a:solidFill>
                <a:schemeClr val="tx1"/>
              </a:solidFill>
              <a:effectLst/>
              <a:latin typeface="+mn-lt"/>
              <a:ea typeface="+mn-ea"/>
              <a:cs typeface="+mn-cs"/>
            </a:endParaRPr>
          </a:p>
          <a:p>
            <a:r>
              <a:rPr kumimoji="1" lang="ja-JP" altLang="ja-JP" sz="1200" kern="1200" dirty="0" smtClean="0">
                <a:solidFill>
                  <a:schemeClr val="tx1"/>
                </a:solidFill>
                <a:effectLst/>
                <a:latin typeface="+mn-lt"/>
                <a:ea typeface="+mn-ea"/>
                <a:cs typeface="+mn-cs"/>
              </a:rPr>
              <a:t>特徴ベクトルには，画像の意味情報が保持されてると仮定します．意味情報について説明？</a:t>
            </a:r>
          </a:p>
          <a:p>
            <a:r>
              <a:rPr kumimoji="1" lang="ja-JP" altLang="ja-JP" sz="1200" kern="1200" dirty="0" smtClean="0">
                <a:solidFill>
                  <a:schemeClr val="tx1"/>
                </a:solidFill>
                <a:effectLst/>
                <a:latin typeface="+mn-lt"/>
                <a:ea typeface="+mn-ea"/>
                <a:cs typeface="+mn-cs"/>
              </a:rPr>
              <a:t>特徴ベクトルは，学習済みモデルの識別層の手前の全結合層から抽出します．</a:t>
            </a:r>
            <a:endParaRPr kumimoji="1" lang="ja-JP" altLang="ja-JP" sz="1200" kern="1200" dirty="0">
              <a:solidFill>
                <a:schemeClr val="tx1"/>
              </a:solidFill>
              <a:effectLst/>
              <a:latin typeface="+mn-lt"/>
              <a:ea typeface="+mn-ea"/>
              <a:cs typeface="+mn-cs"/>
            </a:endParaRPr>
          </a:p>
        </p:txBody>
      </p:sp>
      <p:sp>
        <p:nvSpPr>
          <p:cNvPr id="4" name="スライド番号プレースホルダー 3"/>
          <p:cNvSpPr>
            <a:spLocks noGrp="1"/>
          </p:cNvSpPr>
          <p:nvPr>
            <p:ph type="sldNum" sz="quarter" idx="10"/>
          </p:nvPr>
        </p:nvSpPr>
        <p:spPr/>
        <p:txBody>
          <a:bodyPr/>
          <a:lstStyle/>
          <a:p>
            <a:fld id="{4443CE40-FC38-4584-BE39-B2B04D0D6E7E}" type="slidenum">
              <a:rPr kumimoji="1" lang="ja-JP" altLang="en-US" smtClean="0"/>
              <a:t>6</a:t>
            </a:fld>
            <a:endParaRPr kumimoji="1" lang="ja-JP" altLang="en-US"/>
          </a:p>
        </p:txBody>
      </p:sp>
    </p:spTree>
    <p:extLst>
      <p:ext uri="{BB962C8B-B14F-4D97-AF65-F5344CB8AC3E}">
        <p14:creationId xmlns:p14="http://schemas.microsoft.com/office/powerpoint/2010/main" val="485515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ja-JP" sz="1200" kern="1200" dirty="0" smtClean="0">
                <a:solidFill>
                  <a:schemeClr val="tx1"/>
                </a:solidFill>
                <a:effectLst/>
                <a:latin typeface="+mn-lt"/>
                <a:ea typeface="+mn-ea"/>
                <a:cs typeface="+mn-cs"/>
              </a:rPr>
              <a:t>研究の提案手法としては，基準のモデルを作成します．</a:t>
            </a:r>
          </a:p>
          <a:p>
            <a:r>
              <a:rPr kumimoji="1" lang="ja-JP" altLang="ja-JP" sz="1200" kern="1200" dirty="0" smtClean="0">
                <a:solidFill>
                  <a:schemeClr val="tx1"/>
                </a:solidFill>
                <a:effectLst/>
                <a:latin typeface="+mn-lt"/>
                <a:ea typeface="+mn-ea"/>
                <a:cs typeface="+mn-cs"/>
              </a:rPr>
              <a:t>その後，中間層の次元数を変化させて作成した深層学習モデルを複数用意します．</a:t>
            </a:r>
            <a:endParaRPr kumimoji="1" lang="en-US" altLang="ja-JP" sz="1200" kern="1200" dirty="0" smtClean="0">
              <a:solidFill>
                <a:schemeClr val="tx1"/>
              </a:solidFill>
              <a:effectLst/>
              <a:latin typeface="+mn-lt"/>
              <a:ea typeface="+mn-ea"/>
              <a:cs typeface="+mn-cs"/>
            </a:endParaRPr>
          </a:p>
          <a:p>
            <a:r>
              <a:rPr kumimoji="1" lang="ja-JP" altLang="ja-JP" sz="1200" kern="1200" dirty="0" smtClean="0">
                <a:solidFill>
                  <a:schemeClr val="tx1"/>
                </a:solidFill>
                <a:effectLst/>
                <a:latin typeface="+mn-lt"/>
                <a:ea typeface="+mn-ea"/>
                <a:cs typeface="+mn-cs"/>
              </a:rPr>
              <a:t>その後，それぞれのモデルを学習させます．学習には，</a:t>
            </a:r>
            <a:r>
              <a:rPr kumimoji="1" lang="en-US" altLang="ja-JP" sz="1200" kern="1200" dirty="0" smtClean="0">
                <a:solidFill>
                  <a:schemeClr val="tx1"/>
                </a:solidFill>
                <a:effectLst/>
                <a:latin typeface="+mn-lt"/>
                <a:ea typeface="+mn-ea"/>
                <a:cs typeface="+mn-cs"/>
              </a:rPr>
              <a:t>CIFER-10</a:t>
            </a:r>
            <a:r>
              <a:rPr kumimoji="1" lang="ja-JP" altLang="ja-JP" sz="1200" kern="1200" dirty="0" smtClean="0">
                <a:solidFill>
                  <a:schemeClr val="tx1"/>
                </a:solidFill>
                <a:effectLst/>
                <a:latin typeface="+mn-lt"/>
                <a:ea typeface="+mn-ea"/>
                <a:cs typeface="+mn-cs"/>
              </a:rPr>
              <a:t>データセットを使用します．</a:t>
            </a:r>
          </a:p>
          <a:p>
            <a:r>
              <a:rPr kumimoji="1" lang="ja-JP" altLang="ja-JP" sz="1200" kern="1200" dirty="0" smtClean="0">
                <a:solidFill>
                  <a:schemeClr val="tx1"/>
                </a:solidFill>
                <a:effectLst/>
                <a:latin typeface="+mn-lt"/>
                <a:ea typeface="+mn-ea"/>
                <a:cs typeface="+mn-cs"/>
              </a:rPr>
              <a:t>画像集合を用意するのですが，ここでは，</a:t>
            </a:r>
            <a:r>
              <a:rPr kumimoji="1" lang="en-US" altLang="ja-JP" sz="1200" kern="1200" dirty="0" smtClean="0">
                <a:solidFill>
                  <a:schemeClr val="tx1"/>
                </a:solidFill>
                <a:effectLst/>
                <a:latin typeface="+mn-lt"/>
                <a:ea typeface="+mn-ea"/>
                <a:cs typeface="+mn-cs"/>
              </a:rPr>
              <a:t>CIFER-10</a:t>
            </a:r>
            <a:r>
              <a:rPr kumimoji="1" lang="ja-JP" altLang="ja-JP" sz="1200" kern="1200" dirty="0" smtClean="0">
                <a:solidFill>
                  <a:schemeClr val="tx1"/>
                </a:solidFill>
                <a:effectLst/>
                <a:latin typeface="+mn-lt"/>
                <a:ea typeface="+mn-ea"/>
                <a:cs typeface="+mn-cs"/>
              </a:rPr>
              <a:t>のテストデータ</a:t>
            </a:r>
            <a:r>
              <a:rPr kumimoji="1" lang="en-US" altLang="ja-JP" sz="1200" kern="1200" dirty="0" smtClean="0">
                <a:solidFill>
                  <a:schemeClr val="tx1"/>
                </a:solidFill>
                <a:effectLst/>
                <a:latin typeface="+mn-lt"/>
                <a:ea typeface="+mn-ea"/>
                <a:cs typeface="+mn-cs"/>
              </a:rPr>
              <a:t>1</a:t>
            </a:r>
            <a:r>
              <a:rPr kumimoji="1" lang="ja-JP" altLang="ja-JP" sz="1200" kern="1200" dirty="0" smtClean="0">
                <a:solidFill>
                  <a:schemeClr val="tx1"/>
                </a:solidFill>
                <a:effectLst/>
                <a:latin typeface="+mn-lt"/>
                <a:ea typeface="+mn-ea"/>
                <a:cs typeface="+mn-cs"/>
              </a:rPr>
              <a:t>万件を用意します．</a:t>
            </a:r>
          </a:p>
          <a:p>
            <a:r>
              <a:rPr kumimoji="1" lang="ja-JP" altLang="ja-JP" sz="1200" kern="1200" dirty="0" smtClean="0">
                <a:solidFill>
                  <a:schemeClr val="tx1"/>
                </a:solidFill>
                <a:effectLst/>
                <a:latin typeface="+mn-lt"/>
                <a:ea typeface="+mn-ea"/>
                <a:cs typeface="+mn-cs"/>
              </a:rPr>
              <a:t>その画像集合を利用して，作成したモデルから特徴ベクトルを抽出します。抽出は識別層の手前の全結合層から行います．</a:t>
            </a:r>
            <a:endParaRPr kumimoji="1" lang="en-US" altLang="ja-JP" sz="1200" kern="1200" dirty="0" smtClean="0">
              <a:solidFill>
                <a:schemeClr val="tx1"/>
              </a:solidFill>
              <a:effectLst/>
              <a:latin typeface="+mn-lt"/>
              <a:ea typeface="+mn-ea"/>
              <a:cs typeface="+mn-cs"/>
            </a:endParaRPr>
          </a:p>
          <a:p>
            <a:r>
              <a:rPr kumimoji="1" lang="ja-JP" altLang="ja-JP" sz="1200" kern="1200" dirty="0" smtClean="0">
                <a:solidFill>
                  <a:schemeClr val="tx1"/>
                </a:solidFill>
                <a:effectLst/>
                <a:latin typeface="+mn-lt"/>
                <a:ea typeface="+mn-ea"/>
                <a:cs typeface="+mn-cs"/>
              </a:rPr>
              <a:t>抽出した特徴ベクトルを使い，類似度を測ります．</a:t>
            </a:r>
            <a:r>
              <a:rPr kumimoji="1" lang="ja-JP" altLang="en-US" sz="1200" kern="1200" dirty="0" smtClean="0">
                <a:solidFill>
                  <a:schemeClr val="tx1"/>
                </a:solidFill>
                <a:effectLst/>
                <a:latin typeface="+mn-lt"/>
                <a:ea typeface="+mn-ea"/>
                <a:cs typeface="+mn-cs"/>
              </a:rPr>
              <a:t>類似度は，画像検索の方法の一つでもあるユークリッド距離を用いて測ります．</a:t>
            </a:r>
            <a:endParaRPr kumimoji="1" lang="en-US" altLang="ja-JP" sz="1200" kern="1200" dirty="0" smtClean="0">
              <a:solidFill>
                <a:schemeClr val="tx1"/>
              </a:solidFill>
              <a:effectLst/>
              <a:latin typeface="+mn-lt"/>
              <a:ea typeface="+mn-ea"/>
              <a:cs typeface="+mn-cs"/>
            </a:endParaRPr>
          </a:p>
          <a:p>
            <a:r>
              <a:rPr kumimoji="1" lang="ja-JP" altLang="ja-JP" sz="1200" kern="1200" dirty="0" smtClean="0">
                <a:solidFill>
                  <a:schemeClr val="tx1"/>
                </a:solidFill>
                <a:effectLst/>
                <a:latin typeface="+mn-lt"/>
                <a:ea typeface="+mn-ea"/>
                <a:cs typeface="+mn-cs"/>
              </a:rPr>
              <a:t>その時の検索精度と計算時間について評価します．</a:t>
            </a:r>
          </a:p>
          <a:p>
            <a:endParaRPr kumimoji="1" lang="ja-JP" altLang="en-US" dirty="0"/>
          </a:p>
        </p:txBody>
      </p:sp>
      <p:sp>
        <p:nvSpPr>
          <p:cNvPr id="4" name="スライド番号プレースホルダー 3"/>
          <p:cNvSpPr>
            <a:spLocks noGrp="1"/>
          </p:cNvSpPr>
          <p:nvPr>
            <p:ph type="sldNum" sz="quarter" idx="10"/>
          </p:nvPr>
        </p:nvSpPr>
        <p:spPr/>
        <p:txBody>
          <a:bodyPr/>
          <a:lstStyle/>
          <a:p>
            <a:fld id="{4443CE40-FC38-4584-BE39-B2B04D0D6E7E}" type="slidenum">
              <a:rPr kumimoji="1" lang="ja-JP" altLang="en-US" smtClean="0"/>
              <a:t>7</a:t>
            </a:fld>
            <a:endParaRPr kumimoji="1" lang="ja-JP" altLang="en-US"/>
          </a:p>
        </p:txBody>
      </p:sp>
    </p:spTree>
    <p:extLst>
      <p:ext uri="{BB962C8B-B14F-4D97-AF65-F5344CB8AC3E}">
        <p14:creationId xmlns:p14="http://schemas.microsoft.com/office/powerpoint/2010/main" val="24132780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ja-JP" altLang="en-US" dirty="0" smtClean="0"/>
              <a:t>実験</a:t>
            </a:r>
            <a:r>
              <a:rPr lang="en-US" altLang="ja-JP" dirty="0" smtClean="0"/>
              <a:t>1</a:t>
            </a:r>
            <a:r>
              <a:rPr lang="ja-JP" altLang="en-US" dirty="0" smtClean="0"/>
              <a:t>では</a:t>
            </a:r>
            <a:r>
              <a:rPr lang="ja-JP" altLang="en-US" dirty="0" smtClean="0"/>
              <a:t>，</a:t>
            </a:r>
            <a:r>
              <a:rPr kumimoji="1" lang="ja-JP" altLang="ja-JP" sz="1200" kern="1200" dirty="0" smtClean="0">
                <a:solidFill>
                  <a:schemeClr val="tx1"/>
                </a:solidFill>
                <a:effectLst/>
                <a:latin typeface="+mn-lt"/>
                <a:ea typeface="+mn-ea"/>
                <a:cs typeface="+mn-cs"/>
              </a:rPr>
              <a:t>画像検索精度と計算時間の両方の観点から最も良い結果だった次元数を明確にすることを</a:t>
            </a:r>
            <a:r>
              <a:rPr kumimoji="1" lang="ja-JP" altLang="ja-JP" sz="1200" kern="1200" smtClean="0">
                <a:solidFill>
                  <a:schemeClr val="tx1"/>
                </a:solidFill>
                <a:effectLst/>
                <a:latin typeface="+mn-lt"/>
                <a:ea typeface="+mn-ea"/>
                <a:cs typeface="+mn-cs"/>
              </a:rPr>
              <a:t>目的とする．</a:t>
            </a:r>
            <a:endParaRPr kumimoji="1" lang="ja-JP" altLang="ja-JP" sz="1200" kern="1200" dirty="0" smtClean="0">
              <a:solidFill>
                <a:schemeClr val="tx1"/>
              </a:solidFill>
              <a:effectLst/>
              <a:latin typeface="+mn-lt"/>
              <a:ea typeface="+mn-ea"/>
              <a:cs typeface="+mn-cs"/>
            </a:endParaRPr>
          </a:p>
          <a:p>
            <a:endParaRPr lang="en-US" altLang="ja-JP" dirty="0" smtClean="0"/>
          </a:p>
        </p:txBody>
      </p:sp>
      <p:sp>
        <p:nvSpPr>
          <p:cNvPr id="4" name="スライド番号プレースホルダー 3"/>
          <p:cNvSpPr>
            <a:spLocks noGrp="1"/>
          </p:cNvSpPr>
          <p:nvPr>
            <p:ph type="sldNum" sz="quarter" idx="10"/>
          </p:nvPr>
        </p:nvSpPr>
        <p:spPr/>
        <p:txBody>
          <a:bodyPr/>
          <a:lstStyle/>
          <a:p>
            <a:fld id="{4443CE40-FC38-4584-BE39-B2B04D0D6E7E}" type="slidenum">
              <a:rPr kumimoji="1" lang="ja-JP" altLang="en-US" smtClean="0"/>
              <a:t>8</a:t>
            </a:fld>
            <a:endParaRPr kumimoji="1" lang="ja-JP" altLang="en-US"/>
          </a:p>
        </p:txBody>
      </p:sp>
    </p:spTree>
    <p:extLst>
      <p:ext uri="{BB962C8B-B14F-4D97-AF65-F5344CB8AC3E}">
        <p14:creationId xmlns:p14="http://schemas.microsoft.com/office/powerpoint/2010/main" val="19133437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ja-JP" sz="1200" kern="1200" dirty="0" smtClean="0">
                <a:solidFill>
                  <a:schemeClr val="tx1"/>
                </a:solidFill>
                <a:effectLst/>
                <a:latin typeface="+mn-lt"/>
                <a:ea typeface="+mn-ea"/>
                <a:cs typeface="+mn-cs"/>
              </a:rPr>
              <a:t>実験方法</a:t>
            </a:r>
            <a:r>
              <a:rPr kumimoji="1" lang="en-US" altLang="ja-JP" sz="1200" kern="1200" dirty="0" smtClean="0">
                <a:solidFill>
                  <a:schemeClr val="tx1"/>
                </a:solidFill>
                <a:effectLst/>
                <a:latin typeface="+mn-lt"/>
                <a:ea typeface="+mn-ea"/>
                <a:cs typeface="+mn-cs"/>
              </a:rPr>
              <a:t>1</a:t>
            </a:r>
            <a:r>
              <a:rPr kumimoji="1" lang="ja-JP" altLang="ja-JP" sz="1200" kern="1200" dirty="0" smtClean="0">
                <a:solidFill>
                  <a:schemeClr val="tx1"/>
                </a:solidFill>
                <a:effectLst/>
                <a:latin typeface="+mn-lt"/>
                <a:ea typeface="+mn-ea"/>
                <a:cs typeface="+mn-cs"/>
              </a:rPr>
              <a:t>についてです．</a:t>
            </a:r>
          </a:p>
          <a:p>
            <a:r>
              <a:rPr kumimoji="1" lang="ja-JP" altLang="ja-JP" sz="1200" kern="1200" dirty="0" smtClean="0">
                <a:solidFill>
                  <a:schemeClr val="tx1"/>
                </a:solidFill>
                <a:effectLst/>
                <a:latin typeface="+mn-lt"/>
                <a:ea typeface="+mn-ea"/>
                <a:cs typeface="+mn-cs"/>
              </a:rPr>
              <a:t>抽出した特徴ベクトルを評価プログラムに読み込みます．</a:t>
            </a:r>
            <a:endParaRPr kumimoji="1" lang="en-US" altLang="ja-JP" sz="1200" kern="1200" dirty="0" smtClean="0">
              <a:solidFill>
                <a:schemeClr val="tx1"/>
              </a:solidFill>
              <a:effectLst/>
              <a:latin typeface="+mn-lt"/>
              <a:ea typeface="+mn-ea"/>
              <a:cs typeface="+mn-cs"/>
            </a:endParaRPr>
          </a:p>
          <a:p>
            <a:r>
              <a:rPr kumimoji="1" lang="ja-JP" altLang="ja-JP" sz="1200" kern="1200" dirty="0" smtClean="0">
                <a:solidFill>
                  <a:schemeClr val="tx1"/>
                </a:solidFill>
                <a:effectLst/>
                <a:latin typeface="+mn-lt"/>
                <a:ea typeface="+mn-ea"/>
                <a:cs typeface="+mn-cs"/>
              </a:rPr>
              <a:t>類似度を見るためにユークリッド距離を測ります．</a:t>
            </a:r>
            <a:endParaRPr kumimoji="1" lang="en-US" altLang="ja-JP" sz="1200" kern="1200" dirty="0" smtClean="0">
              <a:solidFill>
                <a:schemeClr val="tx1"/>
              </a:solidFill>
              <a:effectLst/>
              <a:latin typeface="+mn-lt"/>
              <a:ea typeface="+mn-ea"/>
              <a:cs typeface="+mn-cs"/>
            </a:endParaRPr>
          </a:p>
          <a:p>
            <a:r>
              <a:rPr kumimoji="1" lang="ja-JP" altLang="ja-JP" sz="1200" kern="1200" dirty="0" smtClean="0">
                <a:solidFill>
                  <a:schemeClr val="tx1"/>
                </a:solidFill>
                <a:effectLst/>
                <a:latin typeface="+mn-lt"/>
                <a:ea typeface="+mn-ea"/>
                <a:cs typeface="+mn-cs"/>
              </a:rPr>
              <a:t>距離の近い順に並び変えます．並び変えるときにインデックス順に並び替えます．後に，画像を表示しやすくするためです．</a:t>
            </a:r>
            <a:endParaRPr kumimoji="1" lang="en-US" altLang="ja-JP" sz="1200" kern="1200" dirty="0" smtClean="0">
              <a:solidFill>
                <a:schemeClr val="tx1"/>
              </a:solidFill>
              <a:effectLst/>
              <a:latin typeface="+mn-lt"/>
              <a:ea typeface="+mn-ea"/>
              <a:cs typeface="+mn-cs"/>
            </a:endParaRPr>
          </a:p>
          <a:p>
            <a:r>
              <a:rPr kumimoji="1" lang="ja-JP" altLang="ja-JP" sz="1200" kern="1200" dirty="0" smtClean="0">
                <a:solidFill>
                  <a:schemeClr val="tx1"/>
                </a:solidFill>
                <a:effectLst/>
                <a:latin typeface="+mn-lt"/>
                <a:ea typeface="+mn-ea"/>
                <a:cs typeface="+mn-cs"/>
              </a:rPr>
              <a:t>本研究では，上位</a:t>
            </a:r>
            <a:r>
              <a:rPr kumimoji="1" lang="en-US" altLang="ja-JP" sz="1200" kern="1200" dirty="0" smtClean="0">
                <a:solidFill>
                  <a:schemeClr val="tx1"/>
                </a:solidFill>
                <a:effectLst/>
                <a:latin typeface="+mn-lt"/>
                <a:ea typeface="+mn-ea"/>
                <a:cs typeface="+mn-cs"/>
              </a:rPr>
              <a:t>20</a:t>
            </a:r>
            <a:r>
              <a:rPr kumimoji="1" lang="ja-JP" altLang="ja-JP" sz="1200" kern="1200" dirty="0" smtClean="0">
                <a:solidFill>
                  <a:schemeClr val="tx1"/>
                </a:solidFill>
                <a:effectLst/>
                <a:latin typeface="+mn-lt"/>
                <a:ea typeface="+mn-ea"/>
                <a:cs typeface="+mn-cs"/>
              </a:rPr>
              <a:t>件の画像を取得することにします．</a:t>
            </a:r>
          </a:p>
          <a:p>
            <a:r>
              <a:rPr kumimoji="1" lang="ja-JP" altLang="ja-JP" sz="1200" kern="1200" dirty="0" smtClean="0">
                <a:solidFill>
                  <a:schemeClr val="tx1"/>
                </a:solidFill>
                <a:effectLst/>
                <a:latin typeface="+mn-lt"/>
                <a:ea typeface="+mn-ea"/>
                <a:cs typeface="+mn-cs"/>
              </a:rPr>
              <a:t>基準の画像のラベルと同じラベルを数えます．正答率を計算し，検索精度をみます．ここまでの計算時間をはかります．</a:t>
            </a:r>
            <a:endParaRPr kumimoji="1" lang="en-US" altLang="ja-JP" sz="1200" kern="1200" dirty="0" smtClean="0">
              <a:solidFill>
                <a:schemeClr val="tx1"/>
              </a:solidFill>
              <a:effectLst/>
              <a:latin typeface="+mn-lt"/>
              <a:ea typeface="+mn-ea"/>
              <a:cs typeface="+mn-cs"/>
            </a:endParaRPr>
          </a:p>
          <a:p>
            <a:r>
              <a:rPr kumimoji="1" lang="ja-JP" altLang="ja-JP" sz="1200" kern="1200" dirty="0" smtClean="0">
                <a:solidFill>
                  <a:schemeClr val="tx1"/>
                </a:solidFill>
                <a:effectLst/>
                <a:latin typeface="+mn-lt"/>
                <a:ea typeface="+mn-ea"/>
                <a:cs typeface="+mn-cs"/>
              </a:rPr>
              <a:t>このような流れで進めます．</a:t>
            </a:r>
            <a:endParaRPr kumimoji="1" lang="ja-JP" altLang="ja-JP" sz="1200" kern="1200" dirty="0">
              <a:solidFill>
                <a:schemeClr val="tx1"/>
              </a:solidFill>
              <a:effectLst/>
              <a:latin typeface="+mn-lt"/>
              <a:ea typeface="+mn-ea"/>
              <a:cs typeface="+mn-cs"/>
            </a:endParaRPr>
          </a:p>
        </p:txBody>
      </p:sp>
      <p:sp>
        <p:nvSpPr>
          <p:cNvPr id="4" name="スライド番号プレースホルダー 3"/>
          <p:cNvSpPr>
            <a:spLocks noGrp="1"/>
          </p:cNvSpPr>
          <p:nvPr>
            <p:ph type="sldNum" sz="quarter" idx="10"/>
          </p:nvPr>
        </p:nvSpPr>
        <p:spPr/>
        <p:txBody>
          <a:bodyPr/>
          <a:lstStyle/>
          <a:p>
            <a:fld id="{4443CE40-FC38-4584-BE39-B2B04D0D6E7E}" type="slidenum">
              <a:rPr kumimoji="1" lang="ja-JP" altLang="en-US" smtClean="0"/>
              <a:t>9</a:t>
            </a:fld>
            <a:endParaRPr kumimoji="1" lang="ja-JP" altLang="en-US"/>
          </a:p>
        </p:txBody>
      </p:sp>
    </p:spTree>
    <p:extLst>
      <p:ext uri="{BB962C8B-B14F-4D97-AF65-F5344CB8AC3E}">
        <p14:creationId xmlns:p14="http://schemas.microsoft.com/office/powerpoint/2010/main" val="38831484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F97256E2-A65E-4B77-B264-911586924883}" type="datetime1">
              <a:rPr kumimoji="1" lang="ja-JP" altLang="en-US" smtClean="0"/>
              <a:t>2022/1/19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8BF403-63E9-4BE6-AA0B-408C483EA9DC}" type="slidenum">
              <a:rPr kumimoji="1" lang="ja-JP" altLang="en-US" smtClean="0"/>
              <a:t>‹#›</a:t>
            </a:fld>
            <a:endParaRPr kumimoji="1" lang="ja-JP" altLang="en-US"/>
          </a:p>
        </p:txBody>
      </p:sp>
    </p:spTree>
    <p:extLst>
      <p:ext uri="{BB962C8B-B14F-4D97-AF65-F5344CB8AC3E}">
        <p14:creationId xmlns:p14="http://schemas.microsoft.com/office/powerpoint/2010/main" val="20628648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7D14B865-5DC8-45B1-AA67-F8656352C909}" type="datetime1">
              <a:rPr kumimoji="1" lang="ja-JP" altLang="en-US" smtClean="0"/>
              <a:t>2022/1/19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8BF403-63E9-4BE6-AA0B-408C483EA9DC}" type="slidenum">
              <a:rPr kumimoji="1" lang="ja-JP" altLang="en-US" smtClean="0"/>
              <a:t>‹#›</a:t>
            </a:fld>
            <a:endParaRPr kumimoji="1" lang="ja-JP" altLang="en-US"/>
          </a:p>
        </p:txBody>
      </p:sp>
    </p:spTree>
    <p:extLst>
      <p:ext uri="{BB962C8B-B14F-4D97-AF65-F5344CB8AC3E}">
        <p14:creationId xmlns:p14="http://schemas.microsoft.com/office/powerpoint/2010/main" val="33590654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02A15EFD-2DFF-458B-A902-73BF4EFB1164}" type="datetime1">
              <a:rPr kumimoji="1" lang="ja-JP" altLang="en-US" smtClean="0"/>
              <a:t>2022/1/19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8BF403-63E9-4BE6-AA0B-408C483EA9DC}" type="slidenum">
              <a:rPr kumimoji="1" lang="ja-JP" altLang="en-US" smtClean="0"/>
              <a:t>‹#›</a:t>
            </a:fld>
            <a:endParaRPr kumimoji="1" lang="ja-JP" altLang="en-US"/>
          </a:p>
        </p:txBody>
      </p:sp>
    </p:spTree>
    <p:extLst>
      <p:ext uri="{BB962C8B-B14F-4D97-AF65-F5344CB8AC3E}">
        <p14:creationId xmlns:p14="http://schemas.microsoft.com/office/powerpoint/2010/main" val="37992594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9EBF459C-F29A-4B20-A8B3-856EFF20B301}" type="datetime1">
              <a:rPr kumimoji="1" lang="ja-JP" altLang="en-US" smtClean="0"/>
              <a:t>2022/1/19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8BF403-63E9-4BE6-AA0B-408C483EA9DC}" type="slidenum">
              <a:rPr kumimoji="1" lang="ja-JP" altLang="en-US" smtClean="0"/>
              <a:t>‹#›</a:t>
            </a:fld>
            <a:endParaRPr kumimoji="1" lang="ja-JP" altLang="en-US"/>
          </a:p>
        </p:txBody>
      </p:sp>
    </p:spTree>
    <p:extLst>
      <p:ext uri="{BB962C8B-B14F-4D97-AF65-F5344CB8AC3E}">
        <p14:creationId xmlns:p14="http://schemas.microsoft.com/office/powerpoint/2010/main" val="32414709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E2F1D19E-D3ED-426D-8C0C-A7E859C70D82}" type="datetime1">
              <a:rPr kumimoji="1" lang="ja-JP" altLang="en-US" smtClean="0"/>
              <a:t>2022/1/19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8BF403-63E9-4BE6-AA0B-408C483EA9DC}" type="slidenum">
              <a:rPr kumimoji="1" lang="ja-JP" altLang="en-US" smtClean="0"/>
              <a:t>‹#›</a:t>
            </a:fld>
            <a:endParaRPr kumimoji="1" lang="ja-JP" altLang="en-US"/>
          </a:p>
        </p:txBody>
      </p:sp>
    </p:spTree>
    <p:extLst>
      <p:ext uri="{BB962C8B-B14F-4D97-AF65-F5344CB8AC3E}">
        <p14:creationId xmlns:p14="http://schemas.microsoft.com/office/powerpoint/2010/main" val="8054702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AC85B4AF-0CA0-4CE4-B5F2-9615981BDB42}" type="datetime1">
              <a:rPr kumimoji="1" lang="ja-JP" altLang="en-US" smtClean="0"/>
              <a:t>2022/1/19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68BF403-63E9-4BE6-AA0B-408C483EA9DC}" type="slidenum">
              <a:rPr kumimoji="1" lang="ja-JP" altLang="en-US" smtClean="0"/>
              <a:t>‹#›</a:t>
            </a:fld>
            <a:endParaRPr kumimoji="1" lang="ja-JP" altLang="en-US"/>
          </a:p>
        </p:txBody>
      </p:sp>
    </p:spTree>
    <p:extLst>
      <p:ext uri="{BB962C8B-B14F-4D97-AF65-F5344CB8AC3E}">
        <p14:creationId xmlns:p14="http://schemas.microsoft.com/office/powerpoint/2010/main" val="2788639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41CEF983-C0A5-4267-8E2C-E552BBDE4CE2}" type="datetime1">
              <a:rPr kumimoji="1" lang="ja-JP" altLang="en-US" smtClean="0"/>
              <a:t>2022/1/19</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768BF403-63E9-4BE6-AA0B-408C483EA9DC}" type="slidenum">
              <a:rPr kumimoji="1" lang="ja-JP" altLang="en-US" smtClean="0"/>
              <a:t>‹#›</a:t>
            </a:fld>
            <a:endParaRPr kumimoji="1" lang="ja-JP" altLang="en-US"/>
          </a:p>
        </p:txBody>
      </p:sp>
    </p:spTree>
    <p:extLst>
      <p:ext uri="{BB962C8B-B14F-4D97-AF65-F5344CB8AC3E}">
        <p14:creationId xmlns:p14="http://schemas.microsoft.com/office/powerpoint/2010/main" val="3023015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88BDB93D-AD42-430C-B431-09BCC7ABE956}" type="datetime1">
              <a:rPr kumimoji="1" lang="ja-JP" altLang="en-US" smtClean="0"/>
              <a:t>2022/1/19</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768BF403-63E9-4BE6-AA0B-408C483EA9DC}" type="slidenum">
              <a:rPr kumimoji="1" lang="ja-JP" altLang="en-US" smtClean="0"/>
              <a:t>‹#›</a:t>
            </a:fld>
            <a:endParaRPr kumimoji="1" lang="ja-JP" altLang="en-US"/>
          </a:p>
        </p:txBody>
      </p:sp>
    </p:spTree>
    <p:extLst>
      <p:ext uri="{BB962C8B-B14F-4D97-AF65-F5344CB8AC3E}">
        <p14:creationId xmlns:p14="http://schemas.microsoft.com/office/powerpoint/2010/main" val="25218887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71579B-5523-45D2-8886-921D1D44EEED}" type="datetime1">
              <a:rPr kumimoji="1" lang="ja-JP" altLang="en-US" smtClean="0"/>
              <a:t>2022/1/19</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768BF403-63E9-4BE6-AA0B-408C483EA9DC}" type="slidenum">
              <a:rPr kumimoji="1" lang="ja-JP" altLang="en-US" smtClean="0"/>
              <a:t>‹#›</a:t>
            </a:fld>
            <a:endParaRPr kumimoji="1" lang="ja-JP" altLang="en-US"/>
          </a:p>
        </p:txBody>
      </p:sp>
    </p:spTree>
    <p:extLst>
      <p:ext uri="{BB962C8B-B14F-4D97-AF65-F5344CB8AC3E}">
        <p14:creationId xmlns:p14="http://schemas.microsoft.com/office/powerpoint/2010/main" val="33514474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0E7742D9-CD6D-4362-A175-904BAA441680}" type="datetime1">
              <a:rPr kumimoji="1" lang="ja-JP" altLang="en-US" smtClean="0"/>
              <a:t>2022/1/19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68BF403-63E9-4BE6-AA0B-408C483EA9DC}" type="slidenum">
              <a:rPr kumimoji="1" lang="ja-JP" altLang="en-US" smtClean="0"/>
              <a:t>‹#›</a:t>
            </a:fld>
            <a:endParaRPr kumimoji="1" lang="ja-JP" altLang="en-US"/>
          </a:p>
        </p:txBody>
      </p:sp>
    </p:spTree>
    <p:extLst>
      <p:ext uri="{BB962C8B-B14F-4D97-AF65-F5344CB8AC3E}">
        <p14:creationId xmlns:p14="http://schemas.microsoft.com/office/powerpoint/2010/main" val="11010922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81F08DD8-F1CF-472A-B406-5FCD361CD16E}" type="datetime1">
              <a:rPr kumimoji="1" lang="ja-JP" altLang="en-US" smtClean="0"/>
              <a:t>2022/1/19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68BF403-63E9-4BE6-AA0B-408C483EA9DC}" type="slidenum">
              <a:rPr kumimoji="1" lang="ja-JP" altLang="en-US" smtClean="0"/>
              <a:t>‹#›</a:t>
            </a:fld>
            <a:endParaRPr kumimoji="1" lang="ja-JP" altLang="en-US"/>
          </a:p>
        </p:txBody>
      </p:sp>
    </p:spTree>
    <p:extLst>
      <p:ext uri="{BB962C8B-B14F-4D97-AF65-F5344CB8AC3E}">
        <p14:creationId xmlns:p14="http://schemas.microsoft.com/office/powerpoint/2010/main" val="20785962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578FE9-280D-4954-B807-C67AC8024AE2}" type="datetime1">
              <a:rPr kumimoji="1" lang="ja-JP" altLang="en-US" smtClean="0"/>
              <a:t>2022/1/19</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8BF403-63E9-4BE6-AA0B-408C483EA9DC}" type="slidenum">
              <a:rPr kumimoji="1" lang="ja-JP" altLang="en-US" smtClean="0"/>
              <a:t>‹#›</a:t>
            </a:fld>
            <a:endParaRPr kumimoji="1" lang="ja-JP" altLang="en-US"/>
          </a:p>
        </p:txBody>
      </p:sp>
    </p:spTree>
    <p:extLst>
      <p:ext uri="{BB962C8B-B14F-4D97-AF65-F5344CB8AC3E}">
        <p14:creationId xmlns:p14="http://schemas.microsoft.com/office/powerpoint/2010/main" val="124849777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qiita.com/URAN110/items/ea2bfc8f7ba2fc858de3" TargetMode="External"/><Relationship Id="rId2" Type="http://schemas.openxmlformats.org/officeDocument/2006/relationships/hyperlink" Target="https://www.sejuku.net/blog/31480"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emf"/><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14.emf"/><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hyperlink" Target="https://github.com/kait-takanolab/1821005-yoshioka-thesis/blob/main/Google_Colaboratory_program/pred_vector_storage.ipynb" TargetMode="Externa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hyperlink" Target="https://github.com/kait-takanolab/1821005-yoshioka-thesis/blob/main/Google_Colaboratory_program/search_image.ipynb" TargetMode="Externa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hyperlink" Target="https://qiita.com/URAN110/items/ea2bfc8f7ba2fc858de3" TargetMode="Externa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1761067"/>
            <a:ext cx="7772400" cy="2391304"/>
          </a:xfrm>
        </p:spPr>
        <p:txBody>
          <a:bodyPr>
            <a:normAutofit fontScale="90000"/>
          </a:bodyPr>
          <a:lstStyle/>
          <a:p>
            <a:r>
              <a:rPr kumimoji="1" lang="ja-JP" altLang="en-US" dirty="0" smtClean="0"/>
              <a:t>深層学習モデルから</a:t>
            </a:r>
            <a:r>
              <a:rPr kumimoji="1" lang="en-US" altLang="ja-JP" dirty="0" smtClean="0"/>
              <a:t/>
            </a:r>
            <a:br>
              <a:rPr kumimoji="1" lang="en-US" altLang="ja-JP" dirty="0" smtClean="0"/>
            </a:br>
            <a:r>
              <a:rPr kumimoji="1" lang="ja-JP" altLang="en-US" dirty="0" smtClean="0"/>
              <a:t>抽出した特徴ベクトルの</a:t>
            </a:r>
            <a:r>
              <a:rPr kumimoji="1" lang="en-US" altLang="ja-JP" dirty="0" smtClean="0"/>
              <a:t/>
            </a:r>
            <a:br>
              <a:rPr kumimoji="1" lang="en-US" altLang="ja-JP" dirty="0" smtClean="0"/>
            </a:br>
            <a:r>
              <a:rPr kumimoji="1" lang="ja-JP" altLang="en-US" dirty="0" smtClean="0"/>
              <a:t>画像検索精度と計算時間に関する評価</a:t>
            </a:r>
            <a:endParaRPr kumimoji="1" lang="ja-JP" altLang="en-US" dirty="0"/>
          </a:p>
        </p:txBody>
      </p:sp>
      <p:sp>
        <p:nvSpPr>
          <p:cNvPr id="3" name="サブタイトル 2"/>
          <p:cNvSpPr>
            <a:spLocks noGrp="1"/>
          </p:cNvSpPr>
          <p:nvPr>
            <p:ph type="subTitle" idx="1"/>
          </p:nvPr>
        </p:nvSpPr>
        <p:spPr>
          <a:xfrm>
            <a:off x="1143000" y="4152371"/>
            <a:ext cx="6858000" cy="1655762"/>
          </a:xfrm>
        </p:spPr>
        <p:txBody>
          <a:bodyPr/>
          <a:lstStyle/>
          <a:p>
            <a:r>
              <a:rPr lang="ja-JP" altLang="en-US" dirty="0"/>
              <a:t>学籍</a:t>
            </a:r>
            <a:r>
              <a:rPr lang="ja-JP" altLang="en-US" dirty="0" smtClean="0"/>
              <a:t>番号：</a:t>
            </a:r>
            <a:r>
              <a:rPr lang="en-US" altLang="ja-JP" dirty="0" smtClean="0"/>
              <a:t>1821005</a:t>
            </a:r>
            <a:endParaRPr kumimoji="1" lang="en-US" altLang="ja-JP" dirty="0" smtClean="0"/>
          </a:p>
          <a:p>
            <a:r>
              <a:rPr lang="ja-JP" altLang="en-US" dirty="0" smtClean="0"/>
              <a:t>氏名：吉岡</a:t>
            </a:r>
            <a:r>
              <a:rPr lang="ja-JP" altLang="en-US" dirty="0" smtClean="0"/>
              <a:t>　拓郎</a:t>
            </a:r>
            <a:endParaRPr lang="en-US" altLang="ja-JP" dirty="0" smtClean="0"/>
          </a:p>
          <a:p>
            <a:endParaRPr kumimoji="1" lang="ja-JP" altLang="en-US"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1</a:t>
            </a:fld>
            <a:endParaRPr kumimoji="1" lang="ja-JP" altLang="en-US"/>
          </a:p>
        </p:txBody>
      </p:sp>
    </p:spTree>
    <p:extLst>
      <p:ext uri="{BB962C8B-B14F-4D97-AF65-F5344CB8AC3E}">
        <p14:creationId xmlns:p14="http://schemas.microsoft.com/office/powerpoint/2010/main" val="421449556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実験</a:t>
            </a:r>
            <a:r>
              <a:rPr kumimoji="1" lang="en-US" altLang="ja-JP" dirty="0" smtClean="0"/>
              <a:t>1</a:t>
            </a:r>
            <a:r>
              <a:rPr kumimoji="1" lang="ja-JP" altLang="en-US" dirty="0" smtClean="0"/>
              <a:t>結果</a:t>
            </a:r>
            <a:endParaRPr kumimoji="1" lang="ja-JP" altLang="en-US" dirty="0"/>
          </a:p>
        </p:txBody>
      </p:sp>
      <p:pic>
        <p:nvPicPr>
          <p:cNvPr id="5" name="コンテンツ プレースホルダー 4"/>
          <p:cNvPicPr>
            <a:picLocks noGrp="1" noChangeAspect="1"/>
          </p:cNvPicPr>
          <p:nvPr>
            <p:ph idx="1"/>
          </p:nvPr>
        </p:nvPicPr>
        <p:blipFill>
          <a:blip r:embed="rId3"/>
          <a:stretch>
            <a:fillRect/>
          </a:stretch>
        </p:blipFill>
        <p:spPr>
          <a:xfrm>
            <a:off x="1627131" y="2531757"/>
            <a:ext cx="6036985" cy="3628614"/>
          </a:xfrm>
          <a:prstGeom prst="rect">
            <a:avLst/>
          </a:prstGeom>
        </p:spPr>
      </p:pic>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10</a:t>
            </a:fld>
            <a:endParaRPr kumimoji="1" lang="ja-JP" altLang="en-US"/>
          </a:p>
        </p:txBody>
      </p:sp>
      <p:sp>
        <p:nvSpPr>
          <p:cNvPr id="6" name="テキスト ボックス 5"/>
          <p:cNvSpPr txBox="1"/>
          <p:nvPr/>
        </p:nvSpPr>
        <p:spPr>
          <a:xfrm>
            <a:off x="540948" y="1504780"/>
            <a:ext cx="8062103" cy="1200329"/>
          </a:xfrm>
          <a:prstGeom prst="rect">
            <a:avLst/>
          </a:prstGeom>
          <a:noFill/>
        </p:spPr>
        <p:txBody>
          <a:bodyPr wrap="square" rtlCol="0">
            <a:spAutoFit/>
          </a:bodyPr>
          <a:lstStyle/>
          <a:p>
            <a:r>
              <a:rPr lang="ja-JP" altLang="en-US" sz="2400" dirty="0" smtClean="0">
                <a:solidFill>
                  <a:srgbClr val="FF0000"/>
                </a:solidFill>
              </a:rPr>
              <a:t>次元数</a:t>
            </a:r>
            <a:r>
              <a:rPr lang="en-US" altLang="ja-JP" sz="2400" dirty="0" smtClean="0">
                <a:solidFill>
                  <a:srgbClr val="FF0000"/>
                </a:solidFill>
              </a:rPr>
              <a:t>8192</a:t>
            </a:r>
            <a:r>
              <a:rPr lang="ja-JP" altLang="en-US" sz="2400" dirty="0" smtClean="0">
                <a:solidFill>
                  <a:srgbClr val="FF0000"/>
                </a:solidFill>
              </a:rPr>
              <a:t>が最も良い正答率となった．</a:t>
            </a:r>
            <a:r>
              <a:rPr lang="ja-JP" altLang="en-US" sz="2400" dirty="0" smtClean="0"/>
              <a:t>計算時間は，次元数が増えるごとに時間がかかることが確認できた．</a:t>
            </a:r>
            <a:endParaRPr kumimoji="1" lang="en-US" altLang="ja-JP" sz="2400" dirty="0" smtClean="0"/>
          </a:p>
          <a:p>
            <a:endParaRPr kumimoji="1" lang="ja-JP" altLang="en-US" sz="2400" dirty="0"/>
          </a:p>
        </p:txBody>
      </p:sp>
    </p:spTree>
    <p:extLst>
      <p:ext uri="{BB962C8B-B14F-4D97-AF65-F5344CB8AC3E}">
        <p14:creationId xmlns:p14="http://schemas.microsoft.com/office/powerpoint/2010/main" val="427751681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実験</a:t>
            </a:r>
            <a:r>
              <a:rPr kumimoji="1" lang="en-US" altLang="ja-JP" dirty="0" smtClean="0"/>
              <a:t>2</a:t>
            </a:r>
            <a:r>
              <a:rPr kumimoji="1" lang="ja-JP" altLang="en-US" dirty="0" smtClean="0"/>
              <a:t>目的</a:t>
            </a:r>
            <a:endParaRPr kumimoji="1" lang="ja-JP" altLang="en-US" dirty="0"/>
          </a:p>
        </p:txBody>
      </p:sp>
      <p:sp>
        <p:nvSpPr>
          <p:cNvPr id="3" name="コンテンツ プレースホルダー 2"/>
          <p:cNvSpPr>
            <a:spLocks noGrp="1"/>
          </p:cNvSpPr>
          <p:nvPr>
            <p:ph idx="1"/>
          </p:nvPr>
        </p:nvSpPr>
        <p:spPr/>
        <p:txBody>
          <a:bodyPr/>
          <a:lstStyle/>
          <a:p>
            <a:pPr>
              <a:lnSpc>
                <a:spcPct val="100000"/>
              </a:lnSpc>
            </a:pPr>
            <a:r>
              <a:rPr lang="ja-JP" altLang="en-US" dirty="0" smtClean="0"/>
              <a:t>各</a:t>
            </a:r>
            <a:r>
              <a:rPr lang="ja-JP" altLang="ja-JP" dirty="0" smtClean="0"/>
              <a:t>ラベル</a:t>
            </a:r>
            <a:r>
              <a:rPr lang="ja-JP" altLang="en-US" dirty="0" smtClean="0"/>
              <a:t>の正答率に差があるか，また，</a:t>
            </a:r>
            <a:r>
              <a:rPr lang="ja-JP" altLang="ja-JP" dirty="0" smtClean="0"/>
              <a:t>次元数</a:t>
            </a:r>
            <a:r>
              <a:rPr lang="ja-JP" altLang="en-US" dirty="0" smtClean="0"/>
              <a:t>を変更したことによる</a:t>
            </a:r>
            <a:r>
              <a:rPr lang="ja-JP" altLang="ja-JP" dirty="0" smtClean="0"/>
              <a:t>影響</a:t>
            </a:r>
            <a:r>
              <a:rPr lang="ja-JP" altLang="ja-JP" dirty="0"/>
              <a:t>を</a:t>
            </a:r>
            <a:r>
              <a:rPr lang="ja-JP" altLang="ja-JP" dirty="0" smtClean="0"/>
              <a:t>受けて</a:t>
            </a:r>
            <a:r>
              <a:rPr lang="ja-JP" altLang="en-US" dirty="0"/>
              <a:t>いるの</a:t>
            </a:r>
            <a:r>
              <a:rPr lang="ja-JP" altLang="en-US" dirty="0" smtClean="0"/>
              <a:t>か．</a:t>
            </a:r>
            <a:endParaRPr lang="en-US" altLang="ja-JP" dirty="0" smtClean="0"/>
          </a:p>
          <a:p>
            <a:pPr>
              <a:lnSpc>
                <a:spcPct val="100000"/>
              </a:lnSpc>
            </a:pPr>
            <a:endParaRPr lang="en-US" altLang="ja-JP" dirty="0" smtClean="0"/>
          </a:p>
          <a:p>
            <a:pPr>
              <a:lnSpc>
                <a:spcPct val="100000"/>
              </a:lnSpc>
            </a:pPr>
            <a:r>
              <a:rPr lang="ja-JP" altLang="ja-JP" dirty="0" smtClean="0"/>
              <a:t>検索</a:t>
            </a:r>
            <a:r>
              <a:rPr lang="ja-JP" altLang="ja-JP" dirty="0"/>
              <a:t>結果</a:t>
            </a:r>
            <a:r>
              <a:rPr lang="ja-JP" altLang="ja-JP" dirty="0" smtClean="0"/>
              <a:t>の</a:t>
            </a:r>
            <a:r>
              <a:rPr lang="ja-JP" altLang="en-US" dirty="0"/>
              <a:t>上位</a:t>
            </a:r>
            <a:r>
              <a:rPr lang="ja-JP" altLang="en-US" dirty="0" smtClean="0"/>
              <a:t>に表示された</a:t>
            </a:r>
            <a:r>
              <a:rPr lang="ja-JP" altLang="ja-JP" dirty="0" smtClean="0"/>
              <a:t>画像</a:t>
            </a:r>
            <a:r>
              <a:rPr lang="ja-JP" altLang="ja-JP" dirty="0"/>
              <a:t>の共通点を調査</a:t>
            </a:r>
            <a:r>
              <a:rPr lang="ja-JP" altLang="ja-JP" dirty="0" smtClean="0"/>
              <a:t>する</a:t>
            </a:r>
            <a:r>
              <a:rPr lang="ja-JP" altLang="en-US" dirty="0"/>
              <a:t>．</a:t>
            </a:r>
            <a:endParaRPr kumimoji="1" lang="ja-JP" altLang="en-US"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11</a:t>
            </a:fld>
            <a:endParaRPr kumimoji="1" lang="ja-JP" altLang="en-US"/>
          </a:p>
        </p:txBody>
      </p:sp>
    </p:spTree>
    <p:extLst>
      <p:ext uri="{BB962C8B-B14F-4D97-AF65-F5344CB8AC3E}">
        <p14:creationId xmlns:p14="http://schemas.microsoft.com/office/powerpoint/2010/main" val="23594620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実験</a:t>
            </a:r>
            <a:r>
              <a:rPr kumimoji="1" lang="en-US" altLang="ja-JP" dirty="0" smtClean="0"/>
              <a:t>2</a:t>
            </a:r>
            <a:r>
              <a:rPr kumimoji="1" lang="ja-JP" altLang="en-US" dirty="0" smtClean="0"/>
              <a:t>方法</a:t>
            </a:r>
            <a:endParaRPr kumimoji="1" lang="ja-JP" altLang="en-US" dirty="0"/>
          </a:p>
        </p:txBody>
      </p:sp>
      <p:sp>
        <p:nvSpPr>
          <p:cNvPr id="3" name="コンテンツ プレースホルダー 2"/>
          <p:cNvSpPr>
            <a:spLocks noGrp="1"/>
          </p:cNvSpPr>
          <p:nvPr>
            <p:ph idx="1"/>
          </p:nvPr>
        </p:nvSpPr>
        <p:spPr/>
        <p:txBody>
          <a:bodyPr/>
          <a:lstStyle/>
          <a:p>
            <a:pPr marL="514350" indent="-514350">
              <a:buFont typeface="+mj-lt"/>
              <a:buAutoNum type="arabicPeriod"/>
            </a:pPr>
            <a:r>
              <a:rPr kumimoji="1" lang="ja-JP" altLang="en-US" dirty="0" smtClean="0"/>
              <a:t>実験</a:t>
            </a:r>
            <a:r>
              <a:rPr kumimoji="1" lang="en-US" altLang="ja-JP" dirty="0" smtClean="0"/>
              <a:t>1</a:t>
            </a:r>
            <a:r>
              <a:rPr kumimoji="1" lang="ja-JP" altLang="en-US" dirty="0" smtClean="0"/>
              <a:t>と同様に上位</a:t>
            </a:r>
            <a:r>
              <a:rPr kumimoji="1" lang="en-US" altLang="ja-JP" dirty="0" smtClean="0"/>
              <a:t>20</a:t>
            </a:r>
            <a:r>
              <a:rPr kumimoji="1" lang="ja-JP" altLang="en-US" dirty="0" smtClean="0"/>
              <a:t>件の画像を取得する．</a:t>
            </a:r>
            <a:endParaRPr kumimoji="1" lang="en-US" altLang="ja-JP" dirty="0" smtClean="0"/>
          </a:p>
          <a:p>
            <a:pPr marL="514350" indent="-514350">
              <a:buFont typeface="+mj-lt"/>
              <a:buAutoNum type="arabicPeriod"/>
            </a:pPr>
            <a:endParaRPr kumimoji="1" lang="en-US" altLang="ja-JP" dirty="0" smtClean="0"/>
          </a:p>
          <a:p>
            <a:pPr marL="514350" indent="-514350">
              <a:buFont typeface="+mj-lt"/>
              <a:buAutoNum type="arabicPeriod"/>
            </a:pPr>
            <a:r>
              <a:rPr lang="ja-JP" altLang="en-US" dirty="0"/>
              <a:t>取得した</a:t>
            </a:r>
            <a:r>
              <a:rPr lang="ja-JP" altLang="en-US" dirty="0" smtClean="0"/>
              <a:t>画像について，ラベルごとの正答率を測る．</a:t>
            </a:r>
            <a:endParaRPr lang="en-US" altLang="ja-JP" dirty="0" smtClean="0"/>
          </a:p>
          <a:p>
            <a:pPr marL="514350" indent="-514350">
              <a:buFont typeface="+mj-lt"/>
              <a:buAutoNum type="arabicPeriod"/>
            </a:pPr>
            <a:endParaRPr lang="en-US" altLang="ja-JP" dirty="0" smtClean="0"/>
          </a:p>
          <a:p>
            <a:pPr marL="514350" indent="-514350">
              <a:buFont typeface="+mj-lt"/>
              <a:buAutoNum type="arabicPeriod"/>
            </a:pPr>
            <a:r>
              <a:rPr kumimoji="1" lang="ja-JP" altLang="en-US" dirty="0"/>
              <a:t>取得</a:t>
            </a:r>
            <a:r>
              <a:rPr kumimoji="1" lang="ja-JP" altLang="en-US" dirty="0" smtClean="0"/>
              <a:t>した画像を近い順に表示させる．</a:t>
            </a:r>
            <a:endParaRPr kumimoji="1" lang="ja-JP" altLang="en-US"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12</a:t>
            </a:fld>
            <a:endParaRPr kumimoji="1" lang="ja-JP" altLang="en-US"/>
          </a:p>
        </p:txBody>
      </p:sp>
    </p:spTree>
    <p:extLst>
      <p:ext uri="{BB962C8B-B14F-4D97-AF65-F5344CB8AC3E}">
        <p14:creationId xmlns:p14="http://schemas.microsoft.com/office/powerpoint/2010/main" val="356134364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実験</a:t>
            </a:r>
            <a:r>
              <a:rPr kumimoji="1" lang="en-US" altLang="ja-JP" dirty="0" smtClean="0"/>
              <a:t>2</a:t>
            </a:r>
            <a:r>
              <a:rPr kumimoji="1" lang="ja-JP" altLang="en-US" dirty="0" smtClean="0"/>
              <a:t>結果①</a:t>
            </a:r>
            <a:endParaRPr kumimoji="1" lang="ja-JP" altLang="en-US"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13</a:t>
            </a:fld>
            <a:endParaRPr kumimoji="1" lang="ja-JP" altLang="en-US"/>
          </a:p>
        </p:txBody>
      </p:sp>
      <p:sp>
        <p:nvSpPr>
          <p:cNvPr id="6" name="テキスト ボックス 5"/>
          <p:cNvSpPr txBox="1"/>
          <p:nvPr/>
        </p:nvSpPr>
        <p:spPr>
          <a:xfrm>
            <a:off x="1051796" y="1690689"/>
            <a:ext cx="5955631" cy="830997"/>
          </a:xfrm>
          <a:prstGeom prst="rect">
            <a:avLst/>
          </a:prstGeom>
          <a:noFill/>
        </p:spPr>
        <p:txBody>
          <a:bodyPr wrap="square" rtlCol="0">
            <a:spAutoFit/>
          </a:bodyPr>
          <a:lstStyle/>
          <a:p>
            <a:r>
              <a:rPr kumimoji="1" lang="ja-JP" altLang="en-US" sz="2400" dirty="0" smtClean="0"/>
              <a:t>各ラベルの正答率である．</a:t>
            </a:r>
            <a:endParaRPr kumimoji="1" lang="en-US" altLang="ja-JP" sz="2400" dirty="0" smtClean="0"/>
          </a:p>
          <a:p>
            <a:r>
              <a:rPr lang="ja-JP" altLang="en-US" sz="2400" dirty="0" smtClean="0">
                <a:solidFill>
                  <a:srgbClr val="FF0000"/>
                </a:solidFill>
              </a:rPr>
              <a:t>１「</a:t>
            </a:r>
            <a:r>
              <a:rPr lang="ja-JP" altLang="en-US" sz="2400" dirty="0">
                <a:solidFill>
                  <a:srgbClr val="FF0000"/>
                </a:solidFill>
              </a:rPr>
              <a:t>車</a:t>
            </a:r>
            <a:r>
              <a:rPr lang="ja-JP" altLang="en-US" sz="2400" dirty="0" smtClean="0">
                <a:solidFill>
                  <a:srgbClr val="FF0000"/>
                </a:solidFill>
              </a:rPr>
              <a:t>」が最も良い結果</a:t>
            </a:r>
            <a:r>
              <a:rPr lang="ja-JP" altLang="en-US" sz="2400" dirty="0" smtClean="0"/>
              <a:t>となっている．</a:t>
            </a:r>
            <a:endParaRPr kumimoji="1" lang="ja-JP" altLang="en-US" sz="2400" dirty="0"/>
          </a:p>
        </p:txBody>
      </p:sp>
      <p:pic>
        <p:nvPicPr>
          <p:cNvPr id="8" name="コンテンツ プレースホルダー 7"/>
          <p:cNvPicPr>
            <a:picLocks noGrp="1" noChangeAspect="1"/>
          </p:cNvPicPr>
          <p:nvPr>
            <p:ph idx="1"/>
          </p:nvPr>
        </p:nvPicPr>
        <p:blipFill>
          <a:blip r:embed="rId3"/>
          <a:stretch>
            <a:fillRect/>
          </a:stretch>
        </p:blipFill>
        <p:spPr>
          <a:xfrm>
            <a:off x="1051796" y="2953646"/>
            <a:ext cx="5661137" cy="3402705"/>
          </a:xfrm>
          <a:prstGeom prst="rect">
            <a:avLst/>
          </a:prstGeom>
        </p:spPr>
      </p:pic>
      <p:sp>
        <p:nvSpPr>
          <p:cNvPr id="9" name="テキスト ボックス 8"/>
          <p:cNvSpPr txBox="1"/>
          <p:nvPr/>
        </p:nvSpPr>
        <p:spPr>
          <a:xfrm>
            <a:off x="7035186" y="550540"/>
            <a:ext cx="1746898" cy="3139321"/>
          </a:xfrm>
          <a:prstGeom prst="rect">
            <a:avLst/>
          </a:prstGeom>
          <a:ln>
            <a:solidFill>
              <a:srgbClr val="00B050"/>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kumimoji="1" lang="ja-JP" altLang="en-US" dirty="0" smtClean="0"/>
              <a:t>ラベル</a:t>
            </a:r>
            <a:endParaRPr kumimoji="1" lang="en-US" altLang="ja-JP" dirty="0" smtClean="0"/>
          </a:p>
          <a:p>
            <a:r>
              <a:rPr lang="en-US" altLang="ja-JP" dirty="0" smtClean="0"/>
              <a:t>0</a:t>
            </a:r>
            <a:r>
              <a:rPr lang="ja-JP" altLang="en-US" dirty="0" smtClean="0"/>
              <a:t>「飛行機」</a:t>
            </a:r>
            <a:endParaRPr lang="en-US" altLang="ja-JP" dirty="0" smtClean="0"/>
          </a:p>
          <a:p>
            <a:r>
              <a:rPr kumimoji="1" lang="en-US" altLang="ja-JP" dirty="0"/>
              <a:t>1</a:t>
            </a:r>
            <a:r>
              <a:rPr kumimoji="1" lang="ja-JP" altLang="en-US" dirty="0" smtClean="0"/>
              <a:t>「車」</a:t>
            </a:r>
            <a:endParaRPr kumimoji="1" lang="en-US" altLang="ja-JP" dirty="0" smtClean="0"/>
          </a:p>
          <a:p>
            <a:r>
              <a:rPr lang="en-US" altLang="ja-JP" dirty="0"/>
              <a:t>2</a:t>
            </a:r>
            <a:r>
              <a:rPr lang="ja-JP" altLang="en-US" dirty="0" smtClean="0"/>
              <a:t>「鳥」</a:t>
            </a:r>
            <a:endParaRPr lang="en-US" altLang="ja-JP" dirty="0" smtClean="0"/>
          </a:p>
          <a:p>
            <a:r>
              <a:rPr kumimoji="1" lang="en-US" altLang="ja-JP" dirty="0"/>
              <a:t>3</a:t>
            </a:r>
            <a:r>
              <a:rPr kumimoji="1" lang="ja-JP" altLang="en-US" dirty="0" smtClean="0"/>
              <a:t>「猫」</a:t>
            </a:r>
            <a:endParaRPr kumimoji="1" lang="en-US" altLang="ja-JP" dirty="0" smtClean="0"/>
          </a:p>
          <a:p>
            <a:r>
              <a:rPr lang="en-US" altLang="ja-JP" dirty="0"/>
              <a:t>4</a:t>
            </a:r>
            <a:r>
              <a:rPr lang="ja-JP" altLang="en-US" dirty="0" smtClean="0"/>
              <a:t>「鹿」</a:t>
            </a:r>
            <a:endParaRPr lang="en-US" altLang="ja-JP" dirty="0" smtClean="0"/>
          </a:p>
          <a:p>
            <a:r>
              <a:rPr kumimoji="1" lang="en-US" altLang="ja-JP" dirty="0"/>
              <a:t>5</a:t>
            </a:r>
            <a:r>
              <a:rPr kumimoji="1" lang="ja-JP" altLang="en-US" dirty="0" smtClean="0"/>
              <a:t>「犬」</a:t>
            </a:r>
            <a:endParaRPr kumimoji="1" lang="en-US" altLang="ja-JP" dirty="0" smtClean="0"/>
          </a:p>
          <a:p>
            <a:r>
              <a:rPr lang="en-US" altLang="ja-JP" dirty="0"/>
              <a:t>6</a:t>
            </a:r>
            <a:r>
              <a:rPr lang="ja-JP" altLang="en-US" dirty="0" smtClean="0"/>
              <a:t>「カエル」</a:t>
            </a:r>
            <a:endParaRPr lang="en-US" altLang="ja-JP" dirty="0" smtClean="0"/>
          </a:p>
          <a:p>
            <a:r>
              <a:rPr kumimoji="1" lang="en-US" altLang="ja-JP" dirty="0"/>
              <a:t>7</a:t>
            </a:r>
            <a:r>
              <a:rPr kumimoji="1" lang="ja-JP" altLang="en-US" dirty="0" smtClean="0"/>
              <a:t>「馬」</a:t>
            </a:r>
            <a:endParaRPr kumimoji="1" lang="en-US" altLang="ja-JP" dirty="0" smtClean="0"/>
          </a:p>
          <a:p>
            <a:r>
              <a:rPr lang="en-US" altLang="ja-JP" dirty="0"/>
              <a:t>8</a:t>
            </a:r>
            <a:r>
              <a:rPr lang="ja-JP" altLang="en-US" dirty="0" smtClean="0"/>
              <a:t>「船」</a:t>
            </a:r>
            <a:endParaRPr lang="en-US" altLang="ja-JP" dirty="0" smtClean="0"/>
          </a:p>
          <a:p>
            <a:r>
              <a:rPr kumimoji="1" lang="en-US" altLang="ja-JP" dirty="0" smtClean="0"/>
              <a:t>9</a:t>
            </a:r>
            <a:r>
              <a:rPr kumimoji="1" lang="ja-JP" altLang="en-US" dirty="0" smtClean="0"/>
              <a:t>「トラック」</a:t>
            </a:r>
            <a:endParaRPr kumimoji="1" lang="ja-JP" altLang="en-US" dirty="0"/>
          </a:p>
        </p:txBody>
      </p:sp>
    </p:spTree>
    <p:extLst>
      <p:ext uri="{BB962C8B-B14F-4D97-AF65-F5344CB8AC3E}">
        <p14:creationId xmlns:p14="http://schemas.microsoft.com/office/powerpoint/2010/main" val="384609298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実験</a:t>
            </a:r>
            <a:r>
              <a:rPr kumimoji="1" lang="en-US" altLang="ja-JP" dirty="0" smtClean="0"/>
              <a:t>2</a:t>
            </a:r>
            <a:r>
              <a:rPr kumimoji="1" lang="ja-JP" altLang="en-US" dirty="0" smtClean="0"/>
              <a:t>結果②</a:t>
            </a:r>
            <a:endParaRPr kumimoji="1" lang="ja-JP" altLang="en-US" dirty="0"/>
          </a:p>
        </p:txBody>
      </p:sp>
      <p:sp>
        <p:nvSpPr>
          <p:cNvPr id="3" name="テキスト プレースホルダー 2"/>
          <p:cNvSpPr>
            <a:spLocks noGrp="1"/>
          </p:cNvSpPr>
          <p:nvPr>
            <p:ph type="body" idx="1"/>
          </p:nvPr>
        </p:nvSpPr>
        <p:spPr/>
        <p:txBody>
          <a:bodyPr/>
          <a:lstStyle/>
          <a:p>
            <a:r>
              <a:rPr kumimoji="1" lang="ja-JP" altLang="en-US" dirty="0" smtClean="0"/>
              <a:t>ラベル「猫」</a:t>
            </a:r>
            <a:endParaRPr kumimoji="1" lang="ja-JP" altLang="en-US" dirty="0"/>
          </a:p>
        </p:txBody>
      </p:sp>
      <p:pic>
        <p:nvPicPr>
          <p:cNvPr id="8" name="コンテンツ プレースホルダー 7"/>
          <p:cNvPicPr>
            <a:picLocks noGrp="1" noChangeAspect="1"/>
          </p:cNvPicPr>
          <p:nvPr>
            <p:ph sz="half" idx="2"/>
          </p:nvPr>
        </p:nvPicPr>
        <p:blipFill>
          <a:blip r:embed="rId2"/>
          <a:stretch>
            <a:fillRect/>
          </a:stretch>
        </p:blipFill>
        <p:spPr>
          <a:xfrm>
            <a:off x="630238" y="3743328"/>
            <a:ext cx="3868737" cy="1208081"/>
          </a:xfrm>
          <a:prstGeom prst="rect">
            <a:avLst/>
          </a:prstGeom>
        </p:spPr>
      </p:pic>
      <p:sp>
        <p:nvSpPr>
          <p:cNvPr id="5" name="テキスト プレースホルダー 4"/>
          <p:cNvSpPr>
            <a:spLocks noGrp="1"/>
          </p:cNvSpPr>
          <p:nvPr>
            <p:ph type="body" sz="quarter" idx="3"/>
          </p:nvPr>
        </p:nvSpPr>
        <p:spPr/>
        <p:txBody>
          <a:bodyPr/>
          <a:lstStyle/>
          <a:p>
            <a:r>
              <a:rPr kumimoji="1" lang="ja-JP" altLang="en-US" dirty="0" smtClean="0"/>
              <a:t>ラベル「車」</a:t>
            </a:r>
            <a:endParaRPr kumimoji="1" lang="ja-JP" altLang="en-US" dirty="0"/>
          </a:p>
        </p:txBody>
      </p:sp>
      <p:pic>
        <p:nvPicPr>
          <p:cNvPr id="9" name="コンテンツ プレースホルダー 8"/>
          <p:cNvPicPr>
            <a:picLocks noGrp="1" noChangeAspect="1"/>
          </p:cNvPicPr>
          <p:nvPr>
            <p:ph sz="quarter" idx="4"/>
          </p:nvPr>
        </p:nvPicPr>
        <p:blipFill>
          <a:blip r:embed="rId3"/>
          <a:stretch>
            <a:fillRect/>
          </a:stretch>
        </p:blipFill>
        <p:spPr>
          <a:xfrm>
            <a:off x="4629150" y="3740354"/>
            <a:ext cx="3887788" cy="1214030"/>
          </a:xfrm>
          <a:prstGeom prst="rect">
            <a:avLst/>
          </a:prstGeom>
        </p:spPr>
      </p:pic>
      <p:sp>
        <p:nvSpPr>
          <p:cNvPr id="7" name="スライド番号プレースホルダー 6"/>
          <p:cNvSpPr>
            <a:spLocks noGrp="1"/>
          </p:cNvSpPr>
          <p:nvPr>
            <p:ph type="sldNum" sz="quarter" idx="12"/>
          </p:nvPr>
        </p:nvSpPr>
        <p:spPr/>
        <p:txBody>
          <a:bodyPr/>
          <a:lstStyle/>
          <a:p>
            <a:fld id="{768BF403-63E9-4BE6-AA0B-408C483EA9DC}" type="slidenum">
              <a:rPr kumimoji="1" lang="ja-JP" altLang="en-US" smtClean="0"/>
              <a:t>14</a:t>
            </a:fld>
            <a:endParaRPr kumimoji="1" lang="ja-JP" altLang="en-US"/>
          </a:p>
        </p:txBody>
      </p:sp>
    </p:spTree>
    <p:extLst>
      <p:ext uri="{BB962C8B-B14F-4D97-AF65-F5344CB8AC3E}">
        <p14:creationId xmlns:p14="http://schemas.microsoft.com/office/powerpoint/2010/main" val="8540002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まとめ</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次元数</a:t>
            </a:r>
            <a:r>
              <a:rPr kumimoji="1" lang="en-US" altLang="ja-JP" dirty="0" smtClean="0"/>
              <a:t>1000</a:t>
            </a:r>
            <a:r>
              <a:rPr kumimoji="1" lang="ja-JP" altLang="en-US" dirty="0" smtClean="0"/>
              <a:t>が検索精度と計算時間の両方の観点から最も良かった．</a:t>
            </a:r>
            <a:endParaRPr kumimoji="1" lang="en-US" altLang="ja-JP" dirty="0" smtClean="0"/>
          </a:p>
          <a:p>
            <a:endParaRPr lang="en-US" altLang="ja-JP" dirty="0"/>
          </a:p>
          <a:p>
            <a:r>
              <a:rPr kumimoji="1" lang="ja-JP" altLang="en-US" dirty="0" smtClean="0"/>
              <a:t>各ラベルごとで正答率が異なった．</a:t>
            </a:r>
            <a:endParaRPr kumimoji="1" lang="en-US" altLang="ja-JP" dirty="0" smtClean="0"/>
          </a:p>
          <a:p>
            <a:endParaRPr lang="en-US" altLang="ja-JP" dirty="0" smtClean="0"/>
          </a:p>
          <a:p>
            <a:r>
              <a:rPr lang="ja-JP" altLang="en-US" dirty="0"/>
              <a:t>画像の類似度と</a:t>
            </a:r>
            <a:r>
              <a:rPr lang="ja-JP" altLang="en-US" dirty="0" smtClean="0"/>
              <a:t>して，対象物の形状が似ているものが検索結果として多く表示されていた．</a:t>
            </a:r>
            <a:endParaRPr lang="en-US" altLang="ja-JP" dirty="0"/>
          </a:p>
          <a:p>
            <a:endParaRPr kumimoji="1" lang="ja-JP" altLang="en-US"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15</a:t>
            </a:fld>
            <a:endParaRPr kumimoji="1" lang="ja-JP" altLang="en-US"/>
          </a:p>
        </p:txBody>
      </p:sp>
    </p:spTree>
    <p:extLst>
      <p:ext uri="{BB962C8B-B14F-4D97-AF65-F5344CB8AC3E}">
        <p14:creationId xmlns:p14="http://schemas.microsoft.com/office/powerpoint/2010/main" val="416125613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今後の展望</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本提案手法の応用として，ユークリッド距離以外での類似性評価，異なる深層学習モデル構造を使用した特徴ベクトル抽出．</a:t>
            </a:r>
            <a:endParaRPr kumimoji="1" lang="en-US" altLang="ja-JP" dirty="0" smtClean="0"/>
          </a:p>
          <a:p>
            <a:endParaRPr lang="en-US" altLang="ja-JP" dirty="0"/>
          </a:p>
          <a:p>
            <a:r>
              <a:rPr lang="ja-JP" altLang="ja-JP" dirty="0" smtClean="0"/>
              <a:t>最適</a:t>
            </a:r>
            <a:r>
              <a:rPr lang="ja-JP" altLang="ja-JP" dirty="0"/>
              <a:t>な次元数の特徴ベクトルを画像検索システムに適用することでより柔軟な画像検索に貢献できることを期待している．</a:t>
            </a:r>
            <a:endParaRPr kumimoji="1" lang="ja-JP" altLang="en-US"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16</a:t>
            </a:fld>
            <a:endParaRPr kumimoji="1" lang="ja-JP" altLang="en-US"/>
          </a:p>
        </p:txBody>
      </p:sp>
    </p:spTree>
    <p:extLst>
      <p:ext uri="{BB962C8B-B14F-4D97-AF65-F5344CB8AC3E}">
        <p14:creationId xmlns:p14="http://schemas.microsoft.com/office/powerpoint/2010/main" val="11671041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参考文献</a:t>
            </a:r>
            <a:endParaRPr kumimoji="1" lang="ja-JP" altLang="en-US" dirty="0"/>
          </a:p>
        </p:txBody>
      </p:sp>
      <p:sp>
        <p:nvSpPr>
          <p:cNvPr id="3" name="コンテンツ プレースホルダー 2"/>
          <p:cNvSpPr>
            <a:spLocks noGrp="1"/>
          </p:cNvSpPr>
          <p:nvPr>
            <p:ph idx="1"/>
          </p:nvPr>
        </p:nvSpPr>
        <p:spPr/>
        <p:txBody>
          <a:bodyPr>
            <a:normAutofit lnSpcReduction="10000"/>
          </a:bodyPr>
          <a:lstStyle/>
          <a:p>
            <a:pPr lvl="0"/>
            <a:r>
              <a:rPr lang="en-US" altLang="ja-JP" sz="1400" dirty="0"/>
              <a:t>Image Net</a:t>
            </a:r>
            <a:r>
              <a:rPr lang="ja-JP" altLang="ja-JP" sz="1400" dirty="0" err="1"/>
              <a:t>，</a:t>
            </a:r>
            <a:r>
              <a:rPr lang="en-US" altLang="ja-JP" sz="1400" dirty="0"/>
              <a:t>https://image-net.org/</a:t>
            </a:r>
            <a:r>
              <a:rPr lang="ja-JP" altLang="ja-JP" sz="1400" dirty="0" err="1"/>
              <a:t>，</a:t>
            </a:r>
            <a:r>
              <a:rPr lang="ja-JP" altLang="ja-JP" sz="1400" dirty="0"/>
              <a:t>（</a:t>
            </a:r>
            <a:r>
              <a:rPr lang="en-US" altLang="ja-JP" sz="1400" dirty="0"/>
              <a:t>2021/12/23</a:t>
            </a:r>
            <a:r>
              <a:rPr lang="ja-JP" altLang="ja-JP" sz="1400" dirty="0"/>
              <a:t>）</a:t>
            </a:r>
          </a:p>
          <a:p>
            <a:pPr lvl="0"/>
            <a:r>
              <a:rPr lang="en-US" altLang="ja-JP" sz="1400" dirty="0"/>
              <a:t>Alex </a:t>
            </a:r>
            <a:r>
              <a:rPr lang="en-US" altLang="ja-JP" sz="1400" dirty="0" err="1"/>
              <a:t>Krizhevsky</a:t>
            </a:r>
            <a:r>
              <a:rPr lang="ja-JP" altLang="ja-JP" sz="1400" dirty="0" err="1"/>
              <a:t>，</a:t>
            </a:r>
            <a:r>
              <a:rPr lang="en-US" altLang="ja-JP" sz="1400" dirty="0"/>
              <a:t>Ilya </a:t>
            </a:r>
            <a:r>
              <a:rPr lang="en-US" altLang="ja-JP" sz="1400" dirty="0" err="1"/>
              <a:t>Sutskever</a:t>
            </a:r>
            <a:r>
              <a:rPr lang="ja-JP" altLang="ja-JP" sz="1400" dirty="0" err="1"/>
              <a:t>，</a:t>
            </a:r>
            <a:r>
              <a:rPr lang="en-US" altLang="ja-JP" sz="1400" dirty="0"/>
              <a:t>Geoffrey E. Hinton</a:t>
            </a:r>
            <a:r>
              <a:rPr lang="ja-JP" altLang="ja-JP" sz="1400" dirty="0"/>
              <a:t>：</a:t>
            </a:r>
            <a:r>
              <a:rPr lang="en-US" altLang="ja-JP" sz="1400" dirty="0"/>
              <a:t>ImageNet Classification with Deep </a:t>
            </a:r>
            <a:r>
              <a:rPr lang="en-US" altLang="ja-JP" sz="1400" dirty="0" err="1"/>
              <a:t>ConvolutionalNeural</a:t>
            </a:r>
            <a:r>
              <a:rPr lang="en-US" altLang="ja-JP" sz="1400" dirty="0"/>
              <a:t> Networks</a:t>
            </a:r>
            <a:r>
              <a:rPr lang="ja-JP" altLang="ja-JP" sz="1400" dirty="0" err="1"/>
              <a:t>，</a:t>
            </a:r>
            <a:r>
              <a:rPr lang="ja-JP" altLang="ja-JP" sz="1400" dirty="0"/>
              <a:t>（</a:t>
            </a:r>
            <a:r>
              <a:rPr lang="en-US" altLang="ja-JP" sz="1400" dirty="0"/>
              <a:t>2012</a:t>
            </a:r>
            <a:r>
              <a:rPr lang="ja-JP" altLang="ja-JP" sz="1400" dirty="0"/>
              <a:t>）．</a:t>
            </a:r>
          </a:p>
          <a:p>
            <a:pPr lvl="0"/>
            <a:r>
              <a:rPr lang="ja-JP" altLang="ja-JP" sz="1400" dirty="0"/>
              <a:t>中山英樹：深層畳み込みニューラルネットワークによる画像特徴抽出と転移学習，電子情報通信学会技術研究報告，（</a:t>
            </a:r>
            <a:r>
              <a:rPr lang="en-US" altLang="ja-JP" sz="1400" dirty="0"/>
              <a:t>2015/7/17</a:t>
            </a:r>
            <a:r>
              <a:rPr lang="ja-JP" altLang="ja-JP" sz="1400" dirty="0"/>
              <a:t>）．</a:t>
            </a:r>
          </a:p>
          <a:p>
            <a:pPr lvl="0"/>
            <a:r>
              <a:rPr lang="ja-JP" altLang="ja-JP" sz="1400" dirty="0"/>
              <a:t>鬼塚洋輔，山田太造，井上聡，内田誠一：花押類似検索のための畳み込みオートエンコーダによる画像特徴抽出，情報処理学会，（</a:t>
            </a:r>
            <a:r>
              <a:rPr lang="en-US" altLang="ja-JP" sz="1400" dirty="0"/>
              <a:t>2018/12</a:t>
            </a:r>
            <a:r>
              <a:rPr lang="ja-JP" altLang="ja-JP" sz="1400" dirty="0" smtClean="0"/>
              <a:t>）</a:t>
            </a:r>
            <a:endParaRPr lang="en-US" altLang="ja-JP" sz="1400" dirty="0" smtClean="0"/>
          </a:p>
          <a:p>
            <a:pPr lvl="0"/>
            <a:r>
              <a:rPr lang="ja-JP" altLang="ja-JP" sz="1400" dirty="0"/>
              <a:t>高橋春輝，竹川高志：ラベル情報の一般化による</a:t>
            </a:r>
            <a:r>
              <a:rPr lang="en-US" altLang="ja-JP" sz="1400" dirty="0"/>
              <a:t>Laplacian </a:t>
            </a:r>
            <a:r>
              <a:rPr lang="en-US" altLang="ja-JP" sz="1400" dirty="0" err="1"/>
              <a:t>Eigenmaps</a:t>
            </a:r>
            <a:r>
              <a:rPr lang="ja-JP" altLang="ja-JP" sz="1400" dirty="0"/>
              <a:t>と</a:t>
            </a:r>
            <a:r>
              <a:rPr lang="en-US" altLang="ja-JP" sz="1400" dirty="0"/>
              <a:t>Linear Discriminant Analysis</a:t>
            </a:r>
            <a:r>
              <a:rPr lang="ja-JP" altLang="ja-JP" sz="1400" dirty="0"/>
              <a:t>の体系化，人工知能学会前項九大会論文集，</a:t>
            </a:r>
            <a:r>
              <a:rPr lang="en-US" altLang="ja-JP" sz="1400" dirty="0"/>
              <a:t>34</a:t>
            </a:r>
            <a:r>
              <a:rPr lang="ja-JP" altLang="ja-JP" sz="1400" dirty="0"/>
              <a:t>巻，</a:t>
            </a:r>
            <a:r>
              <a:rPr lang="en-US" altLang="ja-JP" sz="1400" dirty="0"/>
              <a:t>ROMBUNNO.4B3-GS-1-03 </a:t>
            </a:r>
            <a:r>
              <a:rPr lang="ja-JP" altLang="ja-JP" sz="1400" dirty="0" err="1"/>
              <a:t>，</a:t>
            </a:r>
            <a:r>
              <a:rPr lang="ja-JP" altLang="ja-JP" sz="1400" dirty="0"/>
              <a:t>（</a:t>
            </a:r>
            <a:r>
              <a:rPr lang="en-US" altLang="ja-JP" sz="1400" dirty="0"/>
              <a:t>2020</a:t>
            </a:r>
            <a:r>
              <a:rPr lang="ja-JP" altLang="ja-JP" sz="1400" dirty="0"/>
              <a:t>）．</a:t>
            </a:r>
          </a:p>
          <a:p>
            <a:pPr lvl="0"/>
            <a:r>
              <a:rPr lang="en-US" altLang="ja-JP" sz="1400" dirty="0"/>
              <a:t>CIFAR-10 and CIFAR-100 datasets</a:t>
            </a:r>
            <a:r>
              <a:rPr lang="ja-JP" altLang="ja-JP" sz="1400" dirty="0"/>
              <a:t>：</a:t>
            </a:r>
            <a:r>
              <a:rPr lang="en-US" altLang="ja-JP" sz="1400" dirty="0"/>
              <a:t>https://www.cs.toronto.edu/~kriz/cifar.html</a:t>
            </a:r>
            <a:r>
              <a:rPr lang="ja-JP" altLang="ja-JP" sz="1400" dirty="0" err="1"/>
              <a:t>，</a:t>
            </a:r>
            <a:r>
              <a:rPr lang="ja-JP" altLang="ja-JP" sz="1400" dirty="0"/>
              <a:t>（</a:t>
            </a:r>
            <a:r>
              <a:rPr lang="en-US" altLang="ja-JP" sz="1400" dirty="0"/>
              <a:t>2021/12/23</a:t>
            </a:r>
            <a:r>
              <a:rPr lang="ja-JP" altLang="ja-JP" sz="1400" dirty="0"/>
              <a:t>）</a:t>
            </a:r>
          </a:p>
          <a:p>
            <a:pPr lvl="0"/>
            <a:r>
              <a:rPr lang="ja-JP" altLang="ja-JP" sz="1400" dirty="0"/>
              <a:t>著者　フランソワ・ショレ，監訳　巣籠悠輔，訳　株式会社クイープ：</a:t>
            </a:r>
            <a:r>
              <a:rPr lang="en-US" altLang="ja-JP" sz="1400" dirty="0"/>
              <a:t>Python</a:t>
            </a:r>
            <a:r>
              <a:rPr lang="ja-JP" altLang="ja-JP" sz="1400" dirty="0"/>
              <a:t>と</a:t>
            </a:r>
            <a:r>
              <a:rPr lang="en-US" altLang="ja-JP" sz="1400" dirty="0" err="1"/>
              <a:t>Keras</a:t>
            </a:r>
            <a:r>
              <a:rPr lang="ja-JP" altLang="ja-JP" sz="1400" dirty="0"/>
              <a:t>によるディープラーニング，</a:t>
            </a:r>
            <a:r>
              <a:rPr lang="en-US" altLang="ja-JP" sz="1400" dirty="0"/>
              <a:t>pp.32-35</a:t>
            </a:r>
            <a:r>
              <a:rPr lang="ja-JP" altLang="ja-JP" sz="1400" dirty="0" err="1"/>
              <a:t>，</a:t>
            </a:r>
            <a:r>
              <a:rPr lang="en-US" altLang="ja-JP" sz="1400" dirty="0"/>
              <a:t>pp.39-41</a:t>
            </a:r>
            <a:r>
              <a:rPr lang="ja-JP" altLang="ja-JP" sz="1400" dirty="0" err="1"/>
              <a:t>，</a:t>
            </a:r>
            <a:r>
              <a:rPr lang="en-US" altLang="ja-JP" sz="1400" dirty="0"/>
              <a:t>pp.124-186</a:t>
            </a:r>
            <a:r>
              <a:rPr lang="ja-JP" altLang="ja-JP" sz="1400" dirty="0" err="1"/>
              <a:t>，</a:t>
            </a:r>
            <a:r>
              <a:rPr lang="ja-JP" altLang="ja-JP" sz="1400" dirty="0"/>
              <a:t>株式会社マイナビ出版（</a:t>
            </a:r>
            <a:r>
              <a:rPr lang="en-US" altLang="ja-JP" sz="1400" dirty="0"/>
              <a:t>2018/10/25</a:t>
            </a:r>
            <a:r>
              <a:rPr lang="ja-JP" altLang="ja-JP" sz="1400" dirty="0"/>
              <a:t>）．</a:t>
            </a:r>
          </a:p>
          <a:p>
            <a:pPr lvl="0"/>
            <a:r>
              <a:rPr lang="en-US" altLang="ja-JP" sz="1400" u="sng" dirty="0"/>
              <a:t>Pickle</a:t>
            </a:r>
            <a:r>
              <a:rPr lang="ja-JP" altLang="ja-JP" sz="1400" dirty="0"/>
              <a:t>でオブジェクトを保存する方法を解説！：</a:t>
            </a:r>
            <a:r>
              <a:rPr lang="en-US" altLang="ja-JP" sz="1400" u="sng" dirty="0">
                <a:hlinkClick r:id="rId2"/>
              </a:rPr>
              <a:t>https://www.sejuku.net/blog/31480</a:t>
            </a:r>
            <a:r>
              <a:rPr lang="ja-JP" altLang="ja-JP" sz="1400" dirty="0"/>
              <a:t>　，（</a:t>
            </a:r>
            <a:r>
              <a:rPr lang="en-US" altLang="ja-JP" sz="1400" dirty="0"/>
              <a:t>2021/12/22</a:t>
            </a:r>
            <a:r>
              <a:rPr lang="ja-JP" altLang="ja-JP" sz="1400" dirty="0"/>
              <a:t>）．</a:t>
            </a:r>
          </a:p>
          <a:p>
            <a:pPr lvl="0"/>
            <a:r>
              <a:rPr lang="en-US" altLang="ja-JP" sz="1400" u="sng" dirty="0" err="1"/>
              <a:t>Keras</a:t>
            </a:r>
            <a:r>
              <a:rPr lang="ja-JP" altLang="ja-JP" sz="1400" dirty="0"/>
              <a:t>で</a:t>
            </a:r>
            <a:r>
              <a:rPr lang="en-US" altLang="ja-JP" sz="1400" dirty="0" err="1"/>
              <a:t>AlexNet</a:t>
            </a:r>
            <a:r>
              <a:rPr lang="ja-JP" altLang="ja-JP" sz="1400" dirty="0"/>
              <a:t>を構築し</a:t>
            </a:r>
            <a:r>
              <a:rPr lang="en-US" altLang="ja-JP" sz="1400" dirty="0"/>
              <a:t>Cifar-10</a:t>
            </a:r>
            <a:r>
              <a:rPr lang="ja-JP" altLang="ja-JP" sz="1400" dirty="0"/>
              <a:t>を学習させてみた： </a:t>
            </a:r>
            <a:r>
              <a:rPr lang="en-US" altLang="ja-JP" sz="1400" u="sng" dirty="0">
                <a:hlinkClick r:id="rId3"/>
              </a:rPr>
              <a:t>https://qiita.com/URAN110/items/ea2bfc8f7ba2fc858de3</a:t>
            </a:r>
            <a:r>
              <a:rPr lang="ja-JP" altLang="ja-JP" sz="1400" dirty="0"/>
              <a:t>　，（</a:t>
            </a:r>
            <a:r>
              <a:rPr lang="en-US" altLang="ja-JP" sz="1400" dirty="0"/>
              <a:t>2021/12/21</a:t>
            </a:r>
            <a:r>
              <a:rPr lang="ja-JP" altLang="ja-JP" sz="1400" dirty="0"/>
              <a:t>）</a:t>
            </a:r>
            <a:endParaRPr lang="ja-JP" altLang="ja-JP" sz="1400" dirty="0" smtClean="0"/>
          </a:p>
          <a:p>
            <a:endParaRPr kumimoji="1" lang="ja-JP" altLang="en-US"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17</a:t>
            </a:fld>
            <a:endParaRPr kumimoji="1" lang="ja-JP" altLang="en-US"/>
          </a:p>
        </p:txBody>
      </p:sp>
    </p:spTree>
    <p:extLst>
      <p:ext uri="{BB962C8B-B14F-4D97-AF65-F5344CB8AC3E}">
        <p14:creationId xmlns:p14="http://schemas.microsoft.com/office/powerpoint/2010/main" val="110307147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768BF403-63E9-4BE6-AA0B-408C483EA9DC}" type="slidenum">
              <a:rPr kumimoji="1" lang="ja-JP" altLang="en-US" smtClean="0"/>
              <a:t>18</a:t>
            </a:fld>
            <a:endParaRPr kumimoji="1" lang="ja-JP" altLang="en-US"/>
          </a:p>
        </p:txBody>
      </p:sp>
    </p:spTree>
    <p:extLst>
      <p:ext uri="{BB962C8B-B14F-4D97-AF65-F5344CB8AC3E}">
        <p14:creationId xmlns:p14="http://schemas.microsoft.com/office/powerpoint/2010/main" val="85464571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768BF403-63E9-4BE6-AA0B-408C483EA9DC}" type="slidenum">
              <a:rPr kumimoji="1" lang="ja-JP" altLang="en-US" smtClean="0"/>
              <a:t>19</a:t>
            </a:fld>
            <a:endParaRPr kumimoji="1" lang="ja-JP" altLang="en-US"/>
          </a:p>
        </p:txBody>
      </p:sp>
      <p:pic>
        <p:nvPicPr>
          <p:cNvPr id="3" name="コンテンツ プレースホルダー 7"/>
          <p:cNvPicPr>
            <a:picLocks noChangeAspect="1"/>
          </p:cNvPicPr>
          <p:nvPr/>
        </p:nvPicPr>
        <p:blipFill>
          <a:blip r:embed="rId2"/>
          <a:stretch>
            <a:fillRect/>
          </a:stretch>
        </p:blipFill>
        <p:spPr>
          <a:xfrm>
            <a:off x="1247458" y="575211"/>
            <a:ext cx="5793125" cy="2602329"/>
          </a:xfrm>
          <a:prstGeom prst="rect">
            <a:avLst/>
          </a:prstGeom>
        </p:spPr>
      </p:pic>
      <p:pic>
        <p:nvPicPr>
          <p:cNvPr id="4" name="コンテンツ プレースホルダー 8"/>
          <p:cNvPicPr>
            <a:picLocks noChangeAspect="1"/>
          </p:cNvPicPr>
          <p:nvPr/>
        </p:nvPicPr>
        <p:blipFill>
          <a:blip r:embed="rId3"/>
          <a:stretch>
            <a:fillRect/>
          </a:stretch>
        </p:blipFill>
        <p:spPr>
          <a:xfrm>
            <a:off x="1247458" y="3504093"/>
            <a:ext cx="5907722" cy="2528078"/>
          </a:xfrm>
          <a:prstGeom prst="rect">
            <a:avLst/>
          </a:prstGeom>
        </p:spPr>
      </p:pic>
    </p:spTree>
    <p:extLst>
      <p:ext uri="{BB962C8B-B14F-4D97-AF65-F5344CB8AC3E}">
        <p14:creationId xmlns:p14="http://schemas.microsoft.com/office/powerpoint/2010/main" val="2325506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研究背景</a:t>
            </a:r>
            <a:endParaRPr kumimoji="1" lang="ja-JP" altLang="en-US" dirty="0"/>
          </a:p>
        </p:txBody>
      </p:sp>
      <p:sp>
        <p:nvSpPr>
          <p:cNvPr id="3" name="コンテンツ プレースホルダー 2"/>
          <p:cNvSpPr>
            <a:spLocks noGrp="1"/>
          </p:cNvSpPr>
          <p:nvPr>
            <p:ph idx="1"/>
          </p:nvPr>
        </p:nvSpPr>
        <p:spPr/>
        <p:txBody>
          <a:bodyPr>
            <a:normAutofit fontScale="92500" lnSpcReduction="20000"/>
          </a:bodyPr>
          <a:lstStyle/>
          <a:p>
            <a:pPr algn="just">
              <a:lnSpc>
                <a:spcPct val="110000"/>
              </a:lnSpc>
            </a:pPr>
            <a:r>
              <a:rPr lang="ja-JP" altLang="en-US" dirty="0"/>
              <a:t>ソーシャルネットワークサービス</a:t>
            </a:r>
            <a:r>
              <a:rPr lang="ja-JP" altLang="en-US" dirty="0" smtClean="0"/>
              <a:t>に</a:t>
            </a:r>
            <a:r>
              <a:rPr lang="ja-JP" altLang="en-US" dirty="0"/>
              <a:t>おいて写真や画像の投稿が盛んになっており，大量の写真や画像が蓄積されている</a:t>
            </a:r>
            <a:r>
              <a:rPr lang="ja-JP" altLang="en-US" dirty="0" smtClean="0"/>
              <a:t>．</a:t>
            </a:r>
            <a:endParaRPr lang="en-US" altLang="ja-JP" dirty="0" smtClean="0"/>
          </a:p>
          <a:p>
            <a:pPr algn="just">
              <a:lnSpc>
                <a:spcPct val="110000"/>
              </a:lnSpc>
            </a:pPr>
            <a:endParaRPr lang="en-US" altLang="ja-JP" dirty="0"/>
          </a:p>
          <a:p>
            <a:pPr algn="just">
              <a:lnSpc>
                <a:spcPct val="110000"/>
              </a:lnSpc>
            </a:pPr>
            <a:r>
              <a:rPr lang="ja-JP" altLang="en-US" dirty="0"/>
              <a:t>ユーザが目的の写真や画像にアクセスする手段として，画像検索機能の重要性が増している</a:t>
            </a:r>
            <a:r>
              <a:rPr lang="ja-JP" altLang="en-US" dirty="0" smtClean="0"/>
              <a:t>．</a:t>
            </a:r>
            <a:endParaRPr lang="en-US" altLang="ja-JP" dirty="0" smtClean="0"/>
          </a:p>
          <a:p>
            <a:pPr algn="just">
              <a:lnSpc>
                <a:spcPct val="110000"/>
              </a:lnSpc>
            </a:pPr>
            <a:endParaRPr lang="en-US" altLang="ja-JP" dirty="0"/>
          </a:p>
          <a:p>
            <a:pPr algn="just">
              <a:lnSpc>
                <a:spcPct val="110000"/>
              </a:lnSpc>
            </a:pPr>
            <a:r>
              <a:rPr lang="en-US" altLang="ja-JP" dirty="0"/>
              <a:t>CNN (Convolutional Neural Network)</a:t>
            </a:r>
            <a:r>
              <a:rPr lang="ja-JP" altLang="en-US" dirty="0" smtClean="0"/>
              <a:t>の登場により，画像検索機能は向上し，深層学習モデルの中間層から抽出できる特徴が注目されている．</a:t>
            </a:r>
            <a:endParaRPr lang="en-US" altLang="ja-JP" dirty="0"/>
          </a:p>
          <a:p>
            <a:endParaRPr kumimoji="1" lang="ja-JP" altLang="en-US"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2</a:t>
            </a:fld>
            <a:endParaRPr kumimoji="1" lang="ja-JP" altLang="en-US"/>
          </a:p>
        </p:txBody>
      </p:sp>
    </p:spTree>
    <p:extLst>
      <p:ext uri="{BB962C8B-B14F-4D97-AF65-F5344CB8AC3E}">
        <p14:creationId xmlns:p14="http://schemas.microsoft.com/office/powerpoint/2010/main" val="20467693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768BF403-63E9-4BE6-AA0B-408C483EA9DC}" type="slidenum">
              <a:rPr kumimoji="1" lang="ja-JP" altLang="en-US" smtClean="0"/>
              <a:t>20</a:t>
            </a:fld>
            <a:endParaRPr kumimoji="1" lang="ja-JP" altLang="en-US"/>
          </a:p>
        </p:txBody>
      </p:sp>
      <p:sp>
        <p:nvSpPr>
          <p:cNvPr id="3" name="テキスト ボックス 2"/>
          <p:cNvSpPr txBox="1"/>
          <p:nvPr/>
        </p:nvSpPr>
        <p:spPr>
          <a:xfrm>
            <a:off x="352697" y="457201"/>
            <a:ext cx="3278777" cy="369332"/>
          </a:xfrm>
          <a:prstGeom prst="rect">
            <a:avLst/>
          </a:prstGeom>
          <a:noFill/>
        </p:spPr>
        <p:txBody>
          <a:bodyPr wrap="square" rtlCol="0">
            <a:spAutoFit/>
          </a:bodyPr>
          <a:lstStyle/>
          <a:p>
            <a:r>
              <a:rPr kumimoji="1" lang="en-US" altLang="ja-JP" dirty="0" smtClean="0"/>
              <a:t>4096</a:t>
            </a:r>
            <a:endParaRPr kumimoji="1" lang="ja-JP" altLang="en-US" dirty="0"/>
          </a:p>
        </p:txBody>
      </p:sp>
      <p:pic>
        <p:nvPicPr>
          <p:cNvPr id="4" name="図 3"/>
          <p:cNvPicPr>
            <a:picLocks noChangeAspect="1"/>
          </p:cNvPicPr>
          <p:nvPr/>
        </p:nvPicPr>
        <p:blipFill>
          <a:blip r:embed="rId2"/>
          <a:stretch>
            <a:fillRect/>
          </a:stretch>
        </p:blipFill>
        <p:spPr>
          <a:xfrm>
            <a:off x="513520" y="1272640"/>
            <a:ext cx="5944430" cy="2457793"/>
          </a:xfrm>
          <a:prstGeom prst="rect">
            <a:avLst/>
          </a:prstGeom>
        </p:spPr>
      </p:pic>
      <p:pic>
        <p:nvPicPr>
          <p:cNvPr id="5" name="図 4"/>
          <p:cNvPicPr>
            <a:picLocks noChangeAspect="1"/>
          </p:cNvPicPr>
          <p:nvPr/>
        </p:nvPicPr>
        <p:blipFill>
          <a:blip r:embed="rId3"/>
          <a:stretch>
            <a:fillRect/>
          </a:stretch>
        </p:blipFill>
        <p:spPr>
          <a:xfrm>
            <a:off x="513520" y="4170007"/>
            <a:ext cx="5906324" cy="2467319"/>
          </a:xfrm>
          <a:prstGeom prst="rect">
            <a:avLst/>
          </a:prstGeom>
        </p:spPr>
      </p:pic>
    </p:spTree>
    <p:extLst>
      <p:ext uri="{BB962C8B-B14F-4D97-AF65-F5344CB8AC3E}">
        <p14:creationId xmlns:p14="http://schemas.microsoft.com/office/powerpoint/2010/main" val="19285142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768BF403-63E9-4BE6-AA0B-408C483EA9DC}" type="slidenum">
              <a:rPr kumimoji="1" lang="ja-JP" altLang="en-US" smtClean="0"/>
              <a:t>21</a:t>
            </a:fld>
            <a:endParaRPr kumimoji="1" lang="ja-JP" altLang="en-US"/>
          </a:p>
        </p:txBody>
      </p:sp>
      <p:pic>
        <p:nvPicPr>
          <p:cNvPr id="23" name="図 22"/>
          <p:cNvPicPr>
            <a:picLocks noChangeAspect="1"/>
          </p:cNvPicPr>
          <p:nvPr/>
        </p:nvPicPr>
        <p:blipFill>
          <a:blip r:embed="rId2"/>
          <a:stretch>
            <a:fillRect/>
          </a:stretch>
        </p:blipFill>
        <p:spPr>
          <a:xfrm>
            <a:off x="1693478" y="1828800"/>
            <a:ext cx="5730165" cy="1789611"/>
          </a:xfrm>
          <a:prstGeom prst="rect">
            <a:avLst/>
          </a:prstGeom>
        </p:spPr>
      </p:pic>
      <p:pic>
        <p:nvPicPr>
          <p:cNvPr id="24" name="図 23"/>
          <p:cNvPicPr>
            <a:picLocks noChangeAspect="1"/>
          </p:cNvPicPr>
          <p:nvPr/>
        </p:nvPicPr>
        <p:blipFill>
          <a:blip r:embed="rId3"/>
          <a:stretch>
            <a:fillRect/>
          </a:stretch>
        </p:blipFill>
        <p:spPr>
          <a:xfrm>
            <a:off x="1693478" y="4054846"/>
            <a:ext cx="5730165" cy="1789611"/>
          </a:xfrm>
          <a:prstGeom prst="rect">
            <a:avLst/>
          </a:prstGeom>
        </p:spPr>
      </p:pic>
    </p:spTree>
    <p:extLst>
      <p:ext uri="{BB962C8B-B14F-4D97-AF65-F5344CB8AC3E}">
        <p14:creationId xmlns:p14="http://schemas.microsoft.com/office/powerpoint/2010/main" val="15862856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768BF403-63E9-4BE6-AA0B-408C483EA9DC}" type="slidenum">
              <a:rPr kumimoji="1" lang="ja-JP" altLang="en-US" smtClean="0"/>
              <a:t>22</a:t>
            </a:fld>
            <a:endParaRPr kumimoji="1" lang="ja-JP" altLang="en-US"/>
          </a:p>
        </p:txBody>
      </p:sp>
      <p:sp>
        <p:nvSpPr>
          <p:cNvPr id="3" name="テキスト ボックス 2"/>
          <p:cNvSpPr txBox="1"/>
          <p:nvPr/>
        </p:nvSpPr>
        <p:spPr>
          <a:xfrm>
            <a:off x="849086" y="574766"/>
            <a:ext cx="1606731" cy="369332"/>
          </a:xfrm>
          <a:prstGeom prst="rect">
            <a:avLst/>
          </a:prstGeom>
          <a:noFill/>
        </p:spPr>
        <p:txBody>
          <a:bodyPr wrap="square" rtlCol="0">
            <a:spAutoFit/>
          </a:bodyPr>
          <a:lstStyle/>
          <a:p>
            <a:r>
              <a:rPr kumimoji="1" lang="en-US" altLang="ja-JP" dirty="0" smtClean="0"/>
              <a:t>8192</a:t>
            </a:r>
            <a:endParaRPr kumimoji="1" lang="ja-JP" altLang="en-US" dirty="0"/>
          </a:p>
        </p:txBody>
      </p:sp>
      <p:pic>
        <p:nvPicPr>
          <p:cNvPr id="5" name="図 4"/>
          <p:cNvPicPr>
            <a:picLocks noChangeAspect="1"/>
          </p:cNvPicPr>
          <p:nvPr/>
        </p:nvPicPr>
        <p:blipFill>
          <a:blip r:embed="rId2"/>
          <a:stretch>
            <a:fillRect/>
          </a:stretch>
        </p:blipFill>
        <p:spPr>
          <a:xfrm>
            <a:off x="1216772" y="1321745"/>
            <a:ext cx="5982535" cy="2438740"/>
          </a:xfrm>
          <a:prstGeom prst="rect">
            <a:avLst/>
          </a:prstGeom>
        </p:spPr>
      </p:pic>
      <p:pic>
        <p:nvPicPr>
          <p:cNvPr id="6" name="図 5"/>
          <p:cNvPicPr>
            <a:picLocks noChangeAspect="1"/>
          </p:cNvPicPr>
          <p:nvPr/>
        </p:nvPicPr>
        <p:blipFill>
          <a:blip r:embed="rId3"/>
          <a:stretch>
            <a:fillRect/>
          </a:stretch>
        </p:blipFill>
        <p:spPr>
          <a:xfrm>
            <a:off x="1216772" y="4138133"/>
            <a:ext cx="5534797" cy="2486372"/>
          </a:xfrm>
          <a:prstGeom prst="rect">
            <a:avLst/>
          </a:prstGeom>
        </p:spPr>
      </p:pic>
    </p:spTree>
    <p:extLst>
      <p:ext uri="{BB962C8B-B14F-4D97-AF65-F5344CB8AC3E}">
        <p14:creationId xmlns:p14="http://schemas.microsoft.com/office/powerpoint/2010/main" val="26284581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768BF403-63E9-4BE6-AA0B-408C483EA9DC}" type="slidenum">
              <a:rPr kumimoji="1" lang="ja-JP" altLang="en-US" smtClean="0"/>
              <a:t>23</a:t>
            </a:fld>
            <a:endParaRPr kumimoji="1" lang="ja-JP" altLang="en-US"/>
          </a:p>
        </p:txBody>
      </p:sp>
      <p:pic>
        <p:nvPicPr>
          <p:cNvPr id="3" name="図 2"/>
          <p:cNvPicPr>
            <a:picLocks noChangeAspect="1"/>
          </p:cNvPicPr>
          <p:nvPr/>
        </p:nvPicPr>
        <p:blipFill>
          <a:blip r:embed="rId2"/>
          <a:stretch>
            <a:fillRect/>
          </a:stretch>
        </p:blipFill>
        <p:spPr>
          <a:xfrm>
            <a:off x="1385440" y="3895412"/>
            <a:ext cx="4918305" cy="1536056"/>
          </a:xfrm>
          <a:prstGeom prst="rect">
            <a:avLst/>
          </a:prstGeom>
        </p:spPr>
      </p:pic>
      <p:pic>
        <p:nvPicPr>
          <p:cNvPr id="4" name="図 3"/>
          <p:cNvPicPr>
            <a:picLocks noChangeAspect="1"/>
          </p:cNvPicPr>
          <p:nvPr/>
        </p:nvPicPr>
        <p:blipFill>
          <a:blip r:embed="rId3"/>
          <a:stretch>
            <a:fillRect/>
          </a:stretch>
        </p:blipFill>
        <p:spPr>
          <a:xfrm>
            <a:off x="1385441" y="1899476"/>
            <a:ext cx="4918305" cy="1536056"/>
          </a:xfrm>
          <a:prstGeom prst="rect">
            <a:avLst/>
          </a:prstGeom>
        </p:spPr>
      </p:pic>
    </p:spTree>
    <p:extLst>
      <p:ext uri="{BB962C8B-B14F-4D97-AF65-F5344CB8AC3E}">
        <p14:creationId xmlns:p14="http://schemas.microsoft.com/office/powerpoint/2010/main" val="21046878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テキスト プレースホルダー 2"/>
          <p:cNvSpPr>
            <a:spLocks noGrp="1"/>
          </p:cNvSpPr>
          <p:nvPr>
            <p:ph type="body" idx="1"/>
          </p:nvPr>
        </p:nvSpPr>
        <p:spPr/>
        <p:txBody>
          <a:bodyPr/>
          <a:lstStyle/>
          <a:p>
            <a:endParaRPr kumimoji="1" lang="ja-JP" altLang="en-US"/>
          </a:p>
        </p:txBody>
      </p:sp>
      <p:pic>
        <p:nvPicPr>
          <p:cNvPr id="8" name="コンテンツ プレースホルダー 7"/>
          <p:cNvPicPr>
            <a:picLocks noGrp="1" noChangeAspect="1"/>
          </p:cNvPicPr>
          <p:nvPr>
            <p:ph sz="half" idx="2"/>
          </p:nvPr>
        </p:nvPicPr>
        <p:blipFill>
          <a:blip r:embed="rId2"/>
          <a:stretch>
            <a:fillRect/>
          </a:stretch>
        </p:blipFill>
        <p:spPr>
          <a:xfrm>
            <a:off x="630238" y="3478431"/>
            <a:ext cx="3868737" cy="1737875"/>
          </a:xfrm>
          <a:prstGeom prst="rect">
            <a:avLst/>
          </a:prstGeom>
        </p:spPr>
      </p:pic>
      <p:sp>
        <p:nvSpPr>
          <p:cNvPr id="5" name="テキスト プレースホルダー 4"/>
          <p:cNvSpPr>
            <a:spLocks noGrp="1"/>
          </p:cNvSpPr>
          <p:nvPr>
            <p:ph type="body" sz="quarter" idx="3"/>
          </p:nvPr>
        </p:nvSpPr>
        <p:spPr/>
        <p:txBody>
          <a:bodyPr/>
          <a:lstStyle/>
          <a:p>
            <a:endParaRPr kumimoji="1" lang="ja-JP" altLang="en-US"/>
          </a:p>
        </p:txBody>
      </p:sp>
      <p:pic>
        <p:nvPicPr>
          <p:cNvPr id="9" name="コンテンツ プレースホルダー 8"/>
          <p:cNvPicPr>
            <a:picLocks noGrp="1" noChangeAspect="1"/>
          </p:cNvPicPr>
          <p:nvPr>
            <p:ph sz="quarter" idx="4"/>
          </p:nvPr>
        </p:nvPicPr>
        <p:blipFill>
          <a:blip r:embed="rId3"/>
          <a:stretch>
            <a:fillRect/>
          </a:stretch>
        </p:blipFill>
        <p:spPr>
          <a:xfrm>
            <a:off x="4629150" y="3515523"/>
            <a:ext cx="3887788" cy="1663692"/>
          </a:xfrm>
          <a:prstGeom prst="rect">
            <a:avLst/>
          </a:prstGeom>
        </p:spPr>
      </p:pic>
      <p:sp>
        <p:nvSpPr>
          <p:cNvPr id="7" name="スライド番号プレースホルダー 6"/>
          <p:cNvSpPr>
            <a:spLocks noGrp="1"/>
          </p:cNvSpPr>
          <p:nvPr>
            <p:ph type="sldNum" sz="quarter" idx="12"/>
          </p:nvPr>
        </p:nvSpPr>
        <p:spPr/>
        <p:txBody>
          <a:bodyPr/>
          <a:lstStyle/>
          <a:p>
            <a:fld id="{768BF403-63E9-4BE6-AA0B-408C483EA9DC}" type="slidenum">
              <a:rPr kumimoji="1" lang="ja-JP" altLang="en-US" smtClean="0"/>
              <a:t>24</a:t>
            </a:fld>
            <a:endParaRPr kumimoji="1" lang="ja-JP" altLang="en-US"/>
          </a:p>
        </p:txBody>
      </p:sp>
    </p:spTree>
    <p:extLst>
      <p:ext uri="{BB962C8B-B14F-4D97-AF65-F5344CB8AC3E}">
        <p14:creationId xmlns:p14="http://schemas.microsoft.com/office/powerpoint/2010/main" val="177978254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実験</a:t>
            </a:r>
            <a:r>
              <a:rPr kumimoji="1" lang="en-US" altLang="ja-JP" dirty="0" smtClean="0"/>
              <a:t>2</a:t>
            </a:r>
            <a:r>
              <a:rPr kumimoji="1" lang="ja-JP" altLang="en-US" dirty="0" smtClean="0"/>
              <a:t>目的</a:t>
            </a:r>
            <a:endParaRPr kumimoji="1" lang="ja-JP" altLang="en-US" dirty="0"/>
          </a:p>
        </p:txBody>
      </p:sp>
      <p:sp>
        <p:nvSpPr>
          <p:cNvPr id="3" name="コンテンツ プレースホルダー 2"/>
          <p:cNvSpPr>
            <a:spLocks noGrp="1"/>
          </p:cNvSpPr>
          <p:nvPr>
            <p:ph idx="1"/>
          </p:nvPr>
        </p:nvSpPr>
        <p:spPr/>
        <p:txBody>
          <a:bodyPr/>
          <a:lstStyle/>
          <a:p>
            <a:r>
              <a:rPr lang="ja-JP" altLang="ja-JP" dirty="0" smtClean="0"/>
              <a:t>類似度</a:t>
            </a:r>
            <a:r>
              <a:rPr lang="ja-JP" altLang="ja-JP" dirty="0"/>
              <a:t>の高いとされた上位</a:t>
            </a:r>
            <a:r>
              <a:rPr lang="en-US" altLang="ja-JP" dirty="0"/>
              <a:t>20</a:t>
            </a:r>
            <a:r>
              <a:rPr lang="ja-JP" altLang="ja-JP" dirty="0"/>
              <a:t>件の画像を</a:t>
            </a:r>
            <a:r>
              <a:rPr lang="ja-JP" altLang="ja-JP" dirty="0" smtClean="0"/>
              <a:t>表示</a:t>
            </a:r>
            <a:r>
              <a:rPr lang="ja-JP" altLang="en-US" dirty="0" smtClean="0"/>
              <a:t>し，</a:t>
            </a:r>
            <a:r>
              <a:rPr lang="ja-JP" altLang="ja-JP" dirty="0" smtClean="0"/>
              <a:t>視覚的</a:t>
            </a:r>
            <a:r>
              <a:rPr lang="ja-JP" altLang="ja-JP" dirty="0"/>
              <a:t>な特徴に類似している点があるかを</a:t>
            </a:r>
            <a:r>
              <a:rPr lang="ja-JP" altLang="ja-JP" dirty="0" smtClean="0"/>
              <a:t>評価</a:t>
            </a:r>
            <a:r>
              <a:rPr lang="ja-JP" altLang="en-US" dirty="0"/>
              <a:t>した</a:t>
            </a:r>
            <a:r>
              <a:rPr lang="ja-JP" altLang="ja-JP" dirty="0" smtClean="0"/>
              <a:t>．</a:t>
            </a:r>
            <a:endParaRPr lang="en-US" altLang="ja-JP" dirty="0" smtClean="0"/>
          </a:p>
          <a:p>
            <a:endParaRPr lang="en-US" altLang="ja-JP" dirty="0" smtClean="0"/>
          </a:p>
          <a:p>
            <a:r>
              <a:rPr lang="ja-JP" altLang="ja-JP" dirty="0" smtClean="0"/>
              <a:t>その過程で，ラベルによって検索精度に大きく違いが出ていることが確認できたので，各ラベルの正答回数についても確認</a:t>
            </a:r>
            <a:r>
              <a:rPr lang="ja-JP" altLang="en-US" dirty="0" smtClean="0"/>
              <a:t>する</a:t>
            </a:r>
            <a:r>
              <a:rPr lang="ja-JP" altLang="ja-JP" dirty="0" smtClean="0"/>
              <a:t>．</a:t>
            </a:r>
            <a:endParaRPr lang="ja-JP" altLang="ja-JP" dirty="0"/>
          </a:p>
          <a:p>
            <a:endParaRPr kumimoji="1" lang="ja-JP" altLang="en-US"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25</a:t>
            </a:fld>
            <a:endParaRPr kumimoji="1" lang="ja-JP" altLang="en-US"/>
          </a:p>
        </p:txBody>
      </p:sp>
    </p:spTree>
    <p:extLst>
      <p:ext uri="{BB962C8B-B14F-4D97-AF65-F5344CB8AC3E}">
        <p14:creationId xmlns:p14="http://schemas.microsoft.com/office/powerpoint/2010/main" val="173641988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作成したモデル</a:t>
            </a:r>
            <a:endParaRPr kumimoji="1" lang="ja-JP" altLang="en-US" dirty="0"/>
          </a:p>
        </p:txBody>
      </p:sp>
      <p:pic>
        <p:nvPicPr>
          <p:cNvPr id="5" name="コンテンツ プレースホルダー 4"/>
          <p:cNvPicPr>
            <a:picLocks noGrp="1" noChangeAspect="1"/>
          </p:cNvPicPr>
          <p:nvPr>
            <p:ph idx="1"/>
          </p:nvPr>
        </p:nvPicPr>
        <p:blipFill>
          <a:blip r:embed="rId2"/>
          <a:stretch>
            <a:fillRect/>
          </a:stretch>
        </p:blipFill>
        <p:spPr>
          <a:xfrm>
            <a:off x="-39949" y="2076995"/>
            <a:ext cx="8739812" cy="3114472"/>
          </a:xfrm>
          <a:prstGeom prst="rect">
            <a:avLst/>
          </a:prstGeom>
        </p:spPr>
      </p:pic>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26</a:t>
            </a:fld>
            <a:endParaRPr kumimoji="1" lang="ja-JP" altLang="en-US"/>
          </a:p>
        </p:txBody>
      </p:sp>
    </p:spTree>
    <p:extLst>
      <p:ext uri="{BB962C8B-B14F-4D97-AF65-F5344CB8AC3E}">
        <p14:creationId xmlns:p14="http://schemas.microsoft.com/office/powerpoint/2010/main" val="40158190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特徴ベクトル例</a:t>
            </a:r>
            <a:r>
              <a:rPr kumimoji="1" lang="en-US" altLang="ja-JP" dirty="0" smtClean="0"/>
              <a:t>(4096)</a:t>
            </a:r>
            <a:endParaRPr kumimoji="1" lang="ja-JP" altLang="en-US" dirty="0"/>
          </a:p>
        </p:txBody>
      </p:sp>
      <p:pic>
        <p:nvPicPr>
          <p:cNvPr id="5" name="コンテンツ プレースホルダー 4"/>
          <p:cNvPicPr>
            <a:picLocks noGrp="1" noChangeAspect="1"/>
          </p:cNvPicPr>
          <p:nvPr>
            <p:ph idx="1"/>
          </p:nvPr>
        </p:nvPicPr>
        <p:blipFill>
          <a:blip r:embed="rId2"/>
          <a:stretch>
            <a:fillRect/>
          </a:stretch>
        </p:blipFill>
        <p:spPr>
          <a:xfrm>
            <a:off x="373227" y="2429691"/>
            <a:ext cx="8271158" cy="3095898"/>
          </a:xfrm>
          <a:prstGeom prst="rect">
            <a:avLst/>
          </a:prstGeom>
        </p:spPr>
      </p:pic>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27</a:t>
            </a:fld>
            <a:endParaRPr kumimoji="1" lang="ja-JP" altLang="en-US"/>
          </a:p>
        </p:txBody>
      </p:sp>
    </p:spTree>
    <p:extLst>
      <p:ext uri="{BB962C8B-B14F-4D97-AF65-F5344CB8AC3E}">
        <p14:creationId xmlns:p14="http://schemas.microsoft.com/office/powerpoint/2010/main" val="274537955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研究の方法</a:t>
            </a:r>
            <a:endParaRPr kumimoji="1" lang="ja-JP" altLang="en-US" dirty="0"/>
          </a:p>
        </p:txBody>
      </p:sp>
      <p:sp>
        <p:nvSpPr>
          <p:cNvPr id="3" name="コンテンツ プレースホルダー 2"/>
          <p:cNvSpPr>
            <a:spLocks noGrp="1"/>
          </p:cNvSpPr>
          <p:nvPr>
            <p:ph idx="1"/>
          </p:nvPr>
        </p:nvSpPr>
        <p:spPr>
          <a:xfrm>
            <a:off x="628650" y="1961147"/>
            <a:ext cx="7886700" cy="4186990"/>
          </a:xfrm>
        </p:spPr>
        <p:txBody>
          <a:bodyPr>
            <a:normAutofit/>
          </a:bodyPr>
          <a:lstStyle/>
          <a:p>
            <a:r>
              <a:rPr lang="ja-JP" altLang="en-US" dirty="0" smtClean="0"/>
              <a:t>次元数の異なる深層学習モデルを複数用意．</a:t>
            </a:r>
            <a:endParaRPr lang="en-US" altLang="ja-JP" dirty="0" smtClean="0"/>
          </a:p>
          <a:p>
            <a:endParaRPr lang="en-US" altLang="ja-JP" dirty="0" smtClean="0"/>
          </a:p>
          <a:p>
            <a:r>
              <a:rPr lang="ja-JP" altLang="en-US" dirty="0" smtClean="0"/>
              <a:t>画像</a:t>
            </a:r>
            <a:r>
              <a:rPr lang="ja-JP" altLang="en-US" dirty="0"/>
              <a:t>集合を用意し</a:t>
            </a:r>
            <a:r>
              <a:rPr lang="ja-JP" altLang="en-US" dirty="0" smtClean="0"/>
              <a:t>，</a:t>
            </a:r>
            <a:r>
              <a:rPr lang="ja-JP" altLang="en-US" dirty="0"/>
              <a:t>深層学習モデル</a:t>
            </a:r>
            <a:r>
              <a:rPr lang="ja-JP" altLang="en-US" dirty="0" smtClean="0"/>
              <a:t>を</a:t>
            </a:r>
            <a:r>
              <a:rPr lang="ja-JP" altLang="en-US" dirty="0"/>
              <a:t>用いて特徴ベクトル</a:t>
            </a:r>
            <a:r>
              <a:rPr lang="ja-JP" altLang="en-US" dirty="0" smtClean="0"/>
              <a:t>を</a:t>
            </a:r>
            <a:r>
              <a:rPr lang="ja-JP" altLang="en-US" dirty="0"/>
              <a:t>抽出</a:t>
            </a:r>
            <a:r>
              <a:rPr lang="ja-JP" altLang="en-US" dirty="0" smtClean="0"/>
              <a:t>する．</a:t>
            </a:r>
            <a:endParaRPr lang="en-US" altLang="ja-JP" dirty="0" smtClean="0"/>
          </a:p>
          <a:p>
            <a:endParaRPr lang="en-US" altLang="ja-JP" dirty="0"/>
          </a:p>
          <a:p>
            <a:r>
              <a:rPr lang="ja-JP" altLang="en-US" dirty="0"/>
              <a:t>特徴</a:t>
            </a:r>
            <a:r>
              <a:rPr lang="ja-JP" altLang="en-US" dirty="0" smtClean="0"/>
              <a:t>ベクトルを用いて</a:t>
            </a:r>
            <a:r>
              <a:rPr kumimoji="1" lang="ja-JP" altLang="en-US" dirty="0" smtClean="0"/>
              <a:t>類似度を</a:t>
            </a:r>
            <a:r>
              <a:rPr lang="ja-JP" altLang="en-US" dirty="0"/>
              <a:t>測る</a:t>
            </a:r>
            <a:r>
              <a:rPr kumimoji="1" lang="ja-JP" altLang="en-US" dirty="0" smtClean="0"/>
              <a:t>ときの検索精度と計算</a:t>
            </a:r>
            <a:r>
              <a:rPr lang="ja-JP" altLang="en-US" dirty="0" smtClean="0"/>
              <a:t>時間</a:t>
            </a:r>
            <a:r>
              <a:rPr kumimoji="1" lang="ja-JP" altLang="en-US" dirty="0" smtClean="0"/>
              <a:t>に</a:t>
            </a:r>
            <a:r>
              <a:rPr kumimoji="1" lang="ja-JP" altLang="en-US" dirty="0"/>
              <a:t>ついて評価する</a:t>
            </a:r>
            <a:r>
              <a:rPr kumimoji="1" lang="ja-JP" altLang="en-US" dirty="0" smtClean="0"/>
              <a:t>．</a:t>
            </a:r>
            <a:endParaRPr kumimoji="1" lang="en-US" altLang="ja-JP"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z="3200" smtClean="0"/>
              <a:t>28</a:t>
            </a:fld>
            <a:endParaRPr kumimoji="1" lang="ja-JP" altLang="en-US" sz="3200" dirty="0"/>
          </a:p>
        </p:txBody>
      </p:sp>
    </p:spTree>
    <p:extLst>
      <p:ext uri="{BB962C8B-B14F-4D97-AF65-F5344CB8AC3E}">
        <p14:creationId xmlns:p14="http://schemas.microsoft.com/office/powerpoint/2010/main" val="126012437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コンテンツ プレースホルダー 3"/>
          <p:cNvPicPr>
            <a:picLocks noGrp="1"/>
          </p:cNvPicPr>
          <p:nvPr>
            <p:ph idx="1"/>
          </p:nvPr>
        </p:nvPicPr>
        <p:blipFill>
          <a:blip r:embed="rId2"/>
          <a:stretch>
            <a:fillRect/>
          </a:stretch>
        </p:blipFill>
        <p:spPr>
          <a:xfrm>
            <a:off x="1588168" y="108283"/>
            <a:ext cx="6003758" cy="6641433"/>
          </a:xfrm>
          <a:prstGeom prst="rect">
            <a:avLst/>
          </a:prstGeom>
        </p:spPr>
      </p:pic>
      <p:sp>
        <p:nvSpPr>
          <p:cNvPr id="2" name="スライド番号プレースホルダー 1"/>
          <p:cNvSpPr>
            <a:spLocks noGrp="1"/>
          </p:cNvSpPr>
          <p:nvPr>
            <p:ph type="sldNum" sz="quarter" idx="12"/>
          </p:nvPr>
        </p:nvSpPr>
        <p:spPr/>
        <p:txBody>
          <a:bodyPr/>
          <a:lstStyle/>
          <a:p>
            <a:fld id="{768BF403-63E9-4BE6-AA0B-408C483EA9DC}" type="slidenum">
              <a:rPr kumimoji="1" lang="ja-JP" altLang="en-US" smtClean="0"/>
              <a:t>29</a:t>
            </a:fld>
            <a:endParaRPr kumimoji="1" lang="ja-JP" altLang="en-US"/>
          </a:p>
        </p:txBody>
      </p:sp>
    </p:spTree>
    <p:extLst>
      <p:ext uri="{BB962C8B-B14F-4D97-AF65-F5344CB8AC3E}">
        <p14:creationId xmlns:p14="http://schemas.microsoft.com/office/powerpoint/2010/main" val="256736001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関連研究</a:t>
            </a:r>
          </a:p>
        </p:txBody>
      </p:sp>
      <p:sp>
        <p:nvSpPr>
          <p:cNvPr id="3" name="コンテンツ プレースホルダー 2"/>
          <p:cNvSpPr>
            <a:spLocks noGrp="1"/>
          </p:cNvSpPr>
          <p:nvPr>
            <p:ph idx="1"/>
          </p:nvPr>
        </p:nvSpPr>
        <p:spPr/>
        <p:txBody>
          <a:bodyPr>
            <a:normAutofit/>
          </a:bodyPr>
          <a:lstStyle/>
          <a:p>
            <a:r>
              <a:rPr kumimoji="1" lang="en-US" altLang="ja-JP" sz="1800" dirty="0" err="1" smtClean="0">
                <a:latin typeface="+mj-ea"/>
                <a:ea typeface="+mj-ea"/>
              </a:rPr>
              <a:t>AlexNet</a:t>
            </a:r>
            <a:endParaRPr kumimoji="1" lang="en-US" altLang="ja-JP" sz="1800" dirty="0" smtClean="0">
              <a:latin typeface="+mj-ea"/>
              <a:ea typeface="+mj-ea"/>
            </a:endParaRPr>
          </a:p>
          <a:p>
            <a:pPr marL="0" indent="0">
              <a:buNone/>
            </a:pPr>
            <a:r>
              <a:rPr lang="ja-JP" altLang="en-US" sz="1800" dirty="0" smtClean="0">
                <a:latin typeface="+mj-ea"/>
                <a:ea typeface="+mj-ea"/>
              </a:rPr>
              <a:t>　</a:t>
            </a:r>
            <a:r>
              <a:rPr lang="en-US" altLang="ja-JP" sz="1800" dirty="0" smtClean="0">
                <a:latin typeface="+mj-ea"/>
                <a:ea typeface="+mj-ea"/>
              </a:rPr>
              <a:t>[2012Alex]</a:t>
            </a:r>
            <a:endParaRPr lang="en-US" altLang="ja-JP" sz="1800" dirty="0">
              <a:latin typeface="+mj-ea"/>
              <a:ea typeface="+mj-ea"/>
            </a:endParaRPr>
          </a:p>
          <a:p>
            <a:r>
              <a:rPr lang="ja-JP" altLang="en-US" sz="1800" dirty="0">
                <a:latin typeface="+mj-ea"/>
                <a:ea typeface="+mj-ea"/>
              </a:rPr>
              <a:t>特徴</a:t>
            </a:r>
            <a:r>
              <a:rPr lang="ja-JP" altLang="en-US" sz="1800" dirty="0" smtClean="0">
                <a:latin typeface="+mj-ea"/>
                <a:ea typeface="+mj-ea"/>
              </a:rPr>
              <a:t>ベクトル抽出</a:t>
            </a:r>
            <a:endParaRPr lang="en-US" altLang="ja-JP" sz="1800" dirty="0" smtClean="0">
              <a:latin typeface="+mj-ea"/>
              <a:ea typeface="+mj-ea"/>
            </a:endParaRPr>
          </a:p>
          <a:p>
            <a:pPr marL="0" indent="0">
              <a:buNone/>
            </a:pPr>
            <a:r>
              <a:rPr lang="ja-JP" altLang="en-US" sz="1800" dirty="0">
                <a:latin typeface="+mj-ea"/>
                <a:ea typeface="+mj-ea"/>
              </a:rPr>
              <a:t>　</a:t>
            </a:r>
            <a:r>
              <a:rPr lang="en-US" altLang="ja-JP" sz="1800" dirty="0" smtClean="0">
                <a:latin typeface="+mj-ea"/>
                <a:ea typeface="+mj-ea"/>
              </a:rPr>
              <a:t>[2015</a:t>
            </a:r>
            <a:r>
              <a:rPr lang="ja-JP" altLang="en-US" sz="1800" dirty="0" smtClean="0">
                <a:latin typeface="+mj-ea"/>
                <a:ea typeface="+mj-ea"/>
              </a:rPr>
              <a:t>中山</a:t>
            </a:r>
            <a:r>
              <a:rPr lang="en-US" altLang="ja-JP" sz="1800" dirty="0" smtClean="0">
                <a:latin typeface="+mj-ea"/>
                <a:ea typeface="+mj-ea"/>
              </a:rPr>
              <a:t>]</a:t>
            </a:r>
            <a:endParaRPr kumimoji="1" lang="en-US" altLang="ja-JP" sz="1800" dirty="0">
              <a:latin typeface="+mj-ea"/>
              <a:ea typeface="+mj-ea"/>
            </a:endParaRPr>
          </a:p>
          <a:p>
            <a:r>
              <a:rPr lang="ja-JP" altLang="en-US" sz="1800" dirty="0" smtClean="0">
                <a:latin typeface="+mj-ea"/>
                <a:ea typeface="+mj-ea"/>
              </a:rPr>
              <a:t>特徴ベクトルの距離の測り方</a:t>
            </a:r>
            <a:endParaRPr lang="en-US" altLang="ja-JP" sz="1800" dirty="0" smtClean="0">
              <a:latin typeface="+mj-ea"/>
              <a:ea typeface="+mj-ea"/>
            </a:endParaRPr>
          </a:p>
          <a:p>
            <a:pPr marL="0" indent="0">
              <a:buNone/>
            </a:pPr>
            <a:r>
              <a:rPr lang="ja-JP" altLang="en-US" sz="1800" dirty="0">
                <a:latin typeface="+mj-ea"/>
                <a:ea typeface="+mj-ea"/>
              </a:rPr>
              <a:t>　</a:t>
            </a:r>
            <a:r>
              <a:rPr lang="en-US" altLang="ja-JP" sz="1800" dirty="0" smtClean="0">
                <a:latin typeface="+mj-ea"/>
                <a:ea typeface="+mj-ea"/>
              </a:rPr>
              <a:t>[2012Alex]</a:t>
            </a:r>
            <a:r>
              <a:rPr lang="ja-JP" altLang="en-US" sz="1800" dirty="0" err="1" smtClean="0">
                <a:latin typeface="+mj-ea"/>
                <a:ea typeface="+mj-ea"/>
              </a:rPr>
              <a:t>，</a:t>
            </a:r>
            <a:r>
              <a:rPr lang="en-US" altLang="ja-JP" sz="1800" dirty="0" smtClean="0">
                <a:latin typeface="+mj-ea"/>
                <a:ea typeface="+mj-ea"/>
              </a:rPr>
              <a:t>[2018</a:t>
            </a:r>
            <a:r>
              <a:rPr lang="ja-JP" altLang="en-US" sz="1800" dirty="0" smtClean="0">
                <a:latin typeface="+mj-ea"/>
                <a:ea typeface="+mj-ea"/>
              </a:rPr>
              <a:t>鬼塚</a:t>
            </a:r>
            <a:r>
              <a:rPr lang="en-US" altLang="ja-JP" sz="1800" dirty="0" smtClean="0">
                <a:latin typeface="+mj-ea"/>
                <a:ea typeface="+mj-ea"/>
              </a:rPr>
              <a:t>]</a:t>
            </a:r>
            <a:endParaRPr kumimoji="1" lang="en-US" altLang="ja-JP" sz="1800" dirty="0">
              <a:latin typeface="+mj-ea"/>
              <a:ea typeface="+mj-ea"/>
            </a:endParaRPr>
          </a:p>
          <a:p>
            <a:r>
              <a:rPr lang="ja-JP" altLang="en-US" sz="1800" dirty="0" smtClean="0">
                <a:latin typeface="+mj-ea"/>
                <a:ea typeface="+mj-ea"/>
              </a:rPr>
              <a:t>次元の呪いに</a:t>
            </a:r>
            <a:r>
              <a:rPr lang="ja-JP" altLang="en-US" sz="1800" dirty="0">
                <a:latin typeface="+mj-ea"/>
                <a:ea typeface="+mj-ea"/>
              </a:rPr>
              <a:t>関した</a:t>
            </a:r>
            <a:r>
              <a:rPr lang="ja-JP" altLang="en-US" sz="1800" dirty="0" smtClean="0">
                <a:latin typeface="+mj-ea"/>
                <a:ea typeface="+mj-ea"/>
              </a:rPr>
              <a:t>研究</a:t>
            </a:r>
            <a:endParaRPr lang="en-US" altLang="ja-JP" sz="1800" dirty="0" smtClean="0">
              <a:latin typeface="+mj-ea"/>
              <a:ea typeface="+mj-ea"/>
            </a:endParaRPr>
          </a:p>
          <a:p>
            <a:pPr marL="0" indent="0">
              <a:buNone/>
            </a:pPr>
            <a:r>
              <a:rPr lang="ja-JP" altLang="en-US" sz="1800" dirty="0">
                <a:latin typeface="+mj-ea"/>
                <a:ea typeface="+mj-ea"/>
              </a:rPr>
              <a:t>　</a:t>
            </a:r>
            <a:r>
              <a:rPr lang="en-US" altLang="ja-JP" sz="1800" dirty="0" smtClean="0">
                <a:latin typeface="+mj-ea"/>
                <a:ea typeface="+mj-ea"/>
              </a:rPr>
              <a:t>[2020</a:t>
            </a:r>
            <a:r>
              <a:rPr lang="ja-JP" altLang="en-US" sz="1800" dirty="0" smtClean="0">
                <a:latin typeface="+mj-ea"/>
                <a:ea typeface="+mj-ea"/>
              </a:rPr>
              <a:t>高橋</a:t>
            </a:r>
            <a:r>
              <a:rPr lang="en-US" altLang="ja-JP" sz="1800" dirty="0" smtClean="0">
                <a:latin typeface="+mj-ea"/>
                <a:ea typeface="+mj-ea"/>
              </a:rPr>
              <a:t>]</a:t>
            </a:r>
            <a:endParaRPr kumimoji="1" lang="en-US" altLang="ja-JP" sz="1800" dirty="0">
              <a:latin typeface="+mj-ea"/>
              <a:ea typeface="+mj-ea"/>
            </a:endParaRPr>
          </a:p>
          <a:p>
            <a:endParaRPr kumimoji="1" lang="ja-JP" altLang="en-US" sz="1800" dirty="0">
              <a:latin typeface="+mj-ea"/>
              <a:ea typeface="+mj-ea"/>
            </a:endParaRPr>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z="3200" smtClean="0"/>
              <a:t>3</a:t>
            </a:fld>
            <a:endParaRPr kumimoji="1" lang="ja-JP" altLang="en-US" sz="3200" dirty="0"/>
          </a:p>
        </p:txBody>
      </p:sp>
    </p:spTree>
    <p:extLst>
      <p:ext uri="{BB962C8B-B14F-4D97-AF65-F5344CB8AC3E}">
        <p14:creationId xmlns:p14="http://schemas.microsoft.com/office/powerpoint/2010/main" val="5249672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768BF403-63E9-4BE6-AA0B-408C483EA9DC}" type="slidenum">
              <a:rPr kumimoji="1" lang="ja-JP" altLang="en-US" smtClean="0"/>
              <a:t>30</a:t>
            </a:fld>
            <a:endParaRPr kumimoji="1" lang="ja-JP" altLang="en-US"/>
          </a:p>
        </p:txBody>
      </p:sp>
      <p:pic>
        <p:nvPicPr>
          <p:cNvPr id="3" name="図 2"/>
          <p:cNvPicPr>
            <a:picLocks noChangeAspect="1"/>
          </p:cNvPicPr>
          <p:nvPr/>
        </p:nvPicPr>
        <p:blipFill>
          <a:blip r:embed="rId2"/>
          <a:stretch>
            <a:fillRect/>
          </a:stretch>
        </p:blipFill>
        <p:spPr>
          <a:xfrm>
            <a:off x="682987" y="650472"/>
            <a:ext cx="7536770" cy="2131916"/>
          </a:xfrm>
          <a:prstGeom prst="rect">
            <a:avLst/>
          </a:prstGeom>
        </p:spPr>
      </p:pic>
      <p:pic>
        <p:nvPicPr>
          <p:cNvPr id="4" name="図 3"/>
          <p:cNvPicPr/>
          <p:nvPr/>
        </p:nvPicPr>
        <p:blipFill>
          <a:blip r:embed="rId3">
            <a:extLst>
              <a:ext uri="{28A0092B-C50C-407E-A947-70E740481C1C}">
                <a14:useLocalDpi xmlns:a14="http://schemas.microsoft.com/office/drawing/2010/main" val="0"/>
              </a:ext>
            </a:extLst>
          </a:blip>
          <a:srcRect/>
          <a:stretch>
            <a:fillRect/>
          </a:stretch>
        </p:blipFill>
        <p:spPr bwMode="auto">
          <a:xfrm>
            <a:off x="682987" y="3791744"/>
            <a:ext cx="7536770" cy="2086542"/>
          </a:xfrm>
          <a:prstGeom prst="rect">
            <a:avLst/>
          </a:prstGeom>
          <a:noFill/>
          <a:ln>
            <a:noFill/>
          </a:ln>
        </p:spPr>
      </p:pic>
    </p:spTree>
    <p:extLst>
      <p:ext uri="{BB962C8B-B14F-4D97-AF65-F5344CB8AC3E}">
        <p14:creationId xmlns:p14="http://schemas.microsoft.com/office/powerpoint/2010/main" val="427204775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768BF403-63E9-4BE6-AA0B-408C483EA9DC}" type="slidenum">
              <a:rPr kumimoji="1" lang="ja-JP" altLang="en-US" smtClean="0"/>
              <a:t>31</a:t>
            </a:fld>
            <a:endParaRPr kumimoji="1" lang="ja-JP" altLang="en-US"/>
          </a:p>
        </p:txBody>
      </p:sp>
      <p:graphicFrame>
        <p:nvGraphicFramePr>
          <p:cNvPr id="3" name="表 2"/>
          <p:cNvGraphicFramePr>
            <a:graphicFrameLocks noGrp="1"/>
          </p:cNvGraphicFramePr>
          <p:nvPr>
            <p:extLst>
              <p:ext uri="{D42A27DB-BD31-4B8C-83A1-F6EECF244321}">
                <p14:modId xmlns:p14="http://schemas.microsoft.com/office/powerpoint/2010/main" val="1831433760"/>
              </p:ext>
            </p:extLst>
          </p:nvPr>
        </p:nvGraphicFramePr>
        <p:xfrm>
          <a:off x="666206" y="78700"/>
          <a:ext cx="7576459" cy="6460213"/>
        </p:xfrm>
        <a:graphic>
          <a:graphicData uri="http://schemas.openxmlformats.org/drawingml/2006/table">
            <a:tbl>
              <a:tblPr firstRow="1" firstCol="1" bandRow="1">
                <a:tableStyleId>{5C22544A-7EE6-4342-B048-85BDC9FD1C3A}</a:tableStyleId>
              </a:tblPr>
              <a:tblGrid>
                <a:gridCol w="3832261">
                  <a:extLst>
                    <a:ext uri="{9D8B030D-6E8A-4147-A177-3AD203B41FA5}">
                      <a16:colId xmlns:a16="http://schemas.microsoft.com/office/drawing/2014/main" val="508273591"/>
                    </a:ext>
                  </a:extLst>
                </a:gridCol>
                <a:gridCol w="2532083">
                  <a:extLst>
                    <a:ext uri="{9D8B030D-6E8A-4147-A177-3AD203B41FA5}">
                      <a16:colId xmlns:a16="http://schemas.microsoft.com/office/drawing/2014/main" val="4111925393"/>
                    </a:ext>
                  </a:extLst>
                </a:gridCol>
                <a:gridCol w="1212115">
                  <a:extLst>
                    <a:ext uri="{9D8B030D-6E8A-4147-A177-3AD203B41FA5}">
                      <a16:colId xmlns:a16="http://schemas.microsoft.com/office/drawing/2014/main" val="2345643230"/>
                    </a:ext>
                  </a:extLst>
                </a:gridCol>
              </a:tblGrid>
              <a:tr h="276490">
                <a:tc gridSpan="3">
                  <a:txBody>
                    <a:bodyPr/>
                    <a:lstStyle/>
                    <a:p>
                      <a:pPr algn="just">
                        <a:spcAft>
                          <a:spcPts val="0"/>
                        </a:spcAft>
                      </a:pPr>
                      <a:r>
                        <a:rPr lang="en-US" sz="1050" kern="100">
                          <a:effectLst/>
                        </a:rPr>
                        <a:t>Model:”sequential”</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982881949"/>
                  </a:ext>
                </a:extLst>
              </a:tr>
              <a:tr h="276490">
                <a:tc>
                  <a:txBody>
                    <a:bodyPr/>
                    <a:lstStyle/>
                    <a:p>
                      <a:pPr algn="just">
                        <a:spcAft>
                          <a:spcPts val="0"/>
                        </a:spcAft>
                      </a:pPr>
                      <a:r>
                        <a:rPr lang="en-US" sz="1050" kern="100">
                          <a:effectLst/>
                        </a:rPr>
                        <a:t>Layer(type)</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1050" kern="0">
                          <a:effectLst/>
                        </a:rPr>
                        <a:t>Output Shape</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ctr">
                        <a:spcAft>
                          <a:spcPts val="0"/>
                        </a:spcAft>
                      </a:pPr>
                      <a:r>
                        <a:rPr lang="en-US" sz="1050" kern="0">
                          <a:effectLst/>
                        </a:rPr>
                        <a:t>Param #</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extLst>
                  <a:ext uri="{0D108BD9-81ED-4DB2-BD59-A6C34878D82A}">
                    <a16:rowId xmlns:a16="http://schemas.microsoft.com/office/drawing/2014/main" val="3443042340"/>
                  </a:ext>
                </a:extLst>
              </a:tr>
              <a:tr h="276490">
                <a:tc>
                  <a:txBody>
                    <a:bodyPr/>
                    <a:lstStyle/>
                    <a:p>
                      <a:pPr algn="just">
                        <a:spcAft>
                          <a:spcPts val="0"/>
                        </a:spcAft>
                      </a:pPr>
                      <a:r>
                        <a:rPr lang="en-US" sz="1050" kern="0">
                          <a:effectLst/>
                        </a:rPr>
                        <a:t>conv2d (Conv2D)</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1050" kern="0">
                          <a:effectLst/>
                        </a:rPr>
                        <a:t>(None, 32, 32, 96)</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1050" kern="0">
                          <a:effectLst/>
                        </a:rPr>
                        <a:t>2688</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extLst>
                  <a:ext uri="{0D108BD9-81ED-4DB2-BD59-A6C34878D82A}">
                    <a16:rowId xmlns:a16="http://schemas.microsoft.com/office/drawing/2014/main" val="3230218201"/>
                  </a:ext>
                </a:extLst>
              </a:tr>
              <a:tr h="276490">
                <a:tc>
                  <a:txBody>
                    <a:bodyPr/>
                    <a:lstStyle/>
                    <a:p>
                      <a:pPr algn="just">
                        <a:spcAft>
                          <a:spcPts val="0"/>
                        </a:spcAft>
                      </a:pPr>
                      <a:r>
                        <a:rPr lang="en-US" sz="1050" kern="0">
                          <a:effectLst/>
                        </a:rPr>
                        <a:t>max_pooling2d (MaxPoolin</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1050" kern="0">
                          <a:effectLst/>
                        </a:rPr>
                        <a:t>(None, 16, 16, 96)</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1050" kern="0">
                          <a:effectLst/>
                        </a:rPr>
                        <a:t>0</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extLst>
                  <a:ext uri="{0D108BD9-81ED-4DB2-BD59-A6C34878D82A}">
                    <a16:rowId xmlns:a16="http://schemas.microsoft.com/office/drawing/2014/main" val="112239404"/>
                  </a:ext>
                </a:extLst>
              </a:tr>
              <a:tr h="276490">
                <a:tc>
                  <a:txBody>
                    <a:bodyPr/>
                    <a:lstStyle/>
                    <a:p>
                      <a:pPr algn="just">
                        <a:spcAft>
                          <a:spcPts val="0"/>
                        </a:spcAft>
                      </a:pPr>
                      <a:r>
                        <a:rPr lang="en-US" sz="1050" kern="0">
                          <a:effectLst/>
                        </a:rPr>
                        <a:t>batch_normalization (Bat</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1050" kern="0">
                          <a:effectLst/>
                        </a:rPr>
                        <a:t>(None, 16, 16, 96)</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1050" kern="0">
                          <a:effectLst/>
                        </a:rPr>
                        <a:t>384</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extLst>
                  <a:ext uri="{0D108BD9-81ED-4DB2-BD59-A6C34878D82A}">
                    <a16:rowId xmlns:a16="http://schemas.microsoft.com/office/drawing/2014/main" val="433709755"/>
                  </a:ext>
                </a:extLst>
              </a:tr>
              <a:tr h="276490">
                <a:tc>
                  <a:txBody>
                    <a:bodyPr/>
                    <a:lstStyle/>
                    <a:p>
                      <a:pPr algn="just">
                        <a:spcAft>
                          <a:spcPts val="0"/>
                        </a:spcAft>
                      </a:pPr>
                      <a:r>
                        <a:rPr lang="en-US" sz="1050" kern="0">
                          <a:effectLst/>
                        </a:rPr>
                        <a:t>conv2d_1 (Conv2D)</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1050" kern="0">
                          <a:effectLst/>
                        </a:rPr>
                        <a:t>(None, 16, 16, 256)</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1050" kern="0">
                          <a:effectLst/>
                        </a:rPr>
                        <a:t>614656</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extLst>
                  <a:ext uri="{0D108BD9-81ED-4DB2-BD59-A6C34878D82A}">
                    <a16:rowId xmlns:a16="http://schemas.microsoft.com/office/drawing/2014/main" val="2574996359"/>
                  </a:ext>
                </a:extLst>
              </a:tr>
              <a:tr h="276490">
                <a:tc>
                  <a:txBody>
                    <a:bodyPr/>
                    <a:lstStyle/>
                    <a:p>
                      <a:pPr algn="just">
                        <a:spcAft>
                          <a:spcPts val="0"/>
                        </a:spcAft>
                      </a:pPr>
                      <a:r>
                        <a:rPr lang="en-US" sz="1050" kern="0">
                          <a:effectLst/>
                        </a:rPr>
                        <a:t>max_pooling2d_1 (MaxPool</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1050" kern="0">
                          <a:effectLst/>
                        </a:rPr>
                        <a:t>(None, 8, 8, 256) </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1050" kern="0">
                          <a:effectLst/>
                        </a:rPr>
                        <a:t>0</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extLst>
                  <a:ext uri="{0D108BD9-81ED-4DB2-BD59-A6C34878D82A}">
                    <a16:rowId xmlns:a16="http://schemas.microsoft.com/office/drawing/2014/main" val="1534608418"/>
                  </a:ext>
                </a:extLst>
              </a:tr>
              <a:tr h="276490">
                <a:tc>
                  <a:txBody>
                    <a:bodyPr/>
                    <a:lstStyle/>
                    <a:p>
                      <a:pPr algn="just">
                        <a:spcAft>
                          <a:spcPts val="0"/>
                        </a:spcAft>
                      </a:pPr>
                      <a:r>
                        <a:rPr lang="en-US" sz="1050" kern="0">
                          <a:effectLst/>
                        </a:rPr>
                        <a:t>batch_normalization_1 (B</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1050" kern="0">
                          <a:effectLst/>
                        </a:rPr>
                        <a:t>(None, 8, 8, 256)</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1050" kern="0">
                          <a:effectLst/>
                        </a:rPr>
                        <a:t>1024</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extLst>
                  <a:ext uri="{0D108BD9-81ED-4DB2-BD59-A6C34878D82A}">
                    <a16:rowId xmlns:a16="http://schemas.microsoft.com/office/drawing/2014/main" val="23908255"/>
                  </a:ext>
                </a:extLst>
              </a:tr>
              <a:tr h="276490">
                <a:tc>
                  <a:txBody>
                    <a:bodyPr/>
                    <a:lstStyle/>
                    <a:p>
                      <a:pPr algn="just">
                        <a:spcAft>
                          <a:spcPts val="0"/>
                        </a:spcAft>
                      </a:pPr>
                      <a:r>
                        <a:rPr lang="en-US" sz="1050" kern="0">
                          <a:effectLst/>
                        </a:rPr>
                        <a:t>conv2d_2 (Conv2D)</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1050" kern="0">
                          <a:effectLst/>
                        </a:rPr>
                        <a:t>(None, 8, 8, 384)</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1050" kern="0">
                          <a:effectLst/>
                        </a:rPr>
                        <a:t>885120</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extLst>
                  <a:ext uri="{0D108BD9-81ED-4DB2-BD59-A6C34878D82A}">
                    <a16:rowId xmlns:a16="http://schemas.microsoft.com/office/drawing/2014/main" val="2730112374"/>
                  </a:ext>
                </a:extLst>
              </a:tr>
              <a:tr h="276490">
                <a:tc>
                  <a:txBody>
                    <a:bodyPr/>
                    <a:lstStyle/>
                    <a:p>
                      <a:pPr algn="just">
                        <a:spcAft>
                          <a:spcPts val="0"/>
                        </a:spcAft>
                      </a:pPr>
                      <a:r>
                        <a:rPr lang="en-US" sz="1050" kern="0">
                          <a:effectLst/>
                        </a:rPr>
                        <a:t>conv2d_3 (Conv2D)</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1050" kern="0">
                          <a:effectLst/>
                        </a:rPr>
                        <a:t>(None, 8, 8, 384)</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1050" kern="0">
                          <a:effectLst/>
                        </a:rPr>
                        <a:t>1327488</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extLst>
                  <a:ext uri="{0D108BD9-81ED-4DB2-BD59-A6C34878D82A}">
                    <a16:rowId xmlns:a16="http://schemas.microsoft.com/office/drawing/2014/main" val="714523946"/>
                  </a:ext>
                </a:extLst>
              </a:tr>
              <a:tr h="276490">
                <a:tc>
                  <a:txBody>
                    <a:bodyPr/>
                    <a:lstStyle/>
                    <a:p>
                      <a:pPr algn="just">
                        <a:spcAft>
                          <a:spcPts val="0"/>
                        </a:spcAft>
                      </a:pPr>
                      <a:r>
                        <a:rPr lang="en-US" sz="1050" kern="0">
                          <a:effectLst/>
                        </a:rPr>
                        <a:t>conv2d_4 (Conv2D)</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1050" kern="0">
                          <a:effectLst/>
                        </a:rPr>
                        <a:t>(None, 8, 8, 256)</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1050" kern="0">
                          <a:effectLst/>
                        </a:rPr>
                        <a:t>884992</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extLst>
                  <a:ext uri="{0D108BD9-81ED-4DB2-BD59-A6C34878D82A}">
                    <a16:rowId xmlns:a16="http://schemas.microsoft.com/office/drawing/2014/main" val="3002557394"/>
                  </a:ext>
                </a:extLst>
              </a:tr>
              <a:tr h="276490">
                <a:tc>
                  <a:txBody>
                    <a:bodyPr/>
                    <a:lstStyle/>
                    <a:p>
                      <a:pPr algn="just">
                        <a:spcAft>
                          <a:spcPts val="0"/>
                        </a:spcAft>
                      </a:pPr>
                      <a:r>
                        <a:rPr lang="en-US" sz="1050" kern="0">
                          <a:effectLst/>
                        </a:rPr>
                        <a:t>max_pooling2d_2 (MaxPool</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1050" kern="0">
                          <a:effectLst/>
                        </a:rPr>
                        <a:t>(None, 4, 4, 256)</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1050" kern="0">
                          <a:effectLst/>
                        </a:rPr>
                        <a:t>0</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extLst>
                  <a:ext uri="{0D108BD9-81ED-4DB2-BD59-A6C34878D82A}">
                    <a16:rowId xmlns:a16="http://schemas.microsoft.com/office/drawing/2014/main" val="1297492631"/>
                  </a:ext>
                </a:extLst>
              </a:tr>
              <a:tr h="276490">
                <a:tc>
                  <a:txBody>
                    <a:bodyPr/>
                    <a:lstStyle/>
                    <a:p>
                      <a:pPr algn="just">
                        <a:spcAft>
                          <a:spcPts val="0"/>
                        </a:spcAft>
                      </a:pPr>
                      <a:r>
                        <a:rPr lang="en-US" sz="1050" kern="0">
                          <a:effectLst/>
                        </a:rPr>
                        <a:t>batch_normalization_2 (B</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1050" kern="0">
                          <a:effectLst/>
                        </a:rPr>
                        <a:t>(None, 4, 4, 256)</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1050" kern="0">
                          <a:effectLst/>
                        </a:rPr>
                        <a:t>1024</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extLst>
                  <a:ext uri="{0D108BD9-81ED-4DB2-BD59-A6C34878D82A}">
                    <a16:rowId xmlns:a16="http://schemas.microsoft.com/office/drawing/2014/main" val="3672842991"/>
                  </a:ext>
                </a:extLst>
              </a:tr>
              <a:tr h="276490">
                <a:tc>
                  <a:txBody>
                    <a:bodyPr/>
                    <a:lstStyle/>
                    <a:p>
                      <a:pPr algn="just">
                        <a:spcAft>
                          <a:spcPts val="0"/>
                        </a:spcAft>
                      </a:pPr>
                      <a:r>
                        <a:rPr lang="en-US" sz="1050" kern="0">
                          <a:effectLst/>
                        </a:rPr>
                        <a:t>flatten (Flatten)</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1050" kern="0">
                          <a:effectLst/>
                        </a:rPr>
                        <a:t>(None, 4096)</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1050" kern="0">
                          <a:effectLst/>
                        </a:rPr>
                        <a:t>0</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extLst>
                  <a:ext uri="{0D108BD9-81ED-4DB2-BD59-A6C34878D82A}">
                    <a16:rowId xmlns:a16="http://schemas.microsoft.com/office/drawing/2014/main" val="2226294027"/>
                  </a:ext>
                </a:extLst>
              </a:tr>
              <a:tr h="276490">
                <a:tc>
                  <a:txBody>
                    <a:bodyPr/>
                    <a:lstStyle/>
                    <a:p>
                      <a:pPr algn="just">
                        <a:spcAft>
                          <a:spcPts val="0"/>
                        </a:spcAft>
                      </a:pPr>
                      <a:r>
                        <a:rPr lang="en-US" sz="1050" kern="0">
                          <a:effectLst/>
                        </a:rPr>
                        <a:t>dense (Dense)</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1050" kern="0">
                          <a:effectLst/>
                        </a:rPr>
                        <a:t>(None, 4096)</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1050" kern="0">
                          <a:effectLst/>
                        </a:rPr>
                        <a:t>16781312</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extLst>
                  <a:ext uri="{0D108BD9-81ED-4DB2-BD59-A6C34878D82A}">
                    <a16:rowId xmlns:a16="http://schemas.microsoft.com/office/drawing/2014/main" val="918937227"/>
                  </a:ext>
                </a:extLst>
              </a:tr>
              <a:tr h="276490">
                <a:tc>
                  <a:txBody>
                    <a:bodyPr/>
                    <a:lstStyle/>
                    <a:p>
                      <a:pPr algn="just">
                        <a:spcAft>
                          <a:spcPts val="0"/>
                        </a:spcAft>
                      </a:pPr>
                      <a:r>
                        <a:rPr lang="en-US" sz="1050" kern="0">
                          <a:effectLst/>
                        </a:rPr>
                        <a:t>dropout (Dropout)</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1050" kern="0">
                          <a:effectLst/>
                        </a:rPr>
                        <a:t>(None, 4096)</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1050" kern="0">
                          <a:effectLst/>
                        </a:rPr>
                        <a:t>0</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extLst>
                  <a:ext uri="{0D108BD9-81ED-4DB2-BD59-A6C34878D82A}">
                    <a16:rowId xmlns:a16="http://schemas.microsoft.com/office/drawing/2014/main" val="3582379423"/>
                  </a:ext>
                </a:extLst>
              </a:tr>
              <a:tr h="276490">
                <a:tc>
                  <a:txBody>
                    <a:bodyPr/>
                    <a:lstStyle/>
                    <a:p>
                      <a:pPr algn="just">
                        <a:spcAft>
                          <a:spcPts val="0"/>
                        </a:spcAft>
                      </a:pPr>
                      <a:r>
                        <a:rPr lang="en-US" sz="1050" kern="0">
                          <a:effectLst/>
                        </a:rPr>
                        <a:t>dense_1 (Dense)</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1050" kern="0">
                          <a:effectLst/>
                        </a:rPr>
                        <a:t>(None, 4096)</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1050" kern="0">
                          <a:effectLst/>
                        </a:rPr>
                        <a:t>16781312</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extLst>
                  <a:ext uri="{0D108BD9-81ED-4DB2-BD59-A6C34878D82A}">
                    <a16:rowId xmlns:a16="http://schemas.microsoft.com/office/drawing/2014/main" val="151742057"/>
                  </a:ext>
                </a:extLst>
              </a:tr>
              <a:tr h="276490">
                <a:tc>
                  <a:txBody>
                    <a:bodyPr/>
                    <a:lstStyle/>
                    <a:p>
                      <a:pPr algn="just">
                        <a:spcAft>
                          <a:spcPts val="0"/>
                        </a:spcAft>
                      </a:pPr>
                      <a:r>
                        <a:rPr lang="en-US" sz="1050" kern="0">
                          <a:effectLst/>
                        </a:rPr>
                        <a:t>dropout_1 (Dropout)</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1050" kern="0">
                          <a:effectLst/>
                        </a:rPr>
                        <a:t>(None, 4096)</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1050" kern="0">
                          <a:effectLst/>
                        </a:rPr>
                        <a:t>0  </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extLst>
                  <a:ext uri="{0D108BD9-81ED-4DB2-BD59-A6C34878D82A}">
                    <a16:rowId xmlns:a16="http://schemas.microsoft.com/office/drawing/2014/main" val="492906642"/>
                  </a:ext>
                </a:extLst>
              </a:tr>
              <a:tr h="276490">
                <a:tc>
                  <a:txBody>
                    <a:bodyPr/>
                    <a:lstStyle/>
                    <a:p>
                      <a:pPr algn="just">
                        <a:spcAft>
                          <a:spcPts val="0"/>
                        </a:spcAft>
                      </a:pPr>
                      <a:r>
                        <a:rPr lang="en-US" sz="1050" kern="0">
                          <a:effectLst/>
                        </a:rPr>
                        <a:t>dense_2 (Dense)</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1050" kern="0">
                          <a:effectLst/>
                        </a:rPr>
                        <a:t>(None, 10)</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1050" kern="0">
                          <a:effectLst/>
                        </a:rPr>
                        <a:t>40970</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extLst>
                  <a:ext uri="{0D108BD9-81ED-4DB2-BD59-A6C34878D82A}">
                    <a16:rowId xmlns:a16="http://schemas.microsoft.com/office/drawing/2014/main" val="2393263491"/>
                  </a:ext>
                </a:extLst>
              </a:tr>
              <a:tr h="403763">
                <a:tc gridSpan="3">
                  <a:txBody>
                    <a:bodyPr/>
                    <a:lstStyle/>
                    <a:p>
                      <a:pPr algn="l">
                        <a:spcAft>
                          <a:spcPts val="0"/>
                        </a:spcAft>
                      </a:pPr>
                      <a:r>
                        <a:rPr lang="en-US" sz="1050" kern="0">
                          <a:effectLst/>
                        </a:rPr>
                        <a:t>Total params: 37,320,970</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2620772387"/>
                  </a:ext>
                </a:extLst>
              </a:tr>
              <a:tr h="401570">
                <a:tc gridSpan="3">
                  <a:txBody>
                    <a:bodyPr/>
                    <a:lstStyle/>
                    <a:p>
                      <a:pPr algn="just">
                        <a:spcAft>
                          <a:spcPts val="0"/>
                        </a:spcAft>
                      </a:pPr>
                      <a:r>
                        <a:rPr lang="en-US" sz="1050" kern="0">
                          <a:effectLst/>
                        </a:rPr>
                        <a:t>Trainable params: 37,319,754</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863991300"/>
                  </a:ext>
                </a:extLst>
              </a:tr>
              <a:tr h="401570">
                <a:tc gridSpan="3">
                  <a:txBody>
                    <a:bodyPr/>
                    <a:lstStyle/>
                    <a:p>
                      <a:pPr algn="just">
                        <a:spcAft>
                          <a:spcPts val="0"/>
                        </a:spcAft>
                      </a:pPr>
                      <a:r>
                        <a:rPr lang="en-US" sz="1050" kern="0" dirty="0">
                          <a:effectLst/>
                        </a:rPr>
                        <a:t>Non-trainable </a:t>
                      </a:r>
                      <a:r>
                        <a:rPr lang="en-US" sz="1050" kern="0" dirty="0" err="1">
                          <a:effectLst/>
                        </a:rPr>
                        <a:t>params</a:t>
                      </a:r>
                      <a:r>
                        <a:rPr lang="en-US" sz="1050" kern="0" dirty="0">
                          <a:effectLst/>
                        </a:rPr>
                        <a:t>: 1,216</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3330578661"/>
                  </a:ext>
                </a:extLst>
              </a:tr>
            </a:tbl>
          </a:graphicData>
        </a:graphic>
      </p:graphicFrame>
    </p:spTree>
    <p:extLst>
      <p:ext uri="{BB962C8B-B14F-4D97-AF65-F5344CB8AC3E}">
        <p14:creationId xmlns:p14="http://schemas.microsoft.com/office/powerpoint/2010/main" val="74163283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グループ化 4"/>
          <p:cNvGrpSpPr/>
          <p:nvPr/>
        </p:nvGrpSpPr>
        <p:grpSpPr>
          <a:xfrm>
            <a:off x="2401492" y="1230229"/>
            <a:ext cx="4571714" cy="4062555"/>
            <a:chOff x="3201989" y="497305"/>
            <a:chExt cx="6095618" cy="5416740"/>
          </a:xfrm>
        </p:grpSpPr>
        <p:pic>
          <p:nvPicPr>
            <p:cNvPr id="2" name="図 1"/>
            <p:cNvPicPr>
              <a:picLocks noChangeAspect="1"/>
            </p:cNvPicPr>
            <p:nvPr/>
          </p:nvPicPr>
          <p:blipFill rotWithShape="1">
            <a:blip r:embed="rId2"/>
            <a:srcRect l="-1611" t="61417" r="1" b="10554"/>
            <a:stretch/>
          </p:blipFill>
          <p:spPr>
            <a:xfrm>
              <a:off x="3201989" y="497305"/>
              <a:ext cx="6095618" cy="1860885"/>
            </a:xfrm>
            <a:prstGeom prst="rect">
              <a:avLst/>
            </a:prstGeom>
          </p:spPr>
        </p:pic>
        <p:pic>
          <p:nvPicPr>
            <p:cNvPr id="3" name="図 2"/>
            <p:cNvPicPr>
              <a:picLocks noChangeAspect="1"/>
            </p:cNvPicPr>
            <p:nvPr/>
          </p:nvPicPr>
          <p:blipFill rotWithShape="1">
            <a:blip r:embed="rId3"/>
            <a:srcRect b="26403"/>
            <a:stretch/>
          </p:blipFill>
          <p:spPr>
            <a:xfrm>
              <a:off x="3664415" y="3850106"/>
              <a:ext cx="5633192" cy="2063939"/>
            </a:xfrm>
            <a:prstGeom prst="rect">
              <a:avLst/>
            </a:prstGeom>
          </p:spPr>
        </p:pic>
        <p:sp>
          <p:nvSpPr>
            <p:cNvPr id="4" name="下矢印 3"/>
            <p:cNvSpPr/>
            <p:nvPr/>
          </p:nvSpPr>
          <p:spPr>
            <a:xfrm>
              <a:off x="5670884" y="2590801"/>
              <a:ext cx="721895" cy="102669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ja-JP" altLang="en-US" sz="1350"/>
            </a:p>
          </p:txBody>
        </p:sp>
      </p:grpSp>
    </p:spTree>
    <p:extLst>
      <p:ext uri="{BB962C8B-B14F-4D97-AF65-F5344CB8AC3E}">
        <p14:creationId xmlns:p14="http://schemas.microsoft.com/office/powerpoint/2010/main" val="369974931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システムの概要</a:t>
            </a:r>
            <a:endParaRPr kumimoji="1" lang="ja-JP" altLang="en-US" dirty="0"/>
          </a:p>
        </p:txBody>
      </p:sp>
      <p:sp>
        <p:nvSpPr>
          <p:cNvPr id="3" name="コンテンツ プレースホルダー 2"/>
          <p:cNvSpPr>
            <a:spLocks noGrp="1"/>
          </p:cNvSpPr>
          <p:nvPr>
            <p:ph idx="1"/>
          </p:nvPr>
        </p:nvSpPr>
        <p:spPr/>
        <p:txBody>
          <a:bodyPr>
            <a:normAutofit/>
          </a:bodyPr>
          <a:lstStyle/>
          <a:p>
            <a:r>
              <a:rPr lang="ja-JP" altLang="en-US" dirty="0" smtClean="0"/>
              <a:t>特徴</a:t>
            </a:r>
            <a:r>
              <a:rPr kumimoji="1" lang="ja-JP" altLang="en-US" dirty="0" smtClean="0"/>
              <a:t>ベクトルのユークリッド距離を測る．</a:t>
            </a:r>
            <a:endParaRPr kumimoji="1" lang="en-US" altLang="ja-JP" dirty="0" smtClean="0"/>
          </a:p>
          <a:p>
            <a:endParaRPr lang="en-US" altLang="ja-JP" dirty="0"/>
          </a:p>
          <a:p>
            <a:r>
              <a:rPr kumimoji="1" lang="ja-JP" altLang="en-US" dirty="0" smtClean="0"/>
              <a:t>距離の値が近い順に指定した数取得．</a:t>
            </a:r>
            <a:endParaRPr kumimoji="1" lang="en-US" altLang="ja-JP" dirty="0" smtClean="0"/>
          </a:p>
          <a:p>
            <a:endParaRPr lang="en-US" altLang="ja-JP" dirty="0"/>
          </a:p>
          <a:p>
            <a:r>
              <a:rPr kumimoji="1" lang="ja-JP" altLang="en-US" dirty="0" smtClean="0"/>
              <a:t>上位</a:t>
            </a:r>
            <a:r>
              <a:rPr lang="en-US" altLang="ja-JP" dirty="0" err="1" smtClean="0"/>
              <a:t>num</a:t>
            </a:r>
            <a:r>
              <a:rPr lang="ja-JP" altLang="en-US" dirty="0" smtClean="0"/>
              <a:t>件について基準の画像と同じラベル</a:t>
            </a:r>
            <a:r>
              <a:rPr lang="ja-JP" altLang="en-US" dirty="0"/>
              <a:t>を</a:t>
            </a:r>
            <a:r>
              <a:rPr lang="ja-JP" altLang="en-US" dirty="0" smtClean="0"/>
              <a:t>カウントする．</a:t>
            </a:r>
            <a:endParaRPr lang="en-US" altLang="ja-JP" dirty="0" smtClean="0"/>
          </a:p>
          <a:p>
            <a:endParaRPr kumimoji="1" lang="en-US" altLang="ja-JP" dirty="0"/>
          </a:p>
          <a:p>
            <a:r>
              <a:rPr lang="ja-JP" altLang="en-US" dirty="0"/>
              <a:t>正答回数</a:t>
            </a:r>
            <a:r>
              <a:rPr lang="ja-JP" altLang="en-US" dirty="0" smtClean="0"/>
              <a:t>から正答率を出す．</a:t>
            </a:r>
            <a:endParaRPr kumimoji="1" lang="en-US" altLang="ja-JP" dirty="0" smtClean="0"/>
          </a:p>
          <a:p>
            <a:endParaRPr lang="en-US" altLang="ja-JP" dirty="0"/>
          </a:p>
          <a:p>
            <a:endParaRPr kumimoji="1" lang="ja-JP" altLang="en-US"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33</a:t>
            </a:fld>
            <a:endParaRPr kumimoji="1" lang="ja-JP" altLang="en-US"/>
          </a:p>
        </p:txBody>
      </p:sp>
    </p:spTree>
    <p:extLst>
      <p:ext uri="{BB962C8B-B14F-4D97-AF65-F5344CB8AC3E}">
        <p14:creationId xmlns:p14="http://schemas.microsoft.com/office/powerpoint/2010/main" val="104121514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研究課題</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画像認識において</a:t>
            </a:r>
            <a:r>
              <a:rPr lang="ja-JP" altLang="en-US" dirty="0"/>
              <a:t>，</a:t>
            </a:r>
            <a:r>
              <a:rPr kumimoji="1" lang="ja-JP" altLang="en-US" dirty="0" smtClean="0"/>
              <a:t>特徴量が高次元になるほど</a:t>
            </a:r>
            <a:r>
              <a:rPr lang="ja-JP" altLang="en-US" dirty="0"/>
              <a:t>，</a:t>
            </a:r>
            <a:r>
              <a:rPr kumimoji="1" lang="ja-JP" altLang="en-US" dirty="0" smtClean="0"/>
              <a:t>認識性能が高くなるが</a:t>
            </a:r>
            <a:r>
              <a:rPr lang="ja-JP" altLang="en-US" dirty="0" smtClean="0"/>
              <a:t>，</a:t>
            </a:r>
            <a:r>
              <a:rPr lang="ja-JP" altLang="en-US" dirty="0"/>
              <a:t>処理時間</a:t>
            </a:r>
            <a:r>
              <a:rPr lang="ja-JP" altLang="en-US" dirty="0" smtClean="0"/>
              <a:t>が増加する</a:t>
            </a:r>
            <a:r>
              <a:rPr lang="en-US" altLang="ja-JP" dirty="0" smtClean="0"/>
              <a:t>.</a:t>
            </a:r>
          </a:p>
          <a:p>
            <a:endParaRPr lang="en-US" altLang="ja-JP" dirty="0" smtClean="0"/>
          </a:p>
          <a:p>
            <a:r>
              <a:rPr lang="ja-JP" altLang="en-US" dirty="0"/>
              <a:t>低次元だ</a:t>
            </a:r>
            <a:r>
              <a:rPr lang="ja-JP" altLang="en-US" dirty="0" smtClean="0"/>
              <a:t>と，意味情報が損失し，認識性能が低くなるが，処理時間が減少する</a:t>
            </a:r>
            <a:r>
              <a:rPr lang="en-US" altLang="ja-JP" dirty="0" smtClean="0"/>
              <a:t>.</a:t>
            </a:r>
          </a:p>
          <a:p>
            <a:endParaRPr lang="en-US" altLang="ja-JP" dirty="0"/>
          </a:p>
          <a:p>
            <a:r>
              <a:rPr lang="ja-JP" altLang="en-US" dirty="0"/>
              <a:t>特徴ベクトル</a:t>
            </a:r>
            <a:r>
              <a:rPr lang="ja-JP" altLang="en-US" dirty="0" smtClean="0"/>
              <a:t>における検索精度と計算時間は両立できない関係性にある．</a:t>
            </a:r>
            <a:endParaRPr lang="en-US" altLang="ja-JP" dirty="0" smtClean="0"/>
          </a:p>
          <a:p>
            <a:endParaRPr kumimoji="1" lang="ja-JP" altLang="en-US"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34</a:t>
            </a:fld>
            <a:endParaRPr kumimoji="1" lang="ja-JP" altLang="en-US"/>
          </a:p>
        </p:txBody>
      </p:sp>
    </p:spTree>
    <p:extLst>
      <p:ext uri="{BB962C8B-B14F-4D97-AF65-F5344CB8AC3E}">
        <p14:creationId xmlns:p14="http://schemas.microsoft.com/office/powerpoint/2010/main" val="186483589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認識性能とは</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solidFill>
                  <a:srgbClr val="FF0000"/>
                </a:solidFill>
              </a:rPr>
              <a:t>意味情報</a:t>
            </a:r>
            <a:r>
              <a:rPr lang="ja-JP" altLang="en-US" dirty="0">
                <a:solidFill>
                  <a:srgbClr val="FF0000"/>
                </a:solidFill>
              </a:rPr>
              <a:t>（</a:t>
            </a:r>
            <a:r>
              <a:rPr kumimoji="1" lang="ja-JP" altLang="en-US" dirty="0" smtClean="0">
                <a:solidFill>
                  <a:srgbClr val="FF0000"/>
                </a:solidFill>
              </a:rPr>
              <a:t>ラベル）</a:t>
            </a:r>
            <a:endParaRPr kumimoji="1" lang="en-US" altLang="ja-JP" dirty="0" smtClean="0">
              <a:solidFill>
                <a:srgbClr val="FF0000"/>
              </a:solidFill>
            </a:endParaRPr>
          </a:p>
          <a:p>
            <a:r>
              <a:rPr kumimoji="1" lang="ja-JP" altLang="en-US" dirty="0" smtClean="0"/>
              <a:t>色</a:t>
            </a:r>
            <a:endParaRPr kumimoji="1" lang="en-US" altLang="ja-JP" dirty="0" smtClean="0"/>
          </a:p>
          <a:p>
            <a:r>
              <a:rPr kumimoji="1" lang="ja-JP" altLang="en-US" dirty="0" smtClean="0"/>
              <a:t>位置情報</a:t>
            </a:r>
            <a:endParaRPr kumimoji="1" lang="en-US" altLang="ja-JP" dirty="0" smtClean="0"/>
          </a:p>
          <a:p>
            <a:r>
              <a:rPr lang="ja-JP" altLang="en-US" dirty="0" smtClean="0"/>
              <a:t>大きさ</a:t>
            </a:r>
            <a:endParaRPr lang="en-US" altLang="ja-JP" dirty="0" smtClean="0"/>
          </a:p>
          <a:p>
            <a:r>
              <a:rPr kumimoji="1" lang="ja-JP" altLang="en-US" dirty="0" smtClean="0">
                <a:solidFill>
                  <a:srgbClr val="FF0000"/>
                </a:solidFill>
              </a:rPr>
              <a:t>距離</a:t>
            </a:r>
            <a:endParaRPr kumimoji="1" lang="en-US" altLang="ja-JP" dirty="0" smtClean="0">
              <a:solidFill>
                <a:srgbClr val="FF0000"/>
              </a:solidFill>
            </a:endParaRPr>
          </a:p>
          <a:p>
            <a:endParaRPr kumimoji="1" lang="ja-JP" altLang="en-US"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35</a:t>
            </a:fld>
            <a:endParaRPr kumimoji="1" lang="ja-JP" altLang="en-US"/>
          </a:p>
        </p:txBody>
      </p:sp>
    </p:spTree>
    <p:extLst>
      <p:ext uri="{BB962C8B-B14F-4D97-AF65-F5344CB8AC3E}">
        <p14:creationId xmlns:p14="http://schemas.microsoft.com/office/powerpoint/2010/main" val="417975460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idx="1"/>
          </p:nvPr>
        </p:nvSpPr>
        <p:spPr/>
        <p:txBody>
          <a:bodyPr/>
          <a:lstStyle/>
          <a:p>
            <a:endParaRPr kumimoji="1" lang="ja-JP" altLang="en-US"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36</a:t>
            </a:fld>
            <a:endParaRPr kumimoji="1" lang="ja-JP" altLang="en-US"/>
          </a:p>
        </p:txBody>
      </p:sp>
    </p:spTree>
    <p:extLst>
      <p:ext uri="{BB962C8B-B14F-4D97-AF65-F5344CB8AC3E}">
        <p14:creationId xmlns:p14="http://schemas.microsoft.com/office/powerpoint/2010/main" val="410004636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実験環境（ここいらないかも）</a:t>
            </a:r>
            <a:endParaRPr kumimoji="1" lang="ja-JP" altLang="en-US" dirty="0"/>
          </a:p>
        </p:txBody>
      </p:sp>
      <p:sp>
        <p:nvSpPr>
          <p:cNvPr id="3" name="コンテンツ プレースホルダー 2"/>
          <p:cNvSpPr>
            <a:spLocks noGrp="1"/>
          </p:cNvSpPr>
          <p:nvPr>
            <p:ph idx="1"/>
          </p:nvPr>
        </p:nvSpPr>
        <p:spPr/>
        <p:txBody>
          <a:bodyPr/>
          <a:lstStyle/>
          <a:p>
            <a:r>
              <a:rPr lang="en-US" altLang="ja-JP" dirty="0" err="1" smtClean="0"/>
              <a:t>Alexnet</a:t>
            </a:r>
            <a:r>
              <a:rPr lang="ja-JP" altLang="en-US" dirty="0" smtClean="0"/>
              <a:t>の構造をもとにモデルを</a:t>
            </a:r>
            <a:r>
              <a:rPr lang="ja-JP" altLang="en-US" dirty="0"/>
              <a:t>作成</a:t>
            </a:r>
            <a:r>
              <a:rPr lang="ja-JP" altLang="en-US" dirty="0" smtClean="0"/>
              <a:t>．</a:t>
            </a:r>
            <a:endParaRPr lang="en-US" altLang="ja-JP" dirty="0"/>
          </a:p>
          <a:p>
            <a:endParaRPr lang="en-US" altLang="ja-JP" dirty="0"/>
          </a:p>
          <a:p>
            <a:r>
              <a:rPr lang="en-US" altLang="ja-JP" dirty="0"/>
              <a:t>CIFER-10</a:t>
            </a:r>
            <a:r>
              <a:rPr lang="ja-JP" altLang="en-US" dirty="0" smtClean="0"/>
              <a:t>データセット</a:t>
            </a:r>
            <a:r>
              <a:rPr lang="ja-JP" altLang="en-US" dirty="0"/>
              <a:t>を学習に使用．</a:t>
            </a:r>
            <a:endParaRPr lang="en-US" altLang="ja-JP"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37</a:t>
            </a:fld>
            <a:endParaRPr kumimoji="1" lang="ja-JP" altLang="en-US"/>
          </a:p>
        </p:txBody>
      </p:sp>
    </p:spTree>
    <p:extLst>
      <p:ext uri="{BB962C8B-B14F-4D97-AF65-F5344CB8AC3E}">
        <p14:creationId xmlns:p14="http://schemas.microsoft.com/office/powerpoint/2010/main" val="194452141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グループ化 29"/>
          <p:cNvGrpSpPr/>
          <p:nvPr/>
        </p:nvGrpSpPr>
        <p:grpSpPr>
          <a:xfrm>
            <a:off x="971423" y="1902925"/>
            <a:ext cx="7443790" cy="2968284"/>
            <a:chOff x="396872" y="1253063"/>
            <a:chExt cx="9925053" cy="3957712"/>
          </a:xfrm>
        </p:grpSpPr>
        <p:grpSp>
          <p:nvGrpSpPr>
            <p:cNvPr id="27" name="グループ化 26"/>
            <p:cNvGrpSpPr/>
            <p:nvPr/>
          </p:nvGrpSpPr>
          <p:grpSpPr>
            <a:xfrm>
              <a:off x="396872" y="1253063"/>
              <a:ext cx="9925053" cy="3957712"/>
              <a:chOff x="396872" y="1253063"/>
              <a:chExt cx="9925053" cy="3957712"/>
            </a:xfrm>
          </p:grpSpPr>
          <p:sp>
            <p:nvSpPr>
              <p:cNvPr id="3" name="角丸四角形 2"/>
              <p:cNvSpPr/>
              <p:nvPr/>
            </p:nvSpPr>
            <p:spPr>
              <a:xfrm>
                <a:off x="3619499" y="3911597"/>
                <a:ext cx="1591733" cy="95673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350" dirty="0" err="1"/>
                  <a:t>search_image.jpynb</a:t>
                </a:r>
                <a:endParaRPr lang="ja-JP" altLang="en-US" sz="1350" dirty="0"/>
              </a:p>
            </p:txBody>
          </p:sp>
          <p:grpSp>
            <p:nvGrpSpPr>
              <p:cNvPr id="23" name="グループ化 22"/>
              <p:cNvGrpSpPr/>
              <p:nvPr/>
            </p:nvGrpSpPr>
            <p:grpSpPr>
              <a:xfrm>
                <a:off x="396872" y="1253063"/>
                <a:ext cx="9925053" cy="3742268"/>
                <a:chOff x="396872" y="1253063"/>
                <a:chExt cx="9925053" cy="3742268"/>
              </a:xfrm>
            </p:grpSpPr>
            <p:grpSp>
              <p:nvGrpSpPr>
                <p:cNvPr id="16" name="グループ化 15"/>
                <p:cNvGrpSpPr/>
                <p:nvPr/>
              </p:nvGrpSpPr>
              <p:grpSpPr>
                <a:xfrm>
                  <a:off x="396872" y="1253063"/>
                  <a:ext cx="8036988" cy="1549400"/>
                  <a:chOff x="396872" y="1253063"/>
                  <a:chExt cx="8036988" cy="1549400"/>
                </a:xfrm>
              </p:grpSpPr>
              <p:sp>
                <p:nvSpPr>
                  <p:cNvPr id="4" name="角丸四角形 3"/>
                  <p:cNvSpPr/>
                  <p:nvPr/>
                </p:nvSpPr>
                <p:spPr>
                  <a:xfrm>
                    <a:off x="6842127" y="1253063"/>
                    <a:ext cx="1591733" cy="95673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350" dirty="0"/>
                      <a:t>cifar10_vector_pickle.jpynb</a:t>
                    </a:r>
                    <a:endParaRPr lang="ja-JP" altLang="en-US" sz="1350" dirty="0"/>
                  </a:p>
                </p:txBody>
              </p:sp>
              <p:grpSp>
                <p:nvGrpSpPr>
                  <p:cNvPr id="12" name="グループ化 11"/>
                  <p:cNvGrpSpPr/>
                  <p:nvPr/>
                </p:nvGrpSpPr>
                <p:grpSpPr>
                  <a:xfrm>
                    <a:off x="396872" y="1253063"/>
                    <a:ext cx="4772027" cy="1549400"/>
                    <a:chOff x="396872" y="1253063"/>
                    <a:chExt cx="4772027" cy="1549400"/>
                  </a:xfrm>
                </p:grpSpPr>
                <p:sp>
                  <p:nvSpPr>
                    <p:cNvPr id="2" name="角丸四角形 1"/>
                    <p:cNvSpPr/>
                    <p:nvPr/>
                  </p:nvSpPr>
                  <p:spPr>
                    <a:xfrm>
                      <a:off x="396872" y="1253063"/>
                      <a:ext cx="1591733" cy="95673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350" dirty="0" err="1"/>
                        <a:t>create_model.jpynb</a:t>
                      </a:r>
                      <a:endParaRPr lang="ja-JP" altLang="en-US" sz="1350" dirty="0"/>
                    </a:p>
                  </p:txBody>
                </p:sp>
                <p:sp>
                  <p:nvSpPr>
                    <p:cNvPr id="5" name="フローチャート: 複数書類 4"/>
                    <p:cNvSpPr/>
                    <p:nvPr/>
                  </p:nvSpPr>
                  <p:spPr>
                    <a:xfrm>
                      <a:off x="3661833" y="1253063"/>
                      <a:ext cx="1507066" cy="1549400"/>
                    </a:xfrm>
                    <a:prstGeom prst="flowChartMultidocumen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350" dirty="0">
                          <a:solidFill>
                            <a:schemeClr val="tx1"/>
                          </a:solidFill>
                        </a:rPr>
                        <a:t>model</a:t>
                      </a:r>
                      <a:endParaRPr lang="ja-JP" altLang="en-US" sz="1350" dirty="0">
                        <a:solidFill>
                          <a:schemeClr val="tx1"/>
                        </a:solidFill>
                      </a:endParaRPr>
                    </a:p>
                  </p:txBody>
                </p:sp>
                <p:cxnSp>
                  <p:nvCxnSpPr>
                    <p:cNvPr id="7" name="直線矢印コネクタ 6"/>
                    <p:cNvCxnSpPr>
                      <a:stCxn id="2" idx="3"/>
                    </p:cNvCxnSpPr>
                    <p:nvPr/>
                  </p:nvCxnSpPr>
                  <p:spPr>
                    <a:xfrm flipV="1">
                      <a:off x="1988605" y="1731429"/>
                      <a:ext cx="170603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テキスト ボックス 7"/>
                    <p:cNvSpPr txBox="1"/>
                    <p:nvPr/>
                  </p:nvSpPr>
                  <p:spPr>
                    <a:xfrm>
                      <a:off x="2102907" y="1253063"/>
                      <a:ext cx="1411817" cy="400109"/>
                    </a:xfrm>
                    <a:prstGeom prst="rect">
                      <a:avLst/>
                    </a:prstGeom>
                    <a:noFill/>
                  </p:spPr>
                  <p:txBody>
                    <a:bodyPr wrap="square" rtlCol="0">
                      <a:spAutoFit/>
                    </a:bodyPr>
                    <a:lstStyle/>
                    <a:p>
                      <a:r>
                        <a:rPr lang="en-US" altLang="ja-JP" sz="1350" dirty="0"/>
                        <a:t>model</a:t>
                      </a:r>
                      <a:r>
                        <a:rPr lang="ja-JP" altLang="en-US" sz="1350" dirty="0"/>
                        <a:t>作成</a:t>
                      </a:r>
                    </a:p>
                  </p:txBody>
                </p:sp>
              </p:grpSp>
              <p:cxnSp>
                <p:nvCxnSpPr>
                  <p:cNvPr id="14" name="直線矢印コネクタ 13"/>
                  <p:cNvCxnSpPr>
                    <a:endCxn id="4" idx="1"/>
                  </p:cNvCxnSpPr>
                  <p:nvPr/>
                </p:nvCxnSpPr>
                <p:spPr>
                  <a:xfrm>
                    <a:off x="5168899" y="1731429"/>
                    <a:ext cx="1673228"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テキスト ボックス 14"/>
                  <p:cNvSpPr txBox="1"/>
                  <p:nvPr/>
                </p:nvSpPr>
                <p:spPr>
                  <a:xfrm>
                    <a:off x="5253565" y="1253063"/>
                    <a:ext cx="1673228" cy="400109"/>
                  </a:xfrm>
                  <a:prstGeom prst="rect">
                    <a:avLst/>
                  </a:prstGeom>
                  <a:noFill/>
                </p:spPr>
                <p:txBody>
                  <a:bodyPr wrap="square" rtlCol="0">
                    <a:spAutoFit/>
                  </a:bodyPr>
                  <a:lstStyle/>
                  <a:p>
                    <a:r>
                      <a:rPr lang="en-US" altLang="ja-JP" sz="1350" dirty="0"/>
                      <a:t>Model</a:t>
                    </a:r>
                    <a:r>
                      <a:rPr lang="ja-JP" altLang="en-US" sz="1350" dirty="0"/>
                      <a:t>読込</a:t>
                    </a:r>
                  </a:p>
                </p:txBody>
              </p:sp>
            </p:grpSp>
            <p:sp>
              <p:nvSpPr>
                <p:cNvPr id="17" name="フローチャート: 磁気ディスク 16"/>
                <p:cNvSpPr/>
                <p:nvPr/>
              </p:nvSpPr>
              <p:spPr>
                <a:xfrm>
                  <a:off x="6808789" y="3784598"/>
                  <a:ext cx="1658407" cy="1210733"/>
                </a:xfrm>
                <a:prstGeom prst="flowChartMagneticDisk">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350" dirty="0">
                      <a:solidFill>
                        <a:schemeClr val="tx1"/>
                      </a:solidFill>
                    </a:rPr>
                    <a:t>特徴ベクトル</a:t>
                  </a:r>
                </a:p>
              </p:txBody>
            </p:sp>
            <p:cxnSp>
              <p:nvCxnSpPr>
                <p:cNvPr id="19" name="直線矢印コネクタ 18"/>
                <p:cNvCxnSpPr>
                  <a:stCxn id="4" idx="2"/>
                  <a:endCxn id="17" idx="1"/>
                </p:cNvCxnSpPr>
                <p:nvPr/>
              </p:nvCxnSpPr>
              <p:spPr>
                <a:xfrm flipH="1">
                  <a:off x="7637993" y="2209796"/>
                  <a:ext cx="1" cy="15748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テキスト ボックス 21"/>
                <p:cNvSpPr txBox="1"/>
                <p:nvPr/>
              </p:nvSpPr>
              <p:spPr>
                <a:xfrm>
                  <a:off x="7637992" y="2812531"/>
                  <a:ext cx="2683933" cy="400109"/>
                </a:xfrm>
                <a:prstGeom prst="rect">
                  <a:avLst/>
                </a:prstGeom>
                <a:noFill/>
              </p:spPr>
              <p:txBody>
                <a:bodyPr wrap="square" rtlCol="0">
                  <a:spAutoFit/>
                </a:bodyPr>
                <a:lstStyle/>
                <a:p>
                  <a:r>
                    <a:rPr lang="ja-JP" altLang="en-US" sz="1350" dirty="0"/>
                    <a:t>特徴ベクトル抽出</a:t>
                  </a:r>
                </a:p>
              </p:txBody>
            </p:sp>
          </p:grpSp>
          <p:cxnSp>
            <p:nvCxnSpPr>
              <p:cNvPr id="25" name="直線矢印コネクタ 24"/>
              <p:cNvCxnSpPr>
                <a:stCxn id="17" idx="2"/>
                <a:endCxn id="3" idx="3"/>
              </p:cNvCxnSpPr>
              <p:nvPr/>
            </p:nvCxnSpPr>
            <p:spPr>
              <a:xfrm flipH="1" flipV="1">
                <a:off x="5211232" y="4389964"/>
                <a:ext cx="159755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テキスト ボックス 25"/>
              <p:cNvSpPr txBox="1"/>
              <p:nvPr/>
            </p:nvSpPr>
            <p:spPr>
              <a:xfrm>
                <a:off x="4921779" y="4810666"/>
                <a:ext cx="2336800" cy="400109"/>
              </a:xfrm>
              <a:prstGeom prst="rect">
                <a:avLst/>
              </a:prstGeom>
              <a:noFill/>
            </p:spPr>
            <p:txBody>
              <a:bodyPr wrap="square" rtlCol="0">
                <a:spAutoFit/>
              </a:bodyPr>
              <a:lstStyle/>
              <a:p>
                <a:r>
                  <a:rPr lang="ja-JP" altLang="en-US" sz="1350" dirty="0"/>
                  <a:t>特徴ベクトル読込</a:t>
                </a:r>
              </a:p>
            </p:txBody>
          </p:sp>
        </p:grpSp>
        <p:sp>
          <p:nvSpPr>
            <p:cNvPr id="28" name="右矢印 27"/>
            <p:cNvSpPr/>
            <p:nvPr/>
          </p:nvSpPr>
          <p:spPr>
            <a:xfrm rot="10800000">
              <a:off x="2490255" y="4089395"/>
              <a:ext cx="702734" cy="60113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29" name="対角する 2 つの角を切り取った四角形 28"/>
            <p:cNvSpPr/>
            <p:nvPr/>
          </p:nvSpPr>
          <p:spPr>
            <a:xfrm>
              <a:off x="472011" y="3911597"/>
              <a:ext cx="1591733" cy="1083732"/>
            </a:xfrm>
            <a:prstGeom prst="snip2Diag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350" dirty="0">
                  <a:solidFill>
                    <a:schemeClr val="tx1"/>
                  </a:solidFill>
                </a:rPr>
                <a:t>score</a:t>
              </a:r>
              <a:endParaRPr lang="ja-JP" altLang="en-US" sz="1350" dirty="0">
                <a:solidFill>
                  <a:schemeClr val="tx1"/>
                </a:solidFill>
              </a:endParaRPr>
            </a:p>
          </p:txBody>
        </p:sp>
      </p:grpSp>
    </p:spTree>
    <p:extLst>
      <p:ext uri="{BB962C8B-B14F-4D97-AF65-F5344CB8AC3E}">
        <p14:creationId xmlns:p14="http://schemas.microsoft.com/office/powerpoint/2010/main" val="74563547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予測ベクトルの表示</a:t>
            </a:r>
            <a:endParaRPr kumimoji="1" lang="ja-JP" altLang="en-US" dirty="0"/>
          </a:p>
        </p:txBody>
      </p:sp>
      <p:sp>
        <p:nvSpPr>
          <p:cNvPr id="3" name="コンテンツ プレースホルダー 2"/>
          <p:cNvSpPr>
            <a:spLocks noGrp="1"/>
          </p:cNvSpPr>
          <p:nvPr>
            <p:ph idx="1"/>
          </p:nvPr>
        </p:nvSpPr>
        <p:spPr>
          <a:xfrm>
            <a:off x="628650" y="1837657"/>
            <a:ext cx="7886700" cy="4351338"/>
          </a:xfrm>
        </p:spPr>
        <p:txBody>
          <a:bodyPr/>
          <a:lstStyle/>
          <a:p>
            <a:r>
              <a:rPr kumimoji="1" lang="ja-JP" altLang="en-US" dirty="0" smtClean="0"/>
              <a:t>以下のような出し方</a:t>
            </a:r>
            <a:endParaRPr kumimoji="1" lang="en-US" altLang="ja-JP" dirty="0" smtClean="0"/>
          </a:p>
          <a:p>
            <a:endParaRPr kumimoji="1" lang="ja-JP" altLang="en-US" dirty="0"/>
          </a:p>
        </p:txBody>
      </p:sp>
      <p:graphicFrame>
        <p:nvGraphicFramePr>
          <p:cNvPr id="4" name="表 3"/>
          <p:cNvGraphicFramePr>
            <a:graphicFrameLocks noGrp="1"/>
          </p:cNvGraphicFramePr>
          <p:nvPr>
            <p:extLst>
              <p:ext uri="{D42A27DB-BD31-4B8C-83A1-F6EECF244321}">
                <p14:modId xmlns:p14="http://schemas.microsoft.com/office/powerpoint/2010/main" val="713077075"/>
              </p:ext>
            </p:extLst>
          </p:nvPr>
        </p:nvGraphicFramePr>
        <p:xfrm>
          <a:off x="1227219" y="3200400"/>
          <a:ext cx="6306319" cy="711200"/>
        </p:xfrm>
        <a:graphic>
          <a:graphicData uri="http://schemas.openxmlformats.org/drawingml/2006/table">
            <a:tbl>
              <a:tblPr firstRow="1" firstCol="1" bandRow="1">
                <a:tableStyleId>{5C22544A-7EE6-4342-B048-85BDC9FD1C3A}</a:tableStyleId>
              </a:tblPr>
              <a:tblGrid>
                <a:gridCol w="6306319">
                  <a:extLst>
                    <a:ext uri="{9D8B030D-6E8A-4147-A177-3AD203B41FA5}">
                      <a16:colId xmlns:a16="http://schemas.microsoft.com/office/drawing/2014/main" val="2539081034"/>
                    </a:ext>
                  </a:extLst>
                </a:gridCol>
              </a:tblGrid>
              <a:tr h="553453">
                <a:tc>
                  <a:txBody>
                    <a:bodyPr/>
                    <a:lstStyle/>
                    <a:p>
                      <a:pPr algn="l">
                        <a:lnSpc>
                          <a:spcPts val="1425"/>
                        </a:lnSpc>
                        <a:spcAft>
                          <a:spcPts val="0"/>
                        </a:spcAft>
                      </a:pPr>
                      <a:r>
                        <a:rPr lang="en-US" sz="1050" kern="0" dirty="0">
                          <a:effectLst/>
                        </a:rPr>
                        <a:t>from </a:t>
                      </a:r>
                      <a:r>
                        <a:rPr lang="en-US" sz="1050" kern="0" dirty="0" err="1">
                          <a:effectLst/>
                        </a:rPr>
                        <a:t>keras</a:t>
                      </a:r>
                      <a:r>
                        <a:rPr lang="en-US" sz="1050" kern="0" dirty="0">
                          <a:effectLst/>
                        </a:rPr>
                        <a:t> import models</a:t>
                      </a:r>
                      <a:endParaRPr lang="ja-JP" sz="1050" kern="100" dirty="0">
                        <a:effectLst/>
                      </a:endParaRPr>
                    </a:p>
                    <a:p>
                      <a:pPr algn="l">
                        <a:lnSpc>
                          <a:spcPts val="1425"/>
                        </a:lnSpc>
                        <a:spcAft>
                          <a:spcPts val="0"/>
                        </a:spcAft>
                      </a:pPr>
                      <a:r>
                        <a:rPr lang="en-US" sz="1050" kern="0" dirty="0">
                          <a:effectLst/>
                        </a:rPr>
                        <a:t> </a:t>
                      </a:r>
                      <a:endParaRPr lang="ja-JP" sz="1050" kern="100" dirty="0">
                        <a:effectLst/>
                      </a:endParaRPr>
                    </a:p>
                    <a:p>
                      <a:pPr algn="l">
                        <a:lnSpc>
                          <a:spcPts val="1425"/>
                        </a:lnSpc>
                        <a:spcAft>
                          <a:spcPts val="0"/>
                        </a:spcAft>
                      </a:pPr>
                      <a:r>
                        <a:rPr lang="en-US" sz="1050" kern="0" dirty="0" err="1">
                          <a:effectLst/>
                        </a:rPr>
                        <a:t>layer_outputs</a:t>
                      </a:r>
                      <a:r>
                        <a:rPr lang="en-US" sz="1050" kern="0" dirty="0">
                          <a:effectLst/>
                        </a:rPr>
                        <a:t> = [</a:t>
                      </a:r>
                      <a:r>
                        <a:rPr lang="en-US" sz="1050" kern="0" dirty="0" err="1">
                          <a:effectLst/>
                        </a:rPr>
                        <a:t>layer.output</a:t>
                      </a:r>
                      <a:r>
                        <a:rPr lang="en-US" sz="1050" kern="0" dirty="0">
                          <a:effectLst/>
                        </a:rPr>
                        <a:t> for layer in </a:t>
                      </a:r>
                      <a:r>
                        <a:rPr lang="en-US" sz="1050" kern="0" dirty="0" err="1">
                          <a:effectLst/>
                        </a:rPr>
                        <a:t>model.layers</a:t>
                      </a:r>
                      <a:r>
                        <a:rPr lang="en-US" sz="1050" kern="0" dirty="0">
                          <a:effectLst/>
                        </a:rPr>
                        <a:t>[:13]]</a:t>
                      </a:r>
                      <a:endParaRPr lang="ja-JP" sz="1050" kern="100" dirty="0">
                        <a:effectLst/>
                      </a:endParaRPr>
                    </a:p>
                    <a:p>
                      <a:pPr algn="l">
                        <a:lnSpc>
                          <a:spcPts val="1425"/>
                        </a:lnSpc>
                        <a:spcAft>
                          <a:spcPts val="0"/>
                        </a:spcAft>
                      </a:pPr>
                      <a:r>
                        <a:rPr lang="en-US" sz="1050" kern="0" dirty="0" err="1">
                          <a:effectLst/>
                        </a:rPr>
                        <a:t>activation_model</a:t>
                      </a:r>
                      <a:r>
                        <a:rPr lang="en-US" sz="1050" kern="0" dirty="0">
                          <a:effectLst/>
                        </a:rPr>
                        <a:t> = </a:t>
                      </a:r>
                      <a:r>
                        <a:rPr lang="en-US" sz="1050" kern="0" dirty="0" err="1">
                          <a:effectLst/>
                        </a:rPr>
                        <a:t>models.Model</a:t>
                      </a:r>
                      <a:r>
                        <a:rPr lang="en-US" sz="1050" kern="0" dirty="0">
                          <a:effectLst/>
                        </a:rPr>
                        <a:t>(inputs=</a:t>
                      </a:r>
                      <a:r>
                        <a:rPr lang="en-US" sz="1050" kern="0" dirty="0" err="1">
                          <a:effectLst/>
                        </a:rPr>
                        <a:t>model.input</a:t>
                      </a:r>
                      <a:r>
                        <a:rPr lang="en-US" sz="1050" kern="0" dirty="0">
                          <a:effectLst/>
                        </a:rPr>
                        <a:t>, outputs=</a:t>
                      </a:r>
                      <a:r>
                        <a:rPr lang="en-US" sz="1050" kern="0" dirty="0" err="1">
                          <a:effectLst/>
                        </a:rPr>
                        <a:t>layer_outputs</a:t>
                      </a:r>
                      <a:r>
                        <a:rPr lang="en-US" sz="1050" kern="0" dirty="0">
                          <a:effectLst/>
                        </a:rPr>
                        <a:t>)</a:t>
                      </a:r>
                      <a:endParaRPr lang="ja-JP" sz="1050" kern="100" dirty="0">
                        <a:effectLst/>
                        <a:latin typeface="游明朝" panose="02020400000000000000" pitchFamily="18" charset="-128"/>
                        <a:ea typeface="游明朝" panose="02020400000000000000" pitchFamily="18" charset="-128"/>
                        <a:cs typeface="Times New Roman" panose="02020603050405020304" pitchFamily="18" charset="0"/>
                      </a:endParaRPr>
                    </a:p>
                  </a:txBody>
                  <a:tcPr marL="68580" marR="68580" marT="0" marB="0"/>
                </a:tc>
                <a:extLst>
                  <a:ext uri="{0D108BD9-81ED-4DB2-BD59-A6C34878D82A}">
                    <a16:rowId xmlns:a16="http://schemas.microsoft.com/office/drawing/2014/main" val="2093272686"/>
                  </a:ext>
                </a:extLst>
              </a:tr>
            </a:tbl>
          </a:graphicData>
        </a:graphic>
      </p:graphicFrame>
      <p:graphicFrame>
        <p:nvGraphicFramePr>
          <p:cNvPr id="5" name="表 4"/>
          <p:cNvGraphicFramePr>
            <a:graphicFrameLocks noGrp="1"/>
          </p:cNvGraphicFramePr>
          <p:nvPr>
            <p:extLst>
              <p:ext uri="{D42A27DB-BD31-4B8C-83A1-F6EECF244321}">
                <p14:modId xmlns:p14="http://schemas.microsoft.com/office/powerpoint/2010/main" val="2088753525"/>
              </p:ext>
            </p:extLst>
          </p:nvPr>
        </p:nvGraphicFramePr>
        <p:xfrm>
          <a:off x="1227219" y="4176981"/>
          <a:ext cx="6306319" cy="394911"/>
        </p:xfrm>
        <a:graphic>
          <a:graphicData uri="http://schemas.openxmlformats.org/drawingml/2006/table">
            <a:tbl>
              <a:tblPr firstRow="1" firstCol="1" bandRow="1">
                <a:tableStyleId>{5C22544A-7EE6-4342-B048-85BDC9FD1C3A}</a:tableStyleId>
              </a:tblPr>
              <a:tblGrid>
                <a:gridCol w="6306319">
                  <a:extLst>
                    <a:ext uri="{9D8B030D-6E8A-4147-A177-3AD203B41FA5}">
                      <a16:colId xmlns:a16="http://schemas.microsoft.com/office/drawing/2014/main" val="4018512142"/>
                    </a:ext>
                  </a:extLst>
                </a:gridCol>
              </a:tblGrid>
              <a:tr h="394911">
                <a:tc>
                  <a:txBody>
                    <a:bodyPr/>
                    <a:lstStyle/>
                    <a:p>
                      <a:pPr algn="l">
                        <a:lnSpc>
                          <a:spcPts val="1425"/>
                        </a:lnSpc>
                        <a:spcAft>
                          <a:spcPts val="0"/>
                        </a:spcAft>
                      </a:pPr>
                      <a:r>
                        <a:rPr lang="en-US" sz="1050" kern="0" dirty="0">
                          <a:effectLst/>
                        </a:rPr>
                        <a:t>activations = </a:t>
                      </a:r>
                      <a:r>
                        <a:rPr lang="en-US" sz="1050" kern="0" dirty="0" err="1">
                          <a:effectLst/>
                        </a:rPr>
                        <a:t>activation_model.predict</a:t>
                      </a:r>
                      <a:r>
                        <a:rPr lang="en-US" sz="1050" kern="0" dirty="0">
                          <a:effectLst/>
                        </a:rPr>
                        <a:t>(x)</a:t>
                      </a:r>
                      <a:endParaRPr lang="ja-JP" sz="1050" kern="100" dirty="0">
                        <a:effectLst/>
                        <a:latin typeface="游明朝" panose="02020400000000000000" pitchFamily="18" charset="-128"/>
                        <a:ea typeface="游明朝" panose="02020400000000000000" pitchFamily="18" charset="-128"/>
                        <a:cs typeface="Times New Roman" panose="02020603050405020304" pitchFamily="18" charset="0"/>
                      </a:endParaRPr>
                    </a:p>
                  </a:txBody>
                  <a:tcPr marL="68580" marR="68580" marT="0" marB="0"/>
                </a:tc>
                <a:extLst>
                  <a:ext uri="{0D108BD9-81ED-4DB2-BD59-A6C34878D82A}">
                    <a16:rowId xmlns:a16="http://schemas.microsoft.com/office/drawing/2014/main" val="365134001"/>
                  </a:ext>
                </a:extLst>
              </a:tr>
            </a:tbl>
          </a:graphicData>
        </a:graphic>
      </p:graphicFrame>
      <p:sp>
        <p:nvSpPr>
          <p:cNvPr id="6" name="スライド番号プレースホルダー 5"/>
          <p:cNvSpPr>
            <a:spLocks noGrp="1"/>
          </p:cNvSpPr>
          <p:nvPr>
            <p:ph type="sldNum" sz="quarter" idx="12"/>
          </p:nvPr>
        </p:nvSpPr>
        <p:spPr/>
        <p:txBody>
          <a:bodyPr/>
          <a:lstStyle/>
          <a:p>
            <a:fld id="{768BF403-63E9-4BE6-AA0B-408C483EA9DC}" type="slidenum">
              <a:rPr kumimoji="1" lang="ja-JP" altLang="en-US" smtClean="0"/>
              <a:t>39</a:t>
            </a:fld>
            <a:endParaRPr kumimoji="1" lang="ja-JP" altLang="en-US"/>
          </a:p>
        </p:txBody>
      </p:sp>
    </p:spTree>
    <p:extLst>
      <p:ext uri="{BB962C8B-B14F-4D97-AF65-F5344CB8AC3E}">
        <p14:creationId xmlns:p14="http://schemas.microsoft.com/office/powerpoint/2010/main" val="21760688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研究課題</a:t>
            </a:r>
            <a:endParaRPr kumimoji="1" lang="ja-JP" altLang="en-US" dirty="0"/>
          </a:p>
        </p:txBody>
      </p:sp>
      <p:sp>
        <p:nvSpPr>
          <p:cNvPr id="3" name="コンテンツ プレースホルダー 2"/>
          <p:cNvSpPr>
            <a:spLocks noGrp="1"/>
          </p:cNvSpPr>
          <p:nvPr>
            <p:ph idx="1"/>
          </p:nvPr>
        </p:nvSpPr>
        <p:spPr/>
        <p:txBody>
          <a:bodyPr/>
          <a:lstStyle/>
          <a:p>
            <a:pPr>
              <a:lnSpc>
                <a:spcPct val="100000"/>
              </a:lnSpc>
            </a:pPr>
            <a:r>
              <a:rPr kumimoji="1" lang="ja-JP" altLang="en-US" dirty="0" smtClean="0"/>
              <a:t>画像検索において，高次元では，検索精度が良くなり，計算時間が増加する．反対に，低次元で</a:t>
            </a:r>
            <a:r>
              <a:rPr kumimoji="1" lang="ja-JP" altLang="en-US" dirty="0" smtClean="0"/>
              <a:t>は検索</a:t>
            </a:r>
            <a:r>
              <a:rPr kumimoji="1" lang="ja-JP" altLang="en-US" dirty="0" smtClean="0"/>
              <a:t>精度が悪くなり，計算時間が減少する．</a:t>
            </a:r>
            <a:endParaRPr kumimoji="1" lang="en-US" altLang="ja-JP" dirty="0" smtClean="0"/>
          </a:p>
          <a:p>
            <a:pPr>
              <a:lnSpc>
                <a:spcPct val="100000"/>
              </a:lnSpc>
            </a:pPr>
            <a:endParaRPr kumimoji="1" lang="en-US" altLang="ja-JP" dirty="0" smtClean="0"/>
          </a:p>
          <a:p>
            <a:pPr>
              <a:lnSpc>
                <a:spcPct val="100000"/>
              </a:lnSpc>
            </a:pPr>
            <a:r>
              <a:rPr lang="ja-JP" altLang="en-US" dirty="0">
                <a:solidFill>
                  <a:srgbClr val="FF0000"/>
                </a:solidFill>
              </a:rPr>
              <a:t>望ましい</a:t>
            </a:r>
            <a:r>
              <a:rPr lang="ja-JP" altLang="en-US" dirty="0" smtClean="0">
                <a:solidFill>
                  <a:srgbClr val="FF0000"/>
                </a:solidFill>
              </a:rPr>
              <a:t>検索</a:t>
            </a:r>
            <a:r>
              <a:rPr lang="ja-JP" altLang="en-US" dirty="0">
                <a:solidFill>
                  <a:srgbClr val="FF0000"/>
                </a:solidFill>
              </a:rPr>
              <a:t>精度と計算時間を考慮した場合の最適な次元数が明らかになっていない</a:t>
            </a:r>
            <a:r>
              <a:rPr lang="ja-JP" altLang="en-US" dirty="0" smtClean="0">
                <a:solidFill>
                  <a:srgbClr val="FF0000"/>
                </a:solidFill>
              </a:rPr>
              <a:t>．</a:t>
            </a:r>
            <a:endParaRPr lang="en-US" altLang="ja-JP" dirty="0"/>
          </a:p>
          <a:p>
            <a:endParaRPr lang="en-US" altLang="ja-JP" dirty="0"/>
          </a:p>
          <a:p>
            <a:endParaRPr kumimoji="1" lang="ja-JP" altLang="en-US"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4</a:t>
            </a:fld>
            <a:endParaRPr kumimoji="1" lang="ja-JP" altLang="en-US"/>
          </a:p>
        </p:txBody>
      </p:sp>
    </p:spTree>
    <p:extLst>
      <p:ext uri="{BB962C8B-B14F-4D97-AF65-F5344CB8AC3E}">
        <p14:creationId xmlns:p14="http://schemas.microsoft.com/office/powerpoint/2010/main" val="254084811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任意の層</a:t>
            </a:r>
            <a:r>
              <a:rPr lang="ja-JP" altLang="en-US" dirty="0" smtClean="0"/>
              <a:t>からベクトルを表示</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先週は，すべての層のベクトルを出していた．</a:t>
            </a:r>
            <a:endParaRPr kumimoji="1" lang="en-US" altLang="ja-JP" dirty="0" smtClean="0"/>
          </a:p>
          <a:p>
            <a:endParaRPr lang="en-US" altLang="ja-JP" dirty="0"/>
          </a:p>
          <a:p>
            <a:r>
              <a:rPr kumimoji="1" lang="ja-JP" altLang="en-US" dirty="0" smtClean="0"/>
              <a:t>今週，指定した層のみのベクトルを抽出することができた．</a:t>
            </a:r>
            <a:endParaRPr kumimoji="1" lang="en-US" altLang="ja-JP" dirty="0" smtClean="0"/>
          </a:p>
          <a:p>
            <a:pPr lvl="1"/>
            <a:endParaRPr lang="en-US" altLang="ja-JP" dirty="0"/>
          </a:p>
          <a:p>
            <a:pPr lvl="1"/>
            <a:r>
              <a:rPr lang="en-US" altLang="ja-JP" dirty="0">
                <a:hlinkClick r:id="rId2"/>
              </a:rPr>
              <a:t>1821005-yoshioka-thesis/</a:t>
            </a:r>
            <a:r>
              <a:rPr lang="en-US" altLang="ja-JP" dirty="0" err="1">
                <a:hlinkClick r:id="rId2"/>
              </a:rPr>
              <a:t>pred_vector_storage.ipynb</a:t>
            </a:r>
            <a:r>
              <a:rPr lang="en-US" altLang="ja-JP" dirty="0">
                <a:hlinkClick r:id="rId2"/>
              </a:rPr>
              <a:t> at main · </a:t>
            </a:r>
            <a:r>
              <a:rPr lang="en-US" altLang="ja-JP" dirty="0" err="1">
                <a:hlinkClick r:id="rId2"/>
              </a:rPr>
              <a:t>kait-takanolab</a:t>
            </a:r>
            <a:r>
              <a:rPr lang="en-US" altLang="ja-JP" dirty="0">
                <a:hlinkClick r:id="rId2"/>
              </a:rPr>
              <a:t>/1821005-yoshioka-thesis (github.com)</a:t>
            </a:r>
            <a:endParaRPr kumimoji="1" lang="ja-JP" altLang="en-US"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40</a:t>
            </a:fld>
            <a:endParaRPr kumimoji="1" lang="ja-JP" altLang="en-US"/>
          </a:p>
        </p:txBody>
      </p:sp>
    </p:spTree>
    <p:extLst>
      <p:ext uri="{BB962C8B-B14F-4D97-AF65-F5344CB8AC3E}">
        <p14:creationId xmlns:p14="http://schemas.microsoft.com/office/powerpoint/2010/main" val="267442761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大量の予測ベクトル保存</a:t>
            </a:r>
            <a:endParaRPr kumimoji="1" lang="ja-JP" altLang="en-US" dirty="0"/>
          </a:p>
        </p:txBody>
      </p:sp>
      <p:sp>
        <p:nvSpPr>
          <p:cNvPr id="3" name="コンテンツ プレースホルダー 2"/>
          <p:cNvSpPr>
            <a:spLocks noGrp="1"/>
          </p:cNvSpPr>
          <p:nvPr>
            <p:ph idx="1"/>
          </p:nvPr>
        </p:nvSpPr>
        <p:spPr>
          <a:xfrm>
            <a:off x="628650" y="1690689"/>
            <a:ext cx="7886700" cy="4351338"/>
          </a:xfrm>
        </p:spPr>
        <p:txBody>
          <a:bodyPr/>
          <a:lstStyle/>
          <a:p>
            <a:r>
              <a:rPr kumimoji="1" lang="ja-JP" altLang="en-US" dirty="0" smtClean="0"/>
              <a:t>下記の通り実行すると保存ができた．</a:t>
            </a:r>
            <a:endParaRPr kumimoji="1" lang="en-US" altLang="ja-JP" dirty="0" smtClean="0"/>
          </a:p>
          <a:p>
            <a:endParaRPr lang="en-US" altLang="ja-JP" dirty="0"/>
          </a:p>
          <a:p>
            <a:endParaRPr kumimoji="1" lang="en-US" altLang="ja-JP" dirty="0" smtClean="0"/>
          </a:p>
          <a:p>
            <a:endParaRPr lang="en-US" altLang="ja-JP" dirty="0"/>
          </a:p>
          <a:p>
            <a:endParaRPr kumimoji="1" lang="en-US" altLang="ja-JP" dirty="0" smtClean="0"/>
          </a:p>
          <a:p>
            <a:endParaRPr lang="en-US" altLang="ja-JP" dirty="0"/>
          </a:p>
          <a:p>
            <a:r>
              <a:rPr kumimoji="1" lang="ja-JP" altLang="en-US" dirty="0" smtClean="0"/>
              <a:t>これ使わなくなりました．</a:t>
            </a:r>
            <a:endParaRPr kumimoji="1" lang="ja-JP" altLang="en-US"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41</a:t>
            </a:fld>
            <a:endParaRPr kumimoji="1" lang="ja-JP" altLang="en-US"/>
          </a:p>
        </p:txBody>
      </p:sp>
      <p:graphicFrame>
        <p:nvGraphicFramePr>
          <p:cNvPr id="5" name="表 4"/>
          <p:cNvGraphicFramePr>
            <a:graphicFrameLocks noGrp="1"/>
          </p:cNvGraphicFramePr>
          <p:nvPr>
            <p:extLst>
              <p:ext uri="{D42A27DB-BD31-4B8C-83A1-F6EECF244321}">
                <p14:modId xmlns:p14="http://schemas.microsoft.com/office/powerpoint/2010/main" val="1003396961"/>
              </p:ext>
            </p:extLst>
          </p:nvPr>
        </p:nvGraphicFramePr>
        <p:xfrm>
          <a:off x="842211" y="2382253"/>
          <a:ext cx="6966283" cy="2377440"/>
        </p:xfrm>
        <a:graphic>
          <a:graphicData uri="http://schemas.openxmlformats.org/drawingml/2006/table">
            <a:tbl>
              <a:tblPr firstRow="1" bandRow="1">
                <a:tableStyleId>{2D5ABB26-0587-4C30-8999-92F81FD0307C}</a:tableStyleId>
              </a:tblPr>
              <a:tblGrid>
                <a:gridCol w="6966283">
                  <a:extLst>
                    <a:ext uri="{9D8B030D-6E8A-4147-A177-3AD203B41FA5}">
                      <a16:colId xmlns:a16="http://schemas.microsoft.com/office/drawing/2014/main" val="820259971"/>
                    </a:ext>
                  </a:extLst>
                </a:gridCol>
              </a:tblGrid>
              <a:tr h="151249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800" b="0" kern="1200" dirty="0" smtClean="0">
                          <a:solidFill>
                            <a:schemeClr val="tx1"/>
                          </a:solidFill>
                          <a:effectLst/>
                          <a:latin typeface="+mn-lt"/>
                          <a:ea typeface="+mn-ea"/>
                          <a:cs typeface="+mn-cs"/>
                        </a:rPr>
                        <a:t>for </a:t>
                      </a:r>
                      <a:r>
                        <a:rPr kumimoji="1" lang="en-US" altLang="ja-JP" sz="1800" b="0" kern="1200" dirty="0" err="1" smtClean="0">
                          <a:solidFill>
                            <a:schemeClr val="tx1"/>
                          </a:solidFill>
                          <a:effectLst/>
                          <a:latin typeface="+mn-lt"/>
                          <a:ea typeface="+mn-ea"/>
                          <a:cs typeface="+mn-cs"/>
                        </a:rPr>
                        <a:t>i</a:t>
                      </a:r>
                      <a:r>
                        <a:rPr kumimoji="1" lang="en-US" altLang="ja-JP" sz="1800" b="0" kern="1200" dirty="0" smtClean="0">
                          <a:solidFill>
                            <a:schemeClr val="tx1"/>
                          </a:solidFill>
                          <a:effectLst/>
                          <a:latin typeface="+mn-lt"/>
                          <a:ea typeface="+mn-ea"/>
                          <a:cs typeface="+mn-cs"/>
                        </a:rPr>
                        <a:t> in range(0,1000):</a:t>
                      </a:r>
                    </a:p>
                    <a:p>
                      <a:endParaRPr kumimoji="1" lang="en-US" altLang="ja-JP" sz="1800" b="0" kern="1200" dirty="0" smtClean="0">
                        <a:solidFill>
                          <a:schemeClr val="tx1"/>
                        </a:solidFill>
                        <a:effectLst/>
                        <a:latin typeface="+mn-lt"/>
                        <a:ea typeface="+mn-ea"/>
                        <a:cs typeface="+mn-cs"/>
                      </a:endParaRPr>
                    </a:p>
                    <a:p>
                      <a:r>
                        <a:rPr kumimoji="1" lang="en-US" altLang="ja-JP" sz="1800" b="0" kern="1200" dirty="0" err="1" smtClean="0">
                          <a:solidFill>
                            <a:schemeClr val="tx1"/>
                          </a:solidFill>
                          <a:effectLst/>
                          <a:latin typeface="+mn-lt"/>
                          <a:ea typeface="+mn-ea"/>
                          <a:cs typeface="+mn-cs"/>
                        </a:rPr>
                        <a:t>file‗path</a:t>
                      </a:r>
                      <a:r>
                        <a:rPr kumimoji="1" lang="en-US" altLang="ja-JP" sz="1800" b="0" kern="1200" dirty="0" smtClean="0">
                          <a:solidFill>
                            <a:schemeClr val="tx1"/>
                          </a:solidFill>
                          <a:effectLst/>
                          <a:latin typeface="+mn-lt"/>
                          <a:ea typeface="+mn-ea"/>
                          <a:cs typeface="+mn-cs"/>
                        </a:rPr>
                        <a:t> = ’/content/</a:t>
                      </a:r>
                      <a:r>
                        <a:rPr kumimoji="1" lang="en-US" altLang="ja-JP" sz="1800" b="0" kern="1200" dirty="0" err="1" smtClean="0">
                          <a:solidFill>
                            <a:schemeClr val="tx1"/>
                          </a:solidFill>
                          <a:effectLst/>
                          <a:latin typeface="+mn-lt"/>
                          <a:ea typeface="+mn-ea"/>
                          <a:cs typeface="+mn-cs"/>
                        </a:rPr>
                        <a:t>test‗vector</a:t>
                      </a:r>
                      <a:r>
                        <a:rPr kumimoji="1" lang="en-US" altLang="ja-JP" sz="1800" b="0" kern="1200" dirty="0" smtClean="0">
                          <a:solidFill>
                            <a:schemeClr val="tx1"/>
                          </a:solidFill>
                          <a:effectLst/>
                          <a:latin typeface="+mn-lt"/>
                          <a:ea typeface="+mn-ea"/>
                          <a:cs typeface="+mn-cs"/>
                        </a:rPr>
                        <a:t>’ + </a:t>
                      </a:r>
                      <a:r>
                        <a:rPr kumimoji="1" lang="en-US" altLang="ja-JP" sz="1800" b="0" kern="1200" dirty="0" err="1" smtClean="0">
                          <a:solidFill>
                            <a:schemeClr val="tx1"/>
                          </a:solidFill>
                          <a:effectLst/>
                          <a:latin typeface="+mn-lt"/>
                          <a:ea typeface="+mn-ea"/>
                          <a:cs typeface="+mn-cs"/>
                        </a:rPr>
                        <a:t>str</a:t>
                      </a:r>
                      <a:r>
                        <a:rPr kumimoji="1" lang="ja-JP" altLang="en-US" sz="1800" b="0" kern="1200" dirty="0" smtClean="0">
                          <a:solidFill>
                            <a:schemeClr val="tx1"/>
                          </a:solidFill>
                          <a:effectLst/>
                          <a:latin typeface="+mn-lt"/>
                          <a:ea typeface="+mn-ea"/>
                          <a:cs typeface="+mn-cs"/>
                        </a:rPr>
                        <a:t>（</a:t>
                      </a:r>
                      <a:r>
                        <a:rPr kumimoji="1" lang="en-US" altLang="ja-JP" sz="1800" b="0" kern="1200" dirty="0" err="1" smtClean="0">
                          <a:solidFill>
                            <a:schemeClr val="tx1"/>
                          </a:solidFill>
                          <a:effectLst/>
                          <a:latin typeface="+mn-lt"/>
                          <a:ea typeface="+mn-ea"/>
                          <a:cs typeface="+mn-cs"/>
                        </a:rPr>
                        <a:t>i</a:t>
                      </a:r>
                      <a:r>
                        <a:rPr kumimoji="1" lang="ja-JP" altLang="en-US" sz="1800" b="0" kern="1200" dirty="0" smtClean="0">
                          <a:solidFill>
                            <a:schemeClr val="tx1"/>
                          </a:solidFill>
                          <a:effectLst/>
                          <a:latin typeface="+mn-lt"/>
                          <a:ea typeface="+mn-ea"/>
                          <a:cs typeface="+mn-cs"/>
                        </a:rPr>
                        <a:t>） </a:t>
                      </a:r>
                      <a:r>
                        <a:rPr kumimoji="1" lang="en-US" altLang="ja-JP" sz="1800" b="0" kern="1200" dirty="0" smtClean="0">
                          <a:solidFill>
                            <a:schemeClr val="tx1"/>
                          </a:solidFill>
                          <a:effectLst/>
                          <a:latin typeface="+mn-lt"/>
                          <a:ea typeface="+mn-ea"/>
                          <a:cs typeface="+mn-cs"/>
                        </a:rPr>
                        <a:t>+ ’.csv'</a:t>
                      </a:r>
                    </a:p>
                    <a:p>
                      <a:r>
                        <a:rPr kumimoji="1" lang="en-US" altLang="ja-JP" sz="1800" b="0" kern="1200" dirty="0" smtClean="0">
                          <a:solidFill>
                            <a:schemeClr val="tx1"/>
                          </a:solidFill>
                          <a:effectLst/>
                          <a:latin typeface="+mn-lt"/>
                          <a:ea typeface="+mn-ea"/>
                          <a:cs typeface="+mn-cs"/>
                        </a:rPr>
                        <a:t>        with open(</a:t>
                      </a:r>
                      <a:r>
                        <a:rPr kumimoji="1" lang="en-US" altLang="ja-JP" sz="1800" b="0" kern="1200" dirty="0" err="1" smtClean="0">
                          <a:solidFill>
                            <a:schemeClr val="tx1"/>
                          </a:solidFill>
                          <a:effectLst/>
                          <a:latin typeface="+mn-lt"/>
                          <a:ea typeface="+mn-ea"/>
                          <a:cs typeface="+mn-cs"/>
                        </a:rPr>
                        <a:t>file_path</a:t>
                      </a:r>
                      <a:r>
                        <a:rPr kumimoji="1" lang="en-US" altLang="ja-JP" sz="1800" b="0" kern="1200" dirty="0" smtClean="0">
                          <a:solidFill>
                            <a:schemeClr val="tx1"/>
                          </a:solidFill>
                          <a:effectLst/>
                          <a:latin typeface="+mn-lt"/>
                          <a:ea typeface="+mn-ea"/>
                          <a:cs typeface="+mn-cs"/>
                        </a:rPr>
                        <a:t>, 'w') as f:</a:t>
                      </a:r>
                    </a:p>
                    <a:p>
                      <a:r>
                        <a:rPr kumimoji="1" lang="en-US" altLang="ja-JP" sz="1800" b="0" kern="1200" dirty="0" smtClean="0">
                          <a:solidFill>
                            <a:schemeClr val="tx1"/>
                          </a:solidFill>
                          <a:effectLst/>
                          <a:latin typeface="+mn-lt"/>
                          <a:ea typeface="+mn-ea"/>
                          <a:cs typeface="+mn-cs"/>
                        </a:rPr>
                        <a:t>          writer = </a:t>
                      </a:r>
                      <a:r>
                        <a:rPr kumimoji="1" lang="en-US" altLang="ja-JP" sz="1800" b="0" kern="1200" dirty="0" err="1" smtClean="0">
                          <a:solidFill>
                            <a:schemeClr val="tx1"/>
                          </a:solidFill>
                          <a:effectLst/>
                          <a:latin typeface="+mn-lt"/>
                          <a:ea typeface="+mn-ea"/>
                          <a:cs typeface="+mn-cs"/>
                        </a:rPr>
                        <a:t>csv.writer</a:t>
                      </a:r>
                      <a:r>
                        <a:rPr kumimoji="1" lang="en-US" altLang="ja-JP" sz="1800" b="0" kern="1200" dirty="0" smtClean="0">
                          <a:solidFill>
                            <a:schemeClr val="tx1"/>
                          </a:solidFill>
                          <a:effectLst/>
                          <a:latin typeface="+mn-lt"/>
                          <a:ea typeface="+mn-ea"/>
                          <a:cs typeface="+mn-cs"/>
                        </a:rPr>
                        <a:t>(f)</a:t>
                      </a:r>
                    </a:p>
                    <a:p>
                      <a:r>
                        <a:rPr kumimoji="1" lang="en-US" altLang="ja-JP" sz="1800" b="0" kern="1200" dirty="0" smtClean="0">
                          <a:solidFill>
                            <a:schemeClr val="tx1"/>
                          </a:solidFill>
                          <a:effectLst/>
                          <a:latin typeface="+mn-lt"/>
                          <a:ea typeface="+mn-ea"/>
                          <a:cs typeface="+mn-cs"/>
                        </a:rPr>
                        <a:t>          </a:t>
                      </a:r>
                      <a:r>
                        <a:rPr kumimoji="1" lang="en-US" altLang="ja-JP" sz="1800" b="0" kern="1200" dirty="0" err="1" smtClean="0">
                          <a:solidFill>
                            <a:schemeClr val="tx1"/>
                          </a:solidFill>
                          <a:effectLst/>
                          <a:latin typeface="+mn-lt"/>
                          <a:ea typeface="+mn-ea"/>
                          <a:cs typeface="+mn-cs"/>
                        </a:rPr>
                        <a:t>writer.writerows</a:t>
                      </a:r>
                      <a:r>
                        <a:rPr kumimoji="1" lang="en-US" altLang="ja-JP" sz="1800" b="0" kern="1200" dirty="0" smtClean="0">
                          <a:solidFill>
                            <a:schemeClr val="tx1"/>
                          </a:solidFill>
                          <a:effectLst/>
                          <a:latin typeface="+mn-lt"/>
                          <a:ea typeface="+mn-ea"/>
                          <a:cs typeface="+mn-cs"/>
                        </a:rPr>
                        <a:t>(</a:t>
                      </a:r>
                      <a:r>
                        <a:rPr kumimoji="1" lang="en-US" altLang="ja-JP" sz="1800" b="0" kern="1200" dirty="0" err="1" smtClean="0">
                          <a:solidFill>
                            <a:schemeClr val="tx1"/>
                          </a:solidFill>
                          <a:effectLst/>
                          <a:latin typeface="+mn-lt"/>
                          <a:ea typeface="+mn-ea"/>
                          <a:cs typeface="+mn-cs"/>
                        </a:rPr>
                        <a:t>fifteen_layer</a:t>
                      </a:r>
                      <a:r>
                        <a:rPr kumimoji="1" lang="en-US" altLang="ja-JP" sz="1800" b="0" kern="1200" dirty="0" smtClean="0">
                          <a:solidFill>
                            <a:schemeClr val="tx1"/>
                          </a:solidFill>
                          <a:effectLst/>
                          <a:latin typeface="+mn-lt"/>
                          <a:ea typeface="+mn-ea"/>
                          <a:cs typeface="+mn-cs"/>
                        </a:rPr>
                        <a:t>)</a:t>
                      </a:r>
                    </a:p>
                    <a:p>
                      <a:endParaRPr kumimoji="1" lang="ja-JP" altLang="en-US" dirty="0"/>
                    </a:p>
                  </a:txBody>
                  <a:tcPr/>
                </a:tc>
                <a:extLst>
                  <a:ext uri="{0D108BD9-81ED-4DB2-BD59-A6C34878D82A}">
                    <a16:rowId xmlns:a16="http://schemas.microsoft.com/office/drawing/2014/main" val="3692473257"/>
                  </a:ext>
                </a:extLst>
              </a:tr>
              <a:tr h="280211">
                <a:tc>
                  <a:txBody>
                    <a:bodyPr/>
                    <a:lstStyle/>
                    <a:p>
                      <a:endParaRPr kumimoji="1" lang="ja-JP" altLang="en-US" dirty="0"/>
                    </a:p>
                  </a:txBody>
                  <a:tcPr/>
                </a:tc>
                <a:extLst>
                  <a:ext uri="{0D108BD9-81ED-4DB2-BD59-A6C34878D82A}">
                    <a16:rowId xmlns:a16="http://schemas.microsoft.com/office/drawing/2014/main" val="3841305920"/>
                  </a:ext>
                </a:extLst>
              </a:tr>
            </a:tbl>
          </a:graphicData>
        </a:graphic>
      </p:graphicFrame>
    </p:spTree>
    <p:extLst>
      <p:ext uri="{BB962C8B-B14F-4D97-AF65-F5344CB8AC3E}">
        <p14:creationId xmlns:p14="http://schemas.microsoft.com/office/powerpoint/2010/main" val="340810140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pickle</a:t>
            </a:r>
            <a:r>
              <a:rPr kumimoji="1" lang="ja-JP" altLang="en-US" dirty="0" smtClean="0"/>
              <a:t>のベクトル情報の保存</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先週まで</a:t>
            </a:r>
            <a:r>
              <a:rPr lang="en-US" altLang="ja-JP" dirty="0" smtClean="0"/>
              <a:t>c</a:t>
            </a:r>
            <a:r>
              <a:rPr kumimoji="1" lang="en-US" altLang="ja-JP" dirty="0" smtClean="0"/>
              <a:t>sv</a:t>
            </a:r>
            <a:r>
              <a:rPr kumimoji="1" lang="ja-JP" altLang="en-US" dirty="0" smtClean="0"/>
              <a:t>ファイルに保存していたベクトル情報を</a:t>
            </a:r>
            <a:r>
              <a:rPr kumimoji="1" lang="en-US" altLang="ja-JP" dirty="0" smtClean="0"/>
              <a:t>pickle</a:t>
            </a:r>
            <a:r>
              <a:rPr kumimoji="1" lang="ja-JP" altLang="en-US" dirty="0" smtClean="0"/>
              <a:t>ファイルに変更した</a:t>
            </a:r>
            <a:endParaRPr kumimoji="1" lang="en-US" altLang="ja-JP" dirty="0" smtClean="0"/>
          </a:p>
          <a:p>
            <a:endParaRPr kumimoji="1" lang="en-US" altLang="ja-JP" dirty="0" smtClean="0"/>
          </a:p>
          <a:p>
            <a:pPr marL="0" indent="0" algn="ctr">
              <a:buNone/>
            </a:pPr>
            <a:r>
              <a:rPr lang="en-US" altLang="ja-JP" dirty="0" smtClean="0"/>
              <a:t>test_vector0.csv</a:t>
            </a:r>
          </a:p>
          <a:p>
            <a:pPr marL="0" indent="0" algn="ctr">
              <a:buNone/>
            </a:pPr>
            <a:endParaRPr lang="en-US" altLang="ja-JP" dirty="0"/>
          </a:p>
          <a:p>
            <a:pPr marL="0" indent="0" algn="ctr">
              <a:buNone/>
            </a:pPr>
            <a:r>
              <a:rPr lang="en-US" altLang="ja-JP" dirty="0" smtClean="0"/>
              <a:t>cifar10_vecs1000.pickle</a:t>
            </a:r>
          </a:p>
          <a:p>
            <a:r>
              <a:rPr lang="en-US" altLang="ja-JP" dirty="0" err="1" smtClean="0"/>
              <a:t>Pikcle</a:t>
            </a:r>
            <a:r>
              <a:rPr lang="ja-JP" altLang="en-US" dirty="0" smtClean="0"/>
              <a:t>は</a:t>
            </a:r>
            <a:r>
              <a:rPr lang="en-US" altLang="ja-JP" dirty="0" err="1" smtClean="0"/>
              <a:t>numpy</a:t>
            </a:r>
            <a:r>
              <a:rPr lang="ja-JP" altLang="en-US" dirty="0" smtClean="0"/>
              <a:t>配列として扱える．</a:t>
            </a:r>
            <a:endParaRPr lang="en-US" altLang="ja-JP"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42</a:t>
            </a:fld>
            <a:endParaRPr kumimoji="1" lang="ja-JP" altLang="en-US"/>
          </a:p>
        </p:txBody>
      </p:sp>
      <p:sp>
        <p:nvSpPr>
          <p:cNvPr id="5" name="下矢印 4"/>
          <p:cNvSpPr/>
          <p:nvPr/>
        </p:nvSpPr>
        <p:spPr>
          <a:xfrm>
            <a:off x="4379495" y="3705726"/>
            <a:ext cx="457200" cy="51735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95040317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lstStyle/>
          <a:p>
            <a:r>
              <a:rPr lang="ja-JP" altLang="en-US" dirty="0" smtClean="0"/>
              <a:t>現在，</a:t>
            </a:r>
            <a:r>
              <a:rPr lang="en-US" altLang="ja-JP" dirty="0" smtClean="0"/>
              <a:t>3</a:t>
            </a:r>
            <a:r>
              <a:rPr lang="ja-JP" altLang="en-US" dirty="0" err="1" smtClean="0"/>
              <a:t>つの</a:t>
            </a:r>
            <a:r>
              <a:rPr lang="ja-JP" altLang="en-US" dirty="0" smtClean="0"/>
              <a:t>モデル</a:t>
            </a:r>
            <a:r>
              <a:rPr lang="en-US" altLang="ja-JP" dirty="0" smtClean="0"/>
              <a:t>(100</a:t>
            </a:r>
            <a:r>
              <a:rPr lang="ja-JP" altLang="en-US" dirty="0" err="1" smtClean="0"/>
              <a:t>，</a:t>
            </a:r>
            <a:r>
              <a:rPr lang="en-US" altLang="ja-JP" dirty="0" smtClean="0"/>
              <a:t>1000</a:t>
            </a:r>
            <a:r>
              <a:rPr lang="ja-JP" altLang="en-US" dirty="0" err="1" smtClean="0"/>
              <a:t>，</a:t>
            </a:r>
            <a:r>
              <a:rPr lang="en-US" altLang="ja-JP" dirty="0" smtClean="0"/>
              <a:t>2000)</a:t>
            </a:r>
            <a:r>
              <a:rPr lang="ja-JP" altLang="en-US" dirty="0" smtClean="0"/>
              <a:t>を作成し，それぞれ</a:t>
            </a:r>
            <a:r>
              <a:rPr lang="en-US" altLang="ja-JP" dirty="0" smtClean="0"/>
              <a:t>cifar10</a:t>
            </a:r>
            <a:r>
              <a:rPr lang="ja-JP" altLang="en-US" dirty="0" smtClean="0"/>
              <a:t>のテストデータ</a:t>
            </a:r>
            <a:r>
              <a:rPr lang="en-US" altLang="ja-JP" dirty="0" smtClean="0"/>
              <a:t>1</a:t>
            </a:r>
            <a:r>
              <a:rPr lang="ja-JP" altLang="en-US" dirty="0" smtClean="0"/>
              <a:t>万件の予測ベクトル情報を取得し，保存した．</a:t>
            </a:r>
            <a:endParaRPr kumimoji="1" lang="ja-JP" altLang="en-US"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43</a:t>
            </a:fld>
            <a:endParaRPr kumimoji="1" lang="ja-JP" altLang="en-US"/>
          </a:p>
        </p:txBody>
      </p:sp>
    </p:spTree>
    <p:extLst>
      <p:ext uri="{BB962C8B-B14F-4D97-AF65-F5344CB8AC3E}">
        <p14:creationId xmlns:p14="http://schemas.microsoft.com/office/powerpoint/2010/main" val="365930463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画像検索システム評価</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試しで作ってみました．</a:t>
            </a:r>
            <a:endParaRPr kumimoji="1" lang="en-US" altLang="ja-JP" dirty="0" smtClean="0"/>
          </a:p>
          <a:p>
            <a:r>
              <a:rPr lang="en-US" altLang="ja-JP" dirty="0">
                <a:hlinkClick r:id="rId2"/>
              </a:rPr>
              <a:t>1821005-yoshioka-thesis/</a:t>
            </a:r>
            <a:r>
              <a:rPr lang="en-US" altLang="ja-JP" dirty="0" err="1">
                <a:hlinkClick r:id="rId2"/>
              </a:rPr>
              <a:t>search_image.ipynb</a:t>
            </a:r>
            <a:r>
              <a:rPr lang="en-US" altLang="ja-JP" dirty="0">
                <a:hlinkClick r:id="rId2"/>
              </a:rPr>
              <a:t> at main · </a:t>
            </a:r>
            <a:r>
              <a:rPr lang="en-US" altLang="ja-JP" dirty="0" err="1">
                <a:hlinkClick r:id="rId2"/>
              </a:rPr>
              <a:t>kait-takanolab</a:t>
            </a:r>
            <a:r>
              <a:rPr lang="en-US" altLang="ja-JP" dirty="0">
                <a:hlinkClick r:id="rId2"/>
              </a:rPr>
              <a:t>/1821005-yoshioka-thesis (github.com)</a:t>
            </a:r>
            <a:endParaRPr kumimoji="1" lang="ja-JP" altLang="en-US"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44</a:t>
            </a:fld>
            <a:endParaRPr kumimoji="1" lang="ja-JP" altLang="en-US"/>
          </a:p>
        </p:txBody>
      </p:sp>
    </p:spTree>
    <p:extLst>
      <p:ext uri="{BB962C8B-B14F-4D97-AF65-F5344CB8AC3E}">
        <p14:creationId xmlns:p14="http://schemas.microsoft.com/office/powerpoint/2010/main" val="93712922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dirty="0"/>
          </a:p>
        </p:txBody>
      </p:sp>
      <p:sp>
        <p:nvSpPr>
          <p:cNvPr id="3" name="スライド番号プレースホルダー 2"/>
          <p:cNvSpPr>
            <a:spLocks noGrp="1"/>
          </p:cNvSpPr>
          <p:nvPr>
            <p:ph type="sldNum" sz="quarter" idx="12"/>
          </p:nvPr>
        </p:nvSpPr>
        <p:spPr/>
        <p:txBody>
          <a:bodyPr/>
          <a:lstStyle/>
          <a:p>
            <a:fld id="{768BF403-63E9-4BE6-AA0B-408C483EA9DC}" type="slidenum">
              <a:rPr kumimoji="1" lang="ja-JP" altLang="en-US" smtClean="0"/>
              <a:t>45</a:t>
            </a:fld>
            <a:endParaRPr kumimoji="1" lang="ja-JP" altLang="en-US"/>
          </a:p>
        </p:txBody>
      </p:sp>
      <p:graphicFrame>
        <p:nvGraphicFramePr>
          <p:cNvPr id="6" name="表 5"/>
          <p:cNvGraphicFramePr>
            <a:graphicFrameLocks noGrp="1"/>
          </p:cNvGraphicFramePr>
          <p:nvPr>
            <p:extLst>
              <p:ext uri="{D42A27DB-BD31-4B8C-83A1-F6EECF244321}">
                <p14:modId xmlns:p14="http://schemas.microsoft.com/office/powerpoint/2010/main" val="2331016660"/>
              </p:ext>
            </p:extLst>
          </p:nvPr>
        </p:nvGraphicFramePr>
        <p:xfrm>
          <a:off x="529391" y="2319685"/>
          <a:ext cx="7985961" cy="3426598"/>
        </p:xfrm>
        <a:graphic>
          <a:graphicData uri="http://schemas.openxmlformats.org/drawingml/2006/table">
            <a:tbl>
              <a:tblPr/>
              <a:tblGrid>
                <a:gridCol w="481194">
                  <a:extLst>
                    <a:ext uri="{9D8B030D-6E8A-4147-A177-3AD203B41FA5}">
                      <a16:colId xmlns:a16="http://schemas.microsoft.com/office/drawing/2014/main" val="301156102"/>
                    </a:ext>
                  </a:extLst>
                </a:gridCol>
                <a:gridCol w="971641">
                  <a:extLst>
                    <a:ext uri="{9D8B030D-6E8A-4147-A177-3AD203B41FA5}">
                      <a16:colId xmlns:a16="http://schemas.microsoft.com/office/drawing/2014/main" val="1186210495"/>
                    </a:ext>
                  </a:extLst>
                </a:gridCol>
                <a:gridCol w="1027163">
                  <a:extLst>
                    <a:ext uri="{9D8B030D-6E8A-4147-A177-3AD203B41FA5}">
                      <a16:colId xmlns:a16="http://schemas.microsoft.com/office/drawing/2014/main" val="3897068025"/>
                    </a:ext>
                  </a:extLst>
                </a:gridCol>
                <a:gridCol w="1027163">
                  <a:extLst>
                    <a:ext uri="{9D8B030D-6E8A-4147-A177-3AD203B41FA5}">
                      <a16:colId xmlns:a16="http://schemas.microsoft.com/office/drawing/2014/main" val="401728009"/>
                    </a:ext>
                  </a:extLst>
                </a:gridCol>
                <a:gridCol w="1202983">
                  <a:extLst>
                    <a:ext uri="{9D8B030D-6E8A-4147-A177-3AD203B41FA5}">
                      <a16:colId xmlns:a16="http://schemas.microsoft.com/office/drawing/2014/main" val="4023409223"/>
                    </a:ext>
                  </a:extLst>
                </a:gridCol>
                <a:gridCol w="1091939">
                  <a:extLst>
                    <a:ext uri="{9D8B030D-6E8A-4147-A177-3AD203B41FA5}">
                      <a16:colId xmlns:a16="http://schemas.microsoft.com/office/drawing/2014/main" val="1417262550"/>
                    </a:ext>
                  </a:extLst>
                </a:gridCol>
                <a:gridCol w="1091939">
                  <a:extLst>
                    <a:ext uri="{9D8B030D-6E8A-4147-A177-3AD203B41FA5}">
                      <a16:colId xmlns:a16="http://schemas.microsoft.com/office/drawing/2014/main" val="3112961971"/>
                    </a:ext>
                  </a:extLst>
                </a:gridCol>
                <a:gridCol w="1091939">
                  <a:extLst>
                    <a:ext uri="{9D8B030D-6E8A-4147-A177-3AD203B41FA5}">
                      <a16:colId xmlns:a16="http://schemas.microsoft.com/office/drawing/2014/main" val="2362622294"/>
                    </a:ext>
                  </a:extLst>
                </a:gridCol>
              </a:tblGrid>
              <a:tr h="489514">
                <a:tc>
                  <a:txBody>
                    <a:bodyPr/>
                    <a:lstStyle/>
                    <a:p>
                      <a:pPr algn="l" fontAlgn="b"/>
                      <a:r>
                        <a:rPr lang="en-US" sz="800" b="1" i="0" u="none" strike="noStrike">
                          <a:solidFill>
                            <a:srgbClr val="FFFFFF"/>
                          </a:solidFill>
                          <a:effectLst/>
                          <a:latin typeface="游ゴシック" panose="020B0400000000000000" pitchFamily="50" charset="-128"/>
                          <a:ea typeface="游ゴシック" panose="020B0400000000000000" pitchFamily="50" charset="-128"/>
                        </a:rPr>
                        <a:t>model</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l" fontAlgn="b"/>
                      <a:r>
                        <a:rPr lang="en-US" sz="800" b="0" i="0" u="none" strike="noStrike">
                          <a:solidFill>
                            <a:srgbClr val="000000"/>
                          </a:solidFill>
                          <a:effectLst/>
                          <a:latin typeface="游ゴシック" panose="020B0400000000000000" pitchFamily="50" charset="-128"/>
                          <a:ea typeface="游ゴシック" panose="020B0400000000000000" pitchFamily="50" charset="-128"/>
                        </a:rPr>
                        <a:t>alexnet_cifar10_10</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游ゴシック" panose="020B0400000000000000" pitchFamily="50" charset="-128"/>
                          <a:ea typeface="游ゴシック" panose="020B0400000000000000" pitchFamily="50" charset="-128"/>
                        </a:rPr>
                        <a:t>alexnet_cifar10_100</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游ゴシック" panose="020B0400000000000000" pitchFamily="50" charset="-128"/>
                          <a:ea typeface="游ゴシック" panose="020B0400000000000000" pitchFamily="50" charset="-128"/>
                        </a:rPr>
                        <a:t>alexnet_cifar10_500</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游ゴシック" panose="020B0400000000000000" pitchFamily="50" charset="-128"/>
                          <a:ea typeface="游ゴシック" panose="020B0400000000000000" pitchFamily="50" charset="-128"/>
                        </a:rPr>
                        <a:t>alexnet_cifar10_1000_2</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游ゴシック" panose="020B0400000000000000" pitchFamily="50" charset="-128"/>
                          <a:ea typeface="游ゴシック" panose="020B0400000000000000" pitchFamily="50" charset="-128"/>
                        </a:rPr>
                        <a:t>alexnet_cifar10_2000</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游ゴシック" panose="020B0400000000000000" pitchFamily="50" charset="-128"/>
                          <a:ea typeface="游ゴシック" panose="020B0400000000000000" pitchFamily="50" charset="-128"/>
                        </a:rPr>
                        <a:t>alexnet_cifar10_3000</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游ゴシック" panose="020B0400000000000000" pitchFamily="50" charset="-128"/>
                          <a:ea typeface="游ゴシック" panose="020B0400000000000000" pitchFamily="50" charset="-128"/>
                        </a:rPr>
                        <a:t>alexnet_cifar10_4096</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37200301"/>
                  </a:ext>
                </a:extLst>
              </a:tr>
              <a:tr h="489514">
                <a:tc>
                  <a:txBody>
                    <a:bodyPr/>
                    <a:lstStyle/>
                    <a:p>
                      <a:pPr algn="l" fontAlgn="b"/>
                      <a:r>
                        <a:rPr lang="ja-JP" altLang="en-US" sz="800" b="1" i="0" u="none" strike="noStrike">
                          <a:solidFill>
                            <a:srgbClr val="FFFFFF"/>
                          </a:solidFill>
                          <a:effectLst/>
                          <a:latin typeface="游ゴシック" panose="020B0400000000000000" pitchFamily="50" charset="-128"/>
                          <a:ea typeface="游ゴシック" panose="020B0400000000000000" pitchFamily="50" charset="-128"/>
                        </a:rPr>
                        <a:t>次元数</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10</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100</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500</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1000</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2000</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3000</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4096</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00806747"/>
                  </a:ext>
                </a:extLst>
              </a:tr>
              <a:tr h="489514">
                <a:tc>
                  <a:txBody>
                    <a:bodyPr/>
                    <a:lstStyle/>
                    <a:p>
                      <a:pPr algn="l" fontAlgn="b"/>
                      <a:r>
                        <a:rPr lang="en-US" sz="800" b="1" i="0" u="none" strike="noStrike">
                          <a:solidFill>
                            <a:srgbClr val="FFFFFF"/>
                          </a:solidFill>
                          <a:effectLst/>
                          <a:latin typeface="游ゴシック" panose="020B0400000000000000" pitchFamily="50" charset="-128"/>
                          <a:ea typeface="游ゴシック" panose="020B0400000000000000" pitchFamily="50" charset="-128"/>
                        </a:rPr>
                        <a:t>epocs</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50</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50</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50</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50</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50</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50</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100</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23978536"/>
                  </a:ext>
                </a:extLst>
              </a:tr>
              <a:tr h="489514">
                <a:tc>
                  <a:txBody>
                    <a:bodyPr/>
                    <a:lstStyle/>
                    <a:p>
                      <a:pPr algn="l" fontAlgn="b"/>
                      <a:r>
                        <a:rPr lang="en-US" sz="800" b="1" i="0" u="none" strike="noStrike">
                          <a:solidFill>
                            <a:srgbClr val="FFFFFF"/>
                          </a:solidFill>
                          <a:effectLst/>
                          <a:latin typeface="游ゴシック" panose="020B0400000000000000" pitchFamily="50" charset="-128"/>
                          <a:ea typeface="游ゴシック" panose="020B0400000000000000" pitchFamily="50" charset="-128"/>
                        </a:rPr>
                        <a:t>acc</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r" fontAlgn="b"/>
                      <a:r>
                        <a:rPr lang="en-US" altLang="ja-JP" sz="800" b="0" i="0" u="none" strike="noStrike" dirty="0">
                          <a:solidFill>
                            <a:srgbClr val="000000"/>
                          </a:solidFill>
                          <a:effectLst/>
                          <a:latin typeface="游ゴシック" panose="020B0400000000000000" pitchFamily="50" charset="-128"/>
                          <a:ea typeface="游ゴシック" panose="020B0400000000000000" pitchFamily="50" charset="-128"/>
                        </a:rPr>
                        <a:t>0.3595</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800" b="0" i="0" u="none" strike="noStrike" dirty="0">
                          <a:solidFill>
                            <a:srgbClr val="000000"/>
                          </a:solidFill>
                          <a:effectLst/>
                          <a:latin typeface="游ゴシック" panose="020B0400000000000000" pitchFamily="50" charset="-128"/>
                          <a:ea typeface="游ゴシック" panose="020B0400000000000000" pitchFamily="50" charset="-128"/>
                        </a:rPr>
                        <a:t>0.7651</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0.7999</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800" b="0" i="0" u="none" strike="noStrike" dirty="0">
                          <a:solidFill>
                            <a:srgbClr val="000000"/>
                          </a:solidFill>
                          <a:effectLst/>
                          <a:latin typeface="游ゴシック" panose="020B0400000000000000" pitchFamily="50" charset="-128"/>
                          <a:ea typeface="游ゴシック" panose="020B0400000000000000" pitchFamily="50" charset="-128"/>
                        </a:rPr>
                        <a:t>0.7077</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800" b="0" i="0" u="none" strike="noStrike" dirty="0">
                          <a:solidFill>
                            <a:srgbClr val="000000"/>
                          </a:solidFill>
                          <a:effectLst/>
                          <a:latin typeface="游ゴシック" panose="020B0400000000000000" pitchFamily="50" charset="-128"/>
                          <a:ea typeface="游ゴシック" panose="020B0400000000000000" pitchFamily="50" charset="-128"/>
                        </a:rPr>
                        <a:t>0.7843</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0.8148</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800" b="0" i="0" u="none" strike="noStrike" dirty="0">
                          <a:solidFill>
                            <a:srgbClr val="000000"/>
                          </a:solidFill>
                          <a:effectLst/>
                          <a:latin typeface="游ゴシック" panose="020B0400000000000000" pitchFamily="50" charset="-128"/>
                          <a:ea typeface="游ゴシック" panose="020B0400000000000000" pitchFamily="50" charset="-128"/>
                        </a:rPr>
                        <a:t>0.8281</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56757431"/>
                  </a:ext>
                </a:extLst>
              </a:tr>
              <a:tr h="489514">
                <a:tc>
                  <a:txBody>
                    <a:bodyPr/>
                    <a:lstStyle/>
                    <a:p>
                      <a:pPr algn="l" fontAlgn="b"/>
                      <a:r>
                        <a:rPr lang="en-US" sz="800" b="1" i="0" u="none" strike="noStrike">
                          <a:solidFill>
                            <a:srgbClr val="FFFFFF"/>
                          </a:solidFill>
                          <a:effectLst/>
                          <a:latin typeface="游ゴシック" panose="020B0400000000000000" pitchFamily="50" charset="-128"/>
                          <a:ea typeface="游ゴシック" panose="020B0400000000000000" pitchFamily="50" charset="-128"/>
                        </a:rPr>
                        <a:t>loss</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1.8305</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0.7414</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0.6792</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0.8488</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0.7801</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0.6749</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0.8583</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64087299"/>
                  </a:ext>
                </a:extLst>
              </a:tr>
              <a:tr h="489514">
                <a:tc>
                  <a:txBody>
                    <a:bodyPr/>
                    <a:lstStyle/>
                    <a:p>
                      <a:pPr algn="l" fontAlgn="b"/>
                      <a:r>
                        <a:rPr lang="ja-JP" altLang="en-US" sz="800" b="1" i="0" u="none" strike="noStrike">
                          <a:solidFill>
                            <a:srgbClr val="FFFFFF"/>
                          </a:solidFill>
                          <a:effectLst/>
                          <a:latin typeface="游ゴシック" panose="020B0400000000000000" pitchFamily="50" charset="-128"/>
                          <a:ea typeface="游ゴシック" panose="020B0400000000000000" pitchFamily="50" charset="-128"/>
                        </a:rPr>
                        <a:t>評価値</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9583</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24246</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20768</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26639</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25324</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25773</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24785</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76585860"/>
                  </a:ext>
                </a:extLst>
              </a:tr>
              <a:tr h="489514">
                <a:tc>
                  <a:txBody>
                    <a:bodyPr/>
                    <a:lstStyle/>
                    <a:p>
                      <a:pPr algn="l" fontAlgn="b"/>
                      <a:r>
                        <a:rPr lang="en-US" altLang="ja-JP" sz="800" b="1" i="0" u="none" strike="noStrike">
                          <a:solidFill>
                            <a:srgbClr val="FFFFFF"/>
                          </a:solidFill>
                          <a:effectLst/>
                          <a:latin typeface="游ゴシック" panose="020B0400000000000000" pitchFamily="50" charset="-128"/>
                          <a:ea typeface="游ゴシック" panose="020B0400000000000000" pitchFamily="50" charset="-128"/>
                        </a:rPr>
                        <a:t>%</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-1.0425</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35.651</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26.92</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41.5975</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38.31</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39.4325</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800" b="0" i="0" u="none" strike="noStrike" dirty="0">
                          <a:solidFill>
                            <a:srgbClr val="000000"/>
                          </a:solidFill>
                          <a:effectLst/>
                          <a:latin typeface="游ゴシック" panose="020B0400000000000000" pitchFamily="50" charset="-128"/>
                          <a:ea typeface="游ゴシック" panose="020B0400000000000000" pitchFamily="50" charset="-128"/>
                        </a:rPr>
                        <a:t>36.9625</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77157250"/>
                  </a:ext>
                </a:extLst>
              </a:tr>
            </a:tbl>
          </a:graphicData>
        </a:graphic>
      </p:graphicFrame>
    </p:spTree>
    <p:extLst>
      <p:ext uri="{BB962C8B-B14F-4D97-AF65-F5344CB8AC3E}">
        <p14:creationId xmlns:p14="http://schemas.microsoft.com/office/powerpoint/2010/main" val="48706712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46</a:t>
            </a:fld>
            <a:endParaRPr kumimoji="1" lang="ja-JP" altLang="en-US"/>
          </a:p>
        </p:txBody>
      </p:sp>
      <p:pic>
        <p:nvPicPr>
          <p:cNvPr id="7" name="コンテンツ プレースホルダー 6"/>
          <p:cNvPicPr>
            <a:picLocks noGrp="1" noChangeAspect="1"/>
          </p:cNvPicPr>
          <p:nvPr>
            <p:ph idx="1"/>
          </p:nvPr>
        </p:nvPicPr>
        <p:blipFill>
          <a:blip r:embed="rId2"/>
          <a:stretch>
            <a:fillRect/>
          </a:stretch>
        </p:blipFill>
        <p:spPr>
          <a:xfrm>
            <a:off x="789572" y="1991954"/>
            <a:ext cx="7564855" cy="4546959"/>
          </a:xfrm>
          <a:prstGeom prst="rect">
            <a:avLst/>
          </a:prstGeom>
        </p:spPr>
      </p:pic>
    </p:spTree>
    <p:extLst>
      <p:ext uri="{BB962C8B-B14F-4D97-AF65-F5344CB8AC3E}">
        <p14:creationId xmlns:p14="http://schemas.microsoft.com/office/powerpoint/2010/main" val="72213247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768BF403-63E9-4BE6-AA0B-408C483EA9DC}" type="slidenum">
              <a:rPr kumimoji="1" lang="ja-JP" altLang="en-US" smtClean="0"/>
              <a:t>47</a:t>
            </a:fld>
            <a:endParaRPr kumimoji="1" lang="ja-JP" altLang="en-US"/>
          </a:p>
        </p:txBody>
      </p:sp>
    </p:spTree>
    <p:extLst>
      <p:ext uri="{BB962C8B-B14F-4D97-AF65-F5344CB8AC3E}">
        <p14:creationId xmlns:p14="http://schemas.microsoft.com/office/powerpoint/2010/main" val="41059767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idx="1"/>
          </p:nvPr>
        </p:nvSpPr>
        <p:spPr/>
        <p:txBody>
          <a:bodyPr/>
          <a:lstStyle/>
          <a:p>
            <a:r>
              <a:rPr kumimoji="1" lang="ja-JP" altLang="en-US" dirty="0" smtClean="0"/>
              <a:t>意味情報</a:t>
            </a:r>
            <a:endParaRPr kumimoji="1" lang="en-US" altLang="ja-JP" dirty="0" smtClean="0"/>
          </a:p>
          <a:p>
            <a:pPr lvl="1"/>
            <a:r>
              <a:rPr lang="ja-JP" altLang="en-US" dirty="0"/>
              <a:t>画像を認識する際</a:t>
            </a:r>
            <a:r>
              <a:rPr lang="ja-JP" altLang="en-US" dirty="0" smtClean="0"/>
              <a:t>に，その判断材料となる情報</a:t>
            </a:r>
            <a:r>
              <a:rPr lang="en-US" altLang="ja-JP" dirty="0" smtClean="0"/>
              <a:t>.</a:t>
            </a:r>
          </a:p>
          <a:p>
            <a:pPr lvl="1"/>
            <a:endParaRPr lang="en-US" altLang="ja-JP" dirty="0"/>
          </a:p>
          <a:p>
            <a:endParaRPr lang="en-US" altLang="ja-JP" dirty="0" smtClean="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48</a:t>
            </a:fld>
            <a:endParaRPr kumimoji="1" lang="ja-JP" altLang="en-US"/>
          </a:p>
        </p:txBody>
      </p:sp>
    </p:spTree>
    <p:extLst>
      <p:ext uri="{BB962C8B-B14F-4D97-AF65-F5344CB8AC3E}">
        <p14:creationId xmlns:p14="http://schemas.microsoft.com/office/powerpoint/2010/main" val="61601902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次元数と計算コスト</a:t>
            </a:r>
            <a:endParaRPr kumimoji="1" lang="ja-JP" altLang="en-US" dirty="0"/>
          </a:p>
        </p:txBody>
      </p:sp>
      <p:sp>
        <p:nvSpPr>
          <p:cNvPr id="3" name="コンテンツ プレースホルダー 2"/>
          <p:cNvSpPr>
            <a:spLocks noGrp="1"/>
          </p:cNvSpPr>
          <p:nvPr>
            <p:ph idx="1"/>
          </p:nvPr>
        </p:nvSpPr>
        <p:spPr>
          <a:xfrm>
            <a:off x="628650" y="1825624"/>
            <a:ext cx="7886700" cy="5032375"/>
          </a:xfrm>
        </p:spPr>
        <p:txBody>
          <a:bodyPr>
            <a:normAutofit lnSpcReduction="10000"/>
          </a:bodyPr>
          <a:lstStyle/>
          <a:p>
            <a:r>
              <a:rPr kumimoji="1" lang="ja-JP" altLang="en-US" dirty="0" smtClean="0"/>
              <a:t>大量のデータを分析する際</a:t>
            </a:r>
            <a:r>
              <a:rPr lang="ja-JP" altLang="en-US" dirty="0"/>
              <a:t>，</a:t>
            </a:r>
            <a:r>
              <a:rPr kumimoji="1" lang="ja-JP" altLang="en-US" dirty="0" smtClean="0"/>
              <a:t>大きな次元のデータを処理することがあるが</a:t>
            </a:r>
            <a:r>
              <a:rPr lang="ja-JP" altLang="en-US" dirty="0"/>
              <a:t>，</a:t>
            </a:r>
            <a:r>
              <a:rPr kumimoji="1" lang="ja-JP" altLang="en-US" dirty="0" smtClean="0"/>
              <a:t>次元数が大きくなると「</a:t>
            </a:r>
            <a:r>
              <a:rPr kumimoji="1" lang="ja-JP" altLang="en-US" b="1" dirty="0" smtClean="0"/>
              <a:t>次元の呪い</a:t>
            </a:r>
            <a:r>
              <a:rPr kumimoji="1" lang="ja-JP" altLang="en-US" dirty="0" smtClean="0"/>
              <a:t>」と呼ばれる問題が発生する</a:t>
            </a:r>
            <a:r>
              <a:rPr kumimoji="1" lang="en-US" altLang="ja-JP" dirty="0" smtClean="0"/>
              <a:t>.</a:t>
            </a:r>
            <a:endParaRPr lang="en-US" altLang="ja-JP" dirty="0"/>
          </a:p>
          <a:p>
            <a:pPr lvl="1"/>
            <a:r>
              <a:rPr lang="ja-JP" altLang="ja-JP" dirty="0"/>
              <a:t>データの次元数が大きくなり過ぎる</a:t>
            </a:r>
            <a:r>
              <a:rPr lang="ja-JP" altLang="ja-JP" dirty="0" smtClean="0"/>
              <a:t>と</a:t>
            </a:r>
            <a:r>
              <a:rPr lang="ja-JP" altLang="en-US" dirty="0"/>
              <a:t>，</a:t>
            </a:r>
            <a:r>
              <a:rPr lang="ja-JP" altLang="ja-JP" dirty="0" smtClean="0"/>
              <a:t>その</a:t>
            </a:r>
            <a:r>
              <a:rPr lang="ja-JP" altLang="ja-JP" dirty="0"/>
              <a:t>データで表現できる組み合わせが飛躍的に多くなって</a:t>
            </a:r>
            <a:r>
              <a:rPr lang="ja-JP" altLang="ja-JP" dirty="0" smtClean="0"/>
              <a:t>しまい</a:t>
            </a:r>
            <a:r>
              <a:rPr lang="ja-JP" altLang="en-US" dirty="0"/>
              <a:t>，</a:t>
            </a:r>
            <a:r>
              <a:rPr lang="ja-JP" altLang="ja-JP" dirty="0" smtClean="0"/>
              <a:t>その結果</a:t>
            </a:r>
            <a:r>
              <a:rPr lang="ja-JP" altLang="en-US" dirty="0"/>
              <a:t>，</a:t>
            </a:r>
            <a:r>
              <a:rPr lang="ja-JP" altLang="ja-JP" dirty="0" smtClean="0"/>
              <a:t>手元</a:t>
            </a:r>
            <a:r>
              <a:rPr lang="ja-JP" altLang="ja-JP" dirty="0"/>
              <a:t>にある有限なサンプルデータでは十分な学習結果が得られなく</a:t>
            </a:r>
            <a:r>
              <a:rPr lang="ja-JP" altLang="ja-JP" dirty="0" smtClean="0"/>
              <a:t>なる</a:t>
            </a:r>
            <a:r>
              <a:rPr lang="en-US" altLang="ja-JP" dirty="0"/>
              <a:t>.</a:t>
            </a:r>
            <a:r>
              <a:rPr lang="ja-JP" altLang="en-US" dirty="0" smtClean="0"/>
              <a:t>計算</a:t>
            </a:r>
            <a:r>
              <a:rPr lang="ja-JP" altLang="en-US" dirty="0"/>
              <a:t>コストが莫大となるだけでなく，十分な学習結果が得られず、未知のデータに適切に対応出来なくなる等の不具合</a:t>
            </a:r>
            <a:r>
              <a:rPr lang="ja-JP" altLang="en-US" dirty="0" smtClean="0"/>
              <a:t>が発生</a:t>
            </a:r>
            <a:r>
              <a:rPr lang="en-US" altLang="ja-JP" dirty="0" smtClean="0"/>
              <a:t>.</a:t>
            </a:r>
          </a:p>
          <a:p>
            <a:r>
              <a:rPr lang="ja-JP" altLang="en-US" dirty="0"/>
              <a:t>回避</a:t>
            </a:r>
            <a:r>
              <a:rPr lang="ja-JP" altLang="en-US" dirty="0" smtClean="0"/>
              <a:t>策</a:t>
            </a:r>
            <a:endParaRPr lang="en-US" altLang="ja-JP" dirty="0" smtClean="0"/>
          </a:p>
          <a:p>
            <a:pPr lvl="1"/>
            <a:r>
              <a:rPr lang="ja-JP" altLang="en-US" dirty="0"/>
              <a:t>特徴量の中</a:t>
            </a:r>
            <a:r>
              <a:rPr lang="ja-JP" altLang="en-US" dirty="0" smtClean="0"/>
              <a:t>から必要なものを選び出す特徴選択</a:t>
            </a:r>
            <a:endParaRPr lang="en-US" altLang="ja-JP" dirty="0" smtClean="0"/>
          </a:p>
          <a:p>
            <a:pPr lvl="1"/>
            <a:r>
              <a:rPr lang="ja-JP" altLang="en-US" dirty="0"/>
              <a:t>本来</a:t>
            </a:r>
            <a:r>
              <a:rPr lang="ja-JP" altLang="en-US" dirty="0" smtClean="0"/>
              <a:t>の情報が維持したまま低次元のデータに変換する次元削除</a:t>
            </a:r>
            <a:endParaRPr lang="ja-JP" altLang="ja-JP" dirty="0"/>
          </a:p>
          <a:p>
            <a:endParaRPr kumimoji="1" lang="ja-JP" altLang="en-US" dirty="0"/>
          </a:p>
        </p:txBody>
      </p:sp>
      <p:sp>
        <p:nvSpPr>
          <p:cNvPr id="4" name="スライド番号プレースホルダー 3"/>
          <p:cNvSpPr>
            <a:spLocks noGrp="1"/>
          </p:cNvSpPr>
          <p:nvPr>
            <p:ph type="sldNum" sz="quarter" idx="12"/>
          </p:nvPr>
        </p:nvSpPr>
        <p:spPr/>
        <p:txBody>
          <a:bodyPr/>
          <a:lstStyle/>
          <a:p>
            <a:fld id="{BCFEE6ED-AA2C-49EB-A172-8063C2D7D298}" type="slidenum">
              <a:rPr kumimoji="1" lang="ja-JP" altLang="en-US" smtClean="0"/>
              <a:t>49</a:t>
            </a:fld>
            <a:endParaRPr kumimoji="1" lang="ja-JP" altLang="en-US"/>
          </a:p>
        </p:txBody>
      </p:sp>
    </p:spTree>
    <p:extLst>
      <p:ext uri="{BB962C8B-B14F-4D97-AF65-F5344CB8AC3E}">
        <p14:creationId xmlns:p14="http://schemas.microsoft.com/office/powerpoint/2010/main" val="168483273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研究目的</a:t>
            </a:r>
            <a:endParaRPr kumimoji="1" lang="ja-JP" altLang="en-US" dirty="0"/>
          </a:p>
        </p:txBody>
      </p:sp>
      <p:sp>
        <p:nvSpPr>
          <p:cNvPr id="3" name="コンテンツ プレースホルダー 2"/>
          <p:cNvSpPr>
            <a:spLocks noGrp="1"/>
          </p:cNvSpPr>
          <p:nvPr>
            <p:ph idx="1"/>
          </p:nvPr>
        </p:nvSpPr>
        <p:spPr/>
        <p:txBody>
          <a:bodyPr>
            <a:normAutofit lnSpcReduction="10000"/>
          </a:bodyPr>
          <a:lstStyle/>
          <a:p>
            <a:pPr>
              <a:lnSpc>
                <a:spcPct val="100000"/>
              </a:lnSpc>
            </a:pPr>
            <a:r>
              <a:rPr lang="ja-JP" altLang="en-US" dirty="0"/>
              <a:t>画像検索機能</a:t>
            </a:r>
            <a:r>
              <a:rPr kumimoji="1" lang="ja-JP" altLang="en-US" dirty="0" smtClean="0"/>
              <a:t>を向上させるために</a:t>
            </a:r>
            <a:r>
              <a:rPr lang="ja-JP" altLang="en-US" dirty="0" smtClean="0"/>
              <a:t>，画像検索に有効な特徴ベクトルと計算時間について調査する．</a:t>
            </a:r>
            <a:endParaRPr lang="en-US" altLang="ja-JP" dirty="0" smtClean="0"/>
          </a:p>
          <a:p>
            <a:pPr>
              <a:lnSpc>
                <a:spcPct val="100000"/>
              </a:lnSpc>
            </a:pPr>
            <a:endParaRPr lang="en-US" altLang="ja-JP" dirty="0" smtClean="0"/>
          </a:p>
          <a:p>
            <a:pPr>
              <a:lnSpc>
                <a:spcPct val="100000"/>
              </a:lnSpc>
            </a:pPr>
            <a:r>
              <a:rPr kumimoji="1" lang="ja-JP" altLang="en-US" dirty="0" smtClean="0">
                <a:solidFill>
                  <a:srgbClr val="FF0000"/>
                </a:solidFill>
              </a:rPr>
              <a:t>本研究で</a:t>
            </a:r>
            <a:r>
              <a:rPr lang="ja-JP" altLang="en-US" dirty="0" smtClean="0">
                <a:solidFill>
                  <a:srgbClr val="FF0000"/>
                </a:solidFill>
              </a:rPr>
              <a:t>は，最適な次元数の特徴ベクトルの分析手法を提案する．</a:t>
            </a:r>
            <a:endParaRPr lang="en-US" altLang="ja-JP" dirty="0" smtClean="0">
              <a:solidFill>
                <a:srgbClr val="FF0000"/>
              </a:solidFill>
            </a:endParaRPr>
          </a:p>
          <a:p>
            <a:pPr>
              <a:lnSpc>
                <a:spcPct val="100000"/>
              </a:lnSpc>
            </a:pPr>
            <a:endParaRPr lang="en-US" altLang="ja-JP" dirty="0"/>
          </a:p>
          <a:p>
            <a:pPr>
              <a:lnSpc>
                <a:spcPct val="100000"/>
              </a:lnSpc>
            </a:pPr>
            <a:r>
              <a:rPr lang="ja-JP" altLang="en-US" dirty="0" smtClean="0"/>
              <a:t>実験結果から，分析手法により，最適な次元数を得ることが可能であるか示す．</a:t>
            </a:r>
            <a:endParaRPr kumimoji="1" lang="en-US" altLang="ja-JP"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5</a:t>
            </a:fld>
            <a:endParaRPr kumimoji="1" lang="ja-JP" altLang="en-US"/>
          </a:p>
        </p:txBody>
      </p:sp>
    </p:spTree>
    <p:extLst>
      <p:ext uri="{BB962C8B-B14F-4D97-AF65-F5344CB8AC3E}">
        <p14:creationId xmlns:p14="http://schemas.microsoft.com/office/powerpoint/2010/main" val="176807777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特徴ベクトル</a:t>
            </a:r>
            <a:endParaRPr kumimoji="1" lang="ja-JP" altLang="en-US" dirty="0"/>
          </a:p>
        </p:txBody>
      </p:sp>
      <p:sp>
        <p:nvSpPr>
          <p:cNvPr id="3" name="コンテンツ プレースホルダー 2"/>
          <p:cNvSpPr>
            <a:spLocks noGrp="1"/>
          </p:cNvSpPr>
          <p:nvPr>
            <p:ph idx="1"/>
          </p:nvPr>
        </p:nvSpPr>
        <p:spPr>
          <a:xfrm>
            <a:off x="628650" y="1690689"/>
            <a:ext cx="7886700" cy="1227122"/>
          </a:xfrm>
        </p:spPr>
        <p:txBody>
          <a:bodyPr>
            <a:normAutofit lnSpcReduction="10000"/>
          </a:bodyPr>
          <a:lstStyle/>
          <a:p>
            <a:r>
              <a:rPr lang="ja-JP" altLang="en-US" dirty="0">
                <a:solidFill>
                  <a:srgbClr val="333333"/>
                </a:solidFill>
                <a:latin typeface="-apple-system"/>
              </a:rPr>
              <a:t>パターン情報を変数値を要素とするベクトルの形式で表現した</a:t>
            </a:r>
            <a:r>
              <a:rPr lang="ja-JP" altLang="en-US" dirty="0" smtClean="0">
                <a:solidFill>
                  <a:srgbClr val="333333"/>
                </a:solidFill>
                <a:latin typeface="-apple-system"/>
              </a:rPr>
              <a:t>もの。パターン</a:t>
            </a:r>
            <a:r>
              <a:rPr lang="ja-JP" altLang="en-US" dirty="0">
                <a:solidFill>
                  <a:srgbClr val="333333"/>
                </a:solidFill>
                <a:latin typeface="-apple-system"/>
              </a:rPr>
              <a:t>情報は濃淡画像の</a:t>
            </a:r>
            <a:r>
              <a:rPr lang="ja-JP" altLang="en-US" dirty="0" smtClean="0">
                <a:solidFill>
                  <a:srgbClr val="333333"/>
                </a:solidFill>
                <a:latin typeface="-apple-system"/>
              </a:rPr>
              <a:t>画素値</a:t>
            </a:r>
            <a:r>
              <a:rPr lang="ja-JP" altLang="en-US" dirty="0">
                <a:solidFill>
                  <a:srgbClr val="333333"/>
                </a:solidFill>
                <a:latin typeface="-apple-system"/>
              </a:rPr>
              <a:t>など</a:t>
            </a:r>
            <a:r>
              <a:rPr lang="ja-JP" altLang="en-US" dirty="0" smtClean="0">
                <a:solidFill>
                  <a:srgbClr val="333333"/>
                </a:solidFill>
                <a:latin typeface="-apple-system"/>
              </a:rPr>
              <a:t>。</a:t>
            </a:r>
            <a:endParaRPr lang="en-US" altLang="ja-JP" dirty="0" smtClean="0">
              <a:solidFill>
                <a:srgbClr val="333333"/>
              </a:solidFill>
              <a:latin typeface="-apple-system"/>
            </a:endParaRPr>
          </a:p>
          <a:p>
            <a:endParaRPr kumimoji="1" lang="en-US" altLang="ja-JP" dirty="0">
              <a:solidFill>
                <a:srgbClr val="333333"/>
              </a:solidFill>
              <a:latin typeface="-apple-system"/>
            </a:endParaRPr>
          </a:p>
          <a:p>
            <a:endParaRPr kumimoji="1" lang="ja-JP" altLang="en-US" dirty="0"/>
          </a:p>
        </p:txBody>
      </p:sp>
      <p:sp>
        <p:nvSpPr>
          <p:cNvPr id="4" name="スライド番号プレースホルダー 3"/>
          <p:cNvSpPr>
            <a:spLocks noGrp="1"/>
          </p:cNvSpPr>
          <p:nvPr>
            <p:ph type="sldNum" sz="quarter" idx="12"/>
          </p:nvPr>
        </p:nvSpPr>
        <p:spPr>
          <a:xfrm>
            <a:off x="6484755" y="6372535"/>
            <a:ext cx="2057400" cy="365125"/>
          </a:xfrm>
        </p:spPr>
        <p:txBody>
          <a:bodyPr/>
          <a:lstStyle/>
          <a:p>
            <a:fld id="{BCFEE6ED-AA2C-49EB-A172-8063C2D7D298}" type="slidenum">
              <a:rPr kumimoji="1" lang="ja-JP" altLang="en-US" smtClean="0"/>
              <a:t>50</a:t>
            </a:fld>
            <a:endParaRPr kumimoji="1" lang="ja-JP" altLang="en-US"/>
          </a:p>
        </p:txBody>
      </p:sp>
      <p:pic>
        <p:nvPicPr>
          <p:cNvPr id="5" name="図 4"/>
          <p:cNvPicPr>
            <a:picLocks noChangeAspect="1"/>
          </p:cNvPicPr>
          <p:nvPr/>
        </p:nvPicPr>
        <p:blipFill>
          <a:blip r:embed="rId2"/>
          <a:stretch>
            <a:fillRect/>
          </a:stretch>
        </p:blipFill>
        <p:spPr>
          <a:xfrm>
            <a:off x="201626" y="3119824"/>
            <a:ext cx="2590800" cy="2590800"/>
          </a:xfrm>
          <a:prstGeom prst="rect">
            <a:avLst/>
          </a:prstGeom>
        </p:spPr>
      </p:pic>
      <mc:AlternateContent xmlns:mc="http://schemas.openxmlformats.org/markup-compatibility/2006" xmlns:a14="http://schemas.microsoft.com/office/drawing/2010/main">
        <mc:Choice Requires="a14">
          <p:sp>
            <p:nvSpPr>
              <p:cNvPr id="7" name="テキスト ボックス 6"/>
              <p:cNvSpPr txBox="1"/>
              <p:nvPr/>
            </p:nvSpPr>
            <p:spPr>
              <a:xfrm>
                <a:off x="2727016" y="3447207"/>
                <a:ext cx="6505996" cy="2578976"/>
              </a:xfrm>
              <a:prstGeom prst="rect">
                <a:avLst/>
              </a:prstGeom>
              <a:noFill/>
            </p:spPr>
            <p:txBody>
              <a:bodyPr wrap="square" rtlCol="0">
                <a:spAutoFit/>
              </a:bodyPr>
              <a:lstStyle/>
              <a:p>
                <a:r>
                  <a:rPr kumimoji="1" lang="ja-JP" altLang="en-US" dirty="0" smtClean="0"/>
                  <a:t>例</a:t>
                </a:r>
                <a:r>
                  <a:rPr kumimoji="1" lang="en-US" altLang="ja-JP" dirty="0" smtClean="0"/>
                  <a:t>)</a:t>
                </a:r>
                <a:r>
                  <a:rPr kumimoji="1" lang="ja-JP" altLang="en-US" dirty="0" smtClean="0"/>
                  <a:t>白が画素値０，黒が画素値１とする</a:t>
                </a:r>
                <a:endParaRPr kumimoji="1" lang="en-US" altLang="ja-JP" dirty="0" smtClean="0"/>
              </a:p>
              <a:p>
                <a:r>
                  <a:rPr lang="ja-JP" altLang="en-US" dirty="0"/>
                  <a:t>この画像</a:t>
                </a:r>
                <a:r>
                  <a:rPr lang="ja-JP" altLang="en-US" dirty="0" smtClean="0"/>
                  <a:t>を特徴ベクトルで表すと、以下のようになる。</a:t>
                </a:r>
                <a:endParaRPr kumimoji="1" lang="en-US" altLang="ja-JP" dirty="0" smtClean="0"/>
              </a:p>
              <a:p>
                <a:pPr/>
                <a14:m>
                  <m:oMathPara xmlns:m="http://schemas.openxmlformats.org/officeDocument/2006/math">
                    <m:oMathParaPr>
                      <m:jc m:val="centerGroup"/>
                    </m:oMathParaPr>
                    <m:oMath xmlns:m="http://schemas.openxmlformats.org/officeDocument/2006/math">
                      <m:r>
                        <m:rPr>
                          <m:sty m:val="p"/>
                        </m:rPr>
                        <a:rPr lang="en-US" altLang="ja-JP" i="1">
                          <a:latin typeface="Cambria Math" panose="02040503050406030204" pitchFamily="18" charset="0"/>
                        </a:rPr>
                        <m:t>X</m:t>
                      </m:r>
                      <m:r>
                        <a:rPr lang="en-US" altLang="ja-JP" b="0" i="1" smtClean="0">
                          <a:latin typeface="Cambria Math" panose="02040503050406030204" pitchFamily="18" charset="0"/>
                        </a:rPr>
                        <m:t>=(0,1,1,1,0,  0,0,0,1,0,  0,1,1,1,0,  0,0,0,1,0,  0,1,1,1,0)</m:t>
                      </m:r>
                    </m:oMath>
                  </m:oMathPara>
                </a14:m>
                <a:endParaRPr kumimoji="1" lang="en-US" altLang="ja-JP" dirty="0" smtClean="0"/>
              </a:p>
              <a:p>
                <a:endParaRPr lang="en-US" altLang="ja-JP" dirty="0"/>
              </a:p>
              <a:p>
                <a:r>
                  <a:rPr kumimoji="1" lang="ja-JP" altLang="en-US" dirty="0" smtClean="0"/>
                  <a:t>例で示した画像は、</a:t>
                </a:r>
                <a:r>
                  <a:rPr kumimoji="1" lang="en-US" altLang="ja-JP" dirty="0" smtClean="0"/>
                  <a:t>5×5</a:t>
                </a:r>
                <a:r>
                  <a:rPr kumimoji="1" lang="ja-JP" altLang="en-US" dirty="0" smtClean="0"/>
                  <a:t>で</a:t>
                </a:r>
                <a:r>
                  <a:rPr kumimoji="1" lang="en-US" altLang="ja-JP" dirty="0" smtClean="0"/>
                  <a:t>25</a:t>
                </a:r>
                <a:r>
                  <a:rPr kumimoji="1" lang="ja-JP" altLang="en-US" dirty="0" smtClean="0"/>
                  <a:t>画素なので、特徴ベクトルの要素が</a:t>
                </a:r>
                <a:r>
                  <a:rPr kumimoji="1" lang="en-US" altLang="ja-JP" dirty="0" smtClean="0"/>
                  <a:t>25</a:t>
                </a:r>
                <a:r>
                  <a:rPr kumimoji="1" lang="ja-JP" altLang="en-US" dirty="0" smtClean="0"/>
                  <a:t>個。</a:t>
                </a:r>
                <a:endParaRPr lang="en-US" altLang="ja-JP" dirty="0"/>
              </a:p>
              <a:p>
                <a:r>
                  <a:rPr kumimoji="1" lang="ja-JP" altLang="en-US" dirty="0" smtClean="0"/>
                  <a:t>この特徴ベクトルは、</a:t>
                </a:r>
                <a:r>
                  <a:rPr kumimoji="1" lang="en-US" altLang="ja-JP" dirty="0" smtClean="0"/>
                  <a:t>25</a:t>
                </a:r>
                <a:r>
                  <a:rPr kumimoji="1" lang="ja-JP" altLang="en-US" dirty="0" smtClean="0"/>
                  <a:t>次元であるといえる</a:t>
                </a:r>
                <a:endParaRPr kumimoji="1" lang="en-US" altLang="ja-JP" dirty="0" smtClean="0"/>
              </a:p>
              <a:p>
                <a:endParaRPr kumimoji="1" lang="ja-JP" altLang="en-US" dirty="0"/>
              </a:p>
            </p:txBody>
          </p:sp>
        </mc:Choice>
        <mc:Fallback xmlns="">
          <p:sp>
            <p:nvSpPr>
              <p:cNvPr id="7" name="テキスト ボックス 6"/>
              <p:cNvSpPr txBox="1">
                <a:spLocks noRot="1" noChangeAspect="1" noMove="1" noResize="1" noEditPoints="1" noAdjustHandles="1" noChangeArrowheads="1" noChangeShapeType="1" noTextEdit="1"/>
              </p:cNvSpPr>
              <p:nvPr/>
            </p:nvSpPr>
            <p:spPr>
              <a:xfrm>
                <a:off x="2727016" y="3447207"/>
                <a:ext cx="6505996" cy="2578976"/>
              </a:xfrm>
              <a:prstGeom prst="rect">
                <a:avLst/>
              </a:prstGeom>
              <a:blipFill>
                <a:blip r:embed="rId3"/>
                <a:stretch>
                  <a:fillRect l="-749" t="-1179"/>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51078792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Vgg16</a:t>
            </a:r>
            <a:r>
              <a:rPr lang="ja-JP" altLang="en-US" dirty="0" smtClean="0"/>
              <a:t>で予測ベクトル表示</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学習済みモデルである</a:t>
            </a:r>
            <a:r>
              <a:rPr kumimoji="1" lang="en-US" altLang="ja-JP" dirty="0" smtClean="0"/>
              <a:t>vgg16</a:t>
            </a:r>
            <a:r>
              <a:rPr kumimoji="1" lang="ja-JP" altLang="en-US" dirty="0" smtClean="0"/>
              <a:t>を使用して</a:t>
            </a:r>
            <a:r>
              <a:rPr lang="ja-JP" altLang="en-US" dirty="0" smtClean="0"/>
              <a:t>，画像から予測ベクトル取得</a:t>
            </a:r>
            <a:r>
              <a:rPr lang="en-US" altLang="ja-JP" dirty="0" smtClean="0"/>
              <a:t>.</a:t>
            </a:r>
          </a:p>
          <a:p>
            <a:r>
              <a:rPr lang="ja-JP" altLang="en-US" dirty="0"/>
              <a:t>下記のよう</a:t>
            </a:r>
            <a:r>
              <a:rPr lang="ja-JP" altLang="en-US" dirty="0" smtClean="0"/>
              <a:t>な形で出力される</a:t>
            </a:r>
            <a:r>
              <a:rPr lang="en-US" altLang="ja-JP" dirty="0" smtClean="0"/>
              <a:t>.</a:t>
            </a:r>
            <a:r>
              <a:rPr lang="ja-JP" altLang="en-US" dirty="0" smtClean="0"/>
              <a:t>この時の次元数は，</a:t>
            </a:r>
            <a:r>
              <a:rPr lang="en-US" altLang="ja-JP" dirty="0" smtClean="0"/>
              <a:t>25088</a:t>
            </a:r>
          </a:p>
          <a:p>
            <a:endParaRPr kumimoji="1" lang="ja-JP" altLang="en-US" dirty="0"/>
          </a:p>
        </p:txBody>
      </p:sp>
      <p:pic>
        <p:nvPicPr>
          <p:cNvPr id="4" name="図 3"/>
          <p:cNvPicPr>
            <a:picLocks noChangeAspect="1"/>
          </p:cNvPicPr>
          <p:nvPr/>
        </p:nvPicPr>
        <p:blipFill>
          <a:blip r:embed="rId2"/>
          <a:stretch>
            <a:fillRect/>
          </a:stretch>
        </p:blipFill>
        <p:spPr>
          <a:xfrm>
            <a:off x="1417756" y="4542298"/>
            <a:ext cx="5868219" cy="990738"/>
          </a:xfrm>
          <a:prstGeom prst="rect">
            <a:avLst/>
          </a:prstGeom>
        </p:spPr>
      </p:pic>
      <p:sp>
        <p:nvSpPr>
          <p:cNvPr id="5" name="スライド番号プレースホルダー 4"/>
          <p:cNvSpPr>
            <a:spLocks noGrp="1"/>
          </p:cNvSpPr>
          <p:nvPr>
            <p:ph type="sldNum" sz="quarter" idx="12"/>
          </p:nvPr>
        </p:nvSpPr>
        <p:spPr/>
        <p:txBody>
          <a:bodyPr/>
          <a:lstStyle/>
          <a:p>
            <a:fld id="{768BF403-63E9-4BE6-AA0B-408C483EA9DC}" type="slidenum">
              <a:rPr kumimoji="1" lang="ja-JP" altLang="en-US" smtClean="0"/>
              <a:t>51</a:t>
            </a:fld>
            <a:endParaRPr kumimoji="1" lang="ja-JP" altLang="en-US"/>
          </a:p>
        </p:txBody>
      </p:sp>
    </p:spTree>
    <p:extLst>
      <p:ext uri="{BB962C8B-B14F-4D97-AF65-F5344CB8AC3E}">
        <p14:creationId xmlns:p14="http://schemas.microsoft.com/office/powerpoint/2010/main" val="342458074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使用したモデル</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使用したモデル</a:t>
            </a:r>
            <a:endParaRPr kumimoji="1" lang="ja-JP" altLang="en-US" dirty="0"/>
          </a:p>
        </p:txBody>
      </p:sp>
      <p:pic>
        <p:nvPicPr>
          <p:cNvPr id="4" name="図 3"/>
          <p:cNvPicPr>
            <a:picLocks noChangeAspect="1"/>
          </p:cNvPicPr>
          <p:nvPr/>
        </p:nvPicPr>
        <p:blipFill>
          <a:blip r:embed="rId2"/>
          <a:stretch>
            <a:fillRect/>
          </a:stretch>
        </p:blipFill>
        <p:spPr>
          <a:xfrm>
            <a:off x="628650" y="3342033"/>
            <a:ext cx="5992061" cy="2629267"/>
          </a:xfrm>
          <a:prstGeom prst="rect">
            <a:avLst/>
          </a:prstGeom>
        </p:spPr>
      </p:pic>
      <p:sp>
        <p:nvSpPr>
          <p:cNvPr id="5" name="スライド番号プレースホルダー 4"/>
          <p:cNvSpPr>
            <a:spLocks noGrp="1"/>
          </p:cNvSpPr>
          <p:nvPr>
            <p:ph type="sldNum" sz="quarter" idx="12"/>
          </p:nvPr>
        </p:nvSpPr>
        <p:spPr/>
        <p:txBody>
          <a:bodyPr/>
          <a:lstStyle/>
          <a:p>
            <a:fld id="{768BF403-63E9-4BE6-AA0B-408C483EA9DC}" type="slidenum">
              <a:rPr kumimoji="1" lang="ja-JP" altLang="en-US" smtClean="0"/>
              <a:t>52</a:t>
            </a:fld>
            <a:endParaRPr kumimoji="1" lang="ja-JP" altLang="en-US"/>
          </a:p>
        </p:txBody>
      </p:sp>
    </p:spTree>
    <p:extLst>
      <p:ext uri="{BB962C8B-B14F-4D97-AF65-F5344CB8AC3E}">
        <p14:creationId xmlns:p14="http://schemas.microsoft.com/office/powerpoint/2010/main" val="156153858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err="1" smtClean="0"/>
              <a:t>Alexnet</a:t>
            </a:r>
            <a:r>
              <a:rPr kumimoji="1" lang="ja-JP" altLang="en-US" dirty="0" smtClean="0"/>
              <a:t>のモデル作成</a:t>
            </a:r>
            <a:endParaRPr kumimoji="1" lang="ja-JP" altLang="en-US" dirty="0"/>
          </a:p>
        </p:txBody>
      </p:sp>
      <p:sp>
        <p:nvSpPr>
          <p:cNvPr id="3" name="コンテンツ プレースホルダー 2"/>
          <p:cNvSpPr>
            <a:spLocks noGrp="1"/>
          </p:cNvSpPr>
          <p:nvPr>
            <p:ph idx="1"/>
          </p:nvPr>
        </p:nvSpPr>
        <p:spPr/>
        <p:txBody>
          <a:bodyPr>
            <a:normAutofit lnSpcReduction="10000"/>
          </a:bodyPr>
          <a:lstStyle/>
          <a:p>
            <a:r>
              <a:rPr lang="en-US" altLang="ja-JP" dirty="0" err="1" smtClean="0"/>
              <a:t>Alexnet</a:t>
            </a:r>
            <a:r>
              <a:rPr lang="ja-JP" altLang="en-US" dirty="0" smtClean="0"/>
              <a:t>について</a:t>
            </a:r>
            <a:endParaRPr lang="en-US" altLang="ja-JP" dirty="0" smtClean="0"/>
          </a:p>
          <a:p>
            <a:pPr lvl="1"/>
            <a:r>
              <a:rPr lang="en-US" altLang="ja-JP" dirty="0" smtClean="0"/>
              <a:t>2012</a:t>
            </a:r>
            <a:r>
              <a:rPr lang="ja-JP" altLang="en-US" dirty="0"/>
              <a:t>年の</a:t>
            </a:r>
            <a:r>
              <a:rPr lang="en-US" altLang="ja-JP" dirty="0"/>
              <a:t>ImageNet</a:t>
            </a:r>
            <a:r>
              <a:rPr lang="ja-JP" altLang="en-US" dirty="0"/>
              <a:t>を用いた画像認識コンペ</a:t>
            </a:r>
            <a:r>
              <a:rPr lang="en-US" altLang="ja-JP" dirty="0"/>
              <a:t>ILSVRC</a:t>
            </a:r>
            <a:r>
              <a:rPr lang="ja-JP" altLang="en-US" dirty="0"/>
              <a:t>でチャンピオンに輝き，</a:t>
            </a:r>
            <a:r>
              <a:rPr lang="en-US" altLang="ja-JP" dirty="0"/>
              <a:t>Deep Learning</a:t>
            </a:r>
            <a:r>
              <a:rPr lang="ja-JP" altLang="en-US" dirty="0"/>
              <a:t>の火付け役となった</a:t>
            </a:r>
            <a:r>
              <a:rPr lang="ja-JP" altLang="en-US" dirty="0" smtClean="0"/>
              <a:t>モデル．</a:t>
            </a:r>
            <a:endParaRPr lang="en-US" altLang="ja-JP" dirty="0" smtClean="0"/>
          </a:p>
          <a:p>
            <a:pPr lvl="1"/>
            <a:r>
              <a:rPr lang="en-US" altLang="ja-JP" dirty="0" smtClean="0"/>
              <a:t>5</a:t>
            </a:r>
            <a:r>
              <a:rPr lang="ja-JP" altLang="en-US" dirty="0" err="1"/>
              <a:t>つの</a:t>
            </a:r>
            <a:r>
              <a:rPr lang="ja-JP" altLang="en-US" dirty="0" smtClean="0"/>
              <a:t>畳み込み層</a:t>
            </a:r>
            <a:r>
              <a:rPr lang="ja-JP" altLang="en-US" dirty="0"/>
              <a:t>，</a:t>
            </a:r>
            <a:r>
              <a:rPr lang="en-US" altLang="ja-JP" dirty="0"/>
              <a:t>3</a:t>
            </a:r>
            <a:r>
              <a:rPr lang="ja-JP" altLang="en-US" dirty="0" err="1"/>
              <a:t>つの</a:t>
            </a:r>
            <a:r>
              <a:rPr lang="ja-JP" altLang="en-US" dirty="0"/>
              <a:t>全結合層などから構成</a:t>
            </a:r>
            <a:r>
              <a:rPr lang="ja-JP" altLang="en-US" dirty="0" smtClean="0"/>
              <a:t>されて</a:t>
            </a:r>
            <a:r>
              <a:rPr lang="ja-JP" altLang="en-US" dirty="0"/>
              <a:t>いる</a:t>
            </a:r>
            <a:r>
              <a:rPr lang="ja-JP" altLang="en-US" dirty="0" smtClean="0"/>
              <a:t>．</a:t>
            </a:r>
            <a:endParaRPr lang="en-US" altLang="ja-JP" dirty="0" smtClean="0"/>
          </a:p>
          <a:p>
            <a:endParaRPr kumimoji="1" lang="en-US" altLang="ja-JP" dirty="0" smtClean="0"/>
          </a:p>
          <a:p>
            <a:r>
              <a:rPr kumimoji="1" lang="ja-JP" altLang="en-US" dirty="0" smtClean="0"/>
              <a:t>下記のサイトを参考に作成</a:t>
            </a:r>
            <a:endParaRPr kumimoji="1" lang="en-US" altLang="ja-JP" dirty="0"/>
          </a:p>
          <a:p>
            <a:pPr lvl="1"/>
            <a:r>
              <a:rPr lang="en-US" altLang="ja-JP" dirty="0">
                <a:hlinkClick r:id="rId2"/>
              </a:rPr>
              <a:t>https://</a:t>
            </a:r>
            <a:r>
              <a:rPr lang="en-US" altLang="ja-JP" dirty="0" smtClean="0">
                <a:hlinkClick r:id="rId2"/>
              </a:rPr>
              <a:t>qiita.com/URAN110/items/ea2bfc8f7ba2fc858de3</a:t>
            </a:r>
            <a:endParaRPr lang="en-US" altLang="ja-JP" dirty="0" smtClean="0"/>
          </a:p>
          <a:p>
            <a:r>
              <a:rPr lang="ja-JP" altLang="en-US" dirty="0"/>
              <a:t>学習に</a:t>
            </a:r>
            <a:r>
              <a:rPr lang="ja-JP" altLang="en-US" dirty="0" smtClean="0"/>
              <a:t>は，</a:t>
            </a:r>
            <a:r>
              <a:rPr lang="en-US" altLang="ja-JP" dirty="0" smtClean="0"/>
              <a:t>Cifar10</a:t>
            </a:r>
            <a:r>
              <a:rPr lang="ja-JP" altLang="en-US" dirty="0" smtClean="0"/>
              <a:t>を使用．</a:t>
            </a:r>
            <a:endParaRPr lang="en-US" altLang="ja-JP" dirty="0" smtClean="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53</a:t>
            </a:fld>
            <a:endParaRPr kumimoji="1" lang="ja-JP" altLang="en-US"/>
          </a:p>
        </p:txBody>
      </p:sp>
    </p:spTree>
    <p:extLst>
      <p:ext uri="{BB962C8B-B14F-4D97-AF65-F5344CB8AC3E}">
        <p14:creationId xmlns:p14="http://schemas.microsoft.com/office/powerpoint/2010/main" val="114001766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コンテンツ プレースホルダー 3"/>
          <p:cNvPicPr>
            <a:picLocks noGrp="1"/>
          </p:cNvPicPr>
          <p:nvPr>
            <p:ph idx="1"/>
          </p:nvPr>
        </p:nvPicPr>
        <p:blipFill rotWithShape="1">
          <a:blip r:embed="rId2"/>
          <a:srcRect t="61148"/>
          <a:stretch/>
        </p:blipFill>
        <p:spPr>
          <a:xfrm>
            <a:off x="382755" y="2658978"/>
            <a:ext cx="8378490" cy="2129589"/>
          </a:xfrm>
          <a:prstGeom prst="rect">
            <a:avLst/>
          </a:prstGeom>
        </p:spPr>
      </p:pic>
      <p:sp>
        <p:nvSpPr>
          <p:cNvPr id="5" name="テキスト ボックス 4"/>
          <p:cNvSpPr txBox="1"/>
          <p:nvPr/>
        </p:nvSpPr>
        <p:spPr>
          <a:xfrm>
            <a:off x="382755" y="2015066"/>
            <a:ext cx="5401733" cy="369332"/>
          </a:xfrm>
          <a:prstGeom prst="rect">
            <a:avLst/>
          </a:prstGeom>
          <a:noFill/>
        </p:spPr>
        <p:txBody>
          <a:bodyPr wrap="square" rtlCol="0">
            <a:spAutoFit/>
          </a:bodyPr>
          <a:lstStyle/>
          <a:p>
            <a:r>
              <a:rPr kumimoji="1" lang="ja-JP" altLang="en-US" dirty="0" smtClean="0"/>
              <a:t>作成した学習済みモデルで，予測ベクトルを表示．</a:t>
            </a:r>
            <a:endParaRPr kumimoji="1" lang="ja-JP" altLang="en-US" dirty="0"/>
          </a:p>
        </p:txBody>
      </p:sp>
      <p:sp>
        <p:nvSpPr>
          <p:cNvPr id="2" name="スライド番号プレースホルダー 1"/>
          <p:cNvSpPr>
            <a:spLocks noGrp="1"/>
          </p:cNvSpPr>
          <p:nvPr>
            <p:ph type="sldNum" sz="quarter" idx="12"/>
          </p:nvPr>
        </p:nvSpPr>
        <p:spPr/>
        <p:txBody>
          <a:bodyPr/>
          <a:lstStyle/>
          <a:p>
            <a:fld id="{768BF403-63E9-4BE6-AA0B-408C483EA9DC}" type="slidenum">
              <a:rPr kumimoji="1" lang="ja-JP" altLang="en-US" smtClean="0"/>
              <a:t>54</a:t>
            </a:fld>
            <a:endParaRPr kumimoji="1" lang="ja-JP" altLang="en-US"/>
          </a:p>
        </p:txBody>
      </p:sp>
    </p:spTree>
    <p:extLst>
      <p:ext uri="{BB962C8B-B14F-4D97-AF65-F5344CB8AC3E}">
        <p14:creationId xmlns:p14="http://schemas.microsoft.com/office/powerpoint/2010/main" val="1614569651"/>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次元数の変更</a:t>
            </a:r>
            <a:endParaRPr kumimoji="1" lang="ja-JP" altLang="en-US" dirty="0"/>
          </a:p>
        </p:txBody>
      </p:sp>
      <p:sp>
        <p:nvSpPr>
          <p:cNvPr id="3" name="コンテンツ プレースホルダー 2"/>
          <p:cNvSpPr>
            <a:spLocks noGrp="1"/>
          </p:cNvSpPr>
          <p:nvPr>
            <p:ph idx="1"/>
          </p:nvPr>
        </p:nvSpPr>
        <p:spPr/>
        <p:txBody>
          <a:bodyPr/>
          <a:lstStyle/>
          <a:p>
            <a:r>
              <a:rPr lang="ja-JP" altLang="en-US" dirty="0"/>
              <a:t>先ほど作ったモデル</a:t>
            </a:r>
            <a:r>
              <a:rPr lang="ja-JP" altLang="en-US" dirty="0" smtClean="0"/>
              <a:t>と同じ要領でもう一つモデルを作成．</a:t>
            </a:r>
            <a:endParaRPr lang="en-US" altLang="ja-JP" dirty="0" smtClean="0"/>
          </a:p>
          <a:p>
            <a:r>
              <a:rPr kumimoji="1" lang="en-US" altLang="ja-JP" dirty="0" smtClean="0"/>
              <a:t>Flatten</a:t>
            </a:r>
            <a:r>
              <a:rPr kumimoji="1" lang="ja-JP" altLang="en-US" dirty="0" smtClean="0"/>
              <a:t>以降の層の次元数を</a:t>
            </a:r>
            <a:r>
              <a:rPr kumimoji="1" lang="en-US" altLang="ja-JP" dirty="0" smtClean="0"/>
              <a:t>1000</a:t>
            </a:r>
            <a:r>
              <a:rPr kumimoji="1" lang="ja-JP" altLang="en-US" dirty="0" smtClean="0"/>
              <a:t>に変えてみる．</a:t>
            </a:r>
            <a:endParaRPr kumimoji="1" lang="ja-JP" altLang="en-US" dirty="0"/>
          </a:p>
        </p:txBody>
      </p:sp>
      <p:pic>
        <p:nvPicPr>
          <p:cNvPr id="4" name="図 3"/>
          <p:cNvPicPr>
            <a:picLocks noChangeAspect="1"/>
          </p:cNvPicPr>
          <p:nvPr/>
        </p:nvPicPr>
        <p:blipFill rotWithShape="1">
          <a:blip r:embed="rId2"/>
          <a:srcRect t="61081"/>
          <a:stretch/>
        </p:blipFill>
        <p:spPr>
          <a:xfrm>
            <a:off x="1573576" y="3373655"/>
            <a:ext cx="5633340" cy="2803308"/>
          </a:xfrm>
          <a:prstGeom prst="rect">
            <a:avLst/>
          </a:prstGeom>
        </p:spPr>
      </p:pic>
      <p:sp>
        <p:nvSpPr>
          <p:cNvPr id="5" name="スライド番号プレースホルダー 4"/>
          <p:cNvSpPr>
            <a:spLocks noGrp="1"/>
          </p:cNvSpPr>
          <p:nvPr>
            <p:ph type="sldNum" sz="quarter" idx="12"/>
          </p:nvPr>
        </p:nvSpPr>
        <p:spPr/>
        <p:txBody>
          <a:bodyPr/>
          <a:lstStyle/>
          <a:p>
            <a:fld id="{768BF403-63E9-4BE6-AA0B-408C483EA9DC}" type="slidenum">
              <a:rPr kumimoji="1" lang="ja-JP" altLang="en-US" smtClean="0"/>
              <a:t>55</a:t>
            </a:fld>
            <a:endParaRPr kumimoji="1" lang="ja-JP" altLang="en-US"/>
          </a:p>
        </p:txBody>
      </p:sp>
    </p:spTree>
    <p:extLst>
      <p:ext uri="{BB962C8B-B14F-4D97-AF65-F5344CB8AC3E}">
        <p14:creationId xmlns:p14="http://schemas.microsoft.com/office/powerpoint/2010/main" val="254220868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本研究のアプローチ</a:t>
            </a:r>
          </a:p>
        </p:txBody>
      </p:sp>
      <p:sp>
        <p:nvSpPr>
          <p:cNvPr id="3" name="コンテンツ プレースホルダー 2"/>
          <p:cNvSpPr>
            <a:spLocks noGrp="1"/>
          </p:cNvSpPr>
          <p:nvPr>
            <p:ph idx="1"/>
          </p:nvPr>
        </p:nvSpPr>
        <p:spPr/>
        <p:txBody>
          <a:bodyPr/>
          <a:lstStyle/>
          <a:p>
            <a:pPr>
              <a:lnSpc>
                <a:spcPct val="100000"/>
              </a:lnSpc>
            </a:pPr>
            <a:r>
              <a:rPr lang="en-US" altLang="ja-JP" dirty="0" smtClean="0"/>
              <a:t>CNN</a:t>
            </a:r>
            <a:r>
              <a:rPr lang="ja-JP" altLang="en-US" dirty="0" smtClean="0"/>
              <a:t>を用いて抽出した画像の特徴ベクトルは，画像の意味情報が保持されてると</a:t>
            </a:r>
            <a:r>
              <a:rPr lang="ja-JP" altLang="en-US" dirty="0"/>
              <a:t>仮定</a:t>
            </a:r>
            <a:r>
              <a:rPr lang="ja-JP" altLang="en-US" dirty="0" smtClean="0"/>
              <a:t>する．</a:t>
            </a:r>
            <a:endParaRPr kumimoji="1" lang="en-US" altLang="ja-JP" dirty="0"/>
          </a:p>
          <a:p>
            <a:pPr marL="0" indent="0">
              <a:lnSpc>
                <a:spcPct val="100000"/>
              </a:lnSpc>
              <a:buNone/>
            </a:pPr>
            <a:endParaRPr lang="en-US" altLang="ja-JP" dirty="0"/>
          </a:p>
          <a:p>
            <a:pPr>
              <a:lnSpc>
                <a:spcPct val="100000"/>
              </a:lnSpc>
            </a:pPr>
            <a:r>
              <a:rPr kumimoji="1" lang="en-US" altLang="ja-JP" dirty="0"/>
              <a:t>CNN</a:t>
            </a:r>
            <a:r>
              <a:rPr kumimoji="1" lang="ja-JP" altLang="en-US" dirty="0"/>
              <a:t>を用いた特徴ベクトル</a:t>
            </a:r>
            <a:r>
              <a:rPr kumimoji="1" lang="ja-JP" altLang="en-US" dirty="0" smtClean="0"/>
              <a:t>の</a:t>
            </a:r>
            <a:r>
              <a:rPr lang="ja-JP" altLang="en-US" dirty="0"/>
              <a:t>抽出</a:t>
            </a:r>
            <a:r>
              <a:rPr kumimoji="1" lang="ja-JP" altLang="en-US" dirty="0" smtClean="0"/>
              <a:t>方法</a:t>
            </a:r>
            <a:endParaRPr lang="en-US" altLang="ja-JP" dirty="0"/>
          </a:p>
          <a:p>
            <a:pPr lvl="1">
              <a:lnSpc>
                <a:spcPct val="100000"/>
              </a:lnSpc>
            </a:pPr>
            <a:r>
              <a:rPr lang="ja-JP" altLang="en-US" dirty="0"/>
              <a:t>識別層</a:t>
            </a:r>
            <a:r>
              <a:rPr lang="ja-JP" altLang="en-US" dirty="0" smtClean="0"/>
              <a:t>の手前</a:t>
            </a:r>
            <a:r>
              <a:rPr lang="ja-JP" altLang="en-US" dirty="0"/>
              <a:t>の全結合層を</a:t>
            </a:r>
            <a:r>
              <a:rPr lang="ja-JP" altLang="en-US" dirty="0" smtClean="0"/>
              <a:t>用いる</a:t>
            </a:r>
            <a:r>
              <a:rPr lang="ja-JP" altLang="en-US" dirty="0"/>
              <a:t>．</a:t>
            </a:r>
            <a:endParaRPr kumimoji="1" lang="en-US" altLang="ja-JP"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z="3200" smtClean="0"/>
              <a:t>6</a:t>
            </a:fld>
            <a:endParaRPr kumimoji="1" lang="ja-JP" altLang="en-US" sz="3200" dirty="0"/>
          </a:p>
        </p:txBody>
      </p:sp>
      <p:grpSp>
        <p:nvGrpSpPr>
          <p:cNvPr id="14" name="グループ化 13"/>
          <p:cNvGrpSpPr/>
          <p:nvPr/>
        </p:nvGrpSpPr>
        <p:grpSpPr>
          <a:xfrm>
            <a:off x="905154" y="5067578"/>
            <a:ext cx="7333692" cy="1109385"/>
            <a:chOff x="552823" y="1275227"/>
            <a:chExt cx="10363452" cy="1521761"/>
          </a:xfrm>
        </p:grpSpPr>
        <p:sp>
          <p:nvSpPr>
            <p:cNvPr id="15" name="正方形/長方形 14"/>
            <p:cNvSpPr/>
            <p:nvPr/>
          </p:nvSpPr>
          <p:spPr>
            <a:xfrm>
              <a:off x="552823" y="1280458"/>
              <a:ext cx="1024965" cy="151653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dirty="0">
                  <a:solidFill>
                    <a:schemeClr val="tx1"/>
                  </a:solidFill>
                </a:rPr>
                <a:t>入力層</a:t>
              </a:r>
              <a:endParaRPr kumimoji="1" lang="ja-JP" altLang="en-US" dirty="0">
                <a:solidFill>
                  <a:schemeClr val="tx1"/>
                </a:solidFill>
              </a:endParaRPr>
            </a:p>
          </p:txBody>
        </p:sp>
        <p:sp>
          <p:nvSpPr>
            <p:cNvPr id="16" name="右矢印 15"/>
            <p:cNvSpPr/>
            <p:nvPr/>
          </p:nvSpPr>
          <p:spPr>
            <a:xfrm>
              <a:off x="1885078" y="1873623"/>
              <a:ext cx="1227667" cy="330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正方形/長方形 25"/>
            <p:cNvSpPr/>
            <p:nvPr/>
          </p:nvSpPr>
          <p:spPr>
            <a:xfrm>
              <a:off x="3420035" y="1280458"/>
              <a:ext cx="484094" cy="15165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正方形/長方形 26"/>
            <p:cNvSpPr/>
            <p:nvPr/>
          </p:nvSpPr>
          <p:spPr>
            <a:xfrm>
              <a:off x="4146176" y="1275228"/>
              <a:ext cx="484094" cy="15165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p:cNvSpPr/>
            <p:nvPr/>
          </p:nvSpPr>
          <p:spPr>
            <a:xfrm>
              <a:off x="10266335" y="1275227"/>
              <a:ext cx="649940" cy="151653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dirty="0">
                  <a:solidFill>
                    <a:schemeClr val="tx1"/>
                  </a:solidFill>
                </a:rPr>
                <a:t>識別層</a:t>
              </a:r>
              <a:endParaRPr kumimoji="1" lang="ja-JP" altLang="en-US" dirty="0">
                <a:solidFill>
                  <a:schemeClr val="tx1"/>
                </a:solidFill>
              </a:endParaRPr>
            </a:p>
          </p:txBody>
        </p:sp>
        <p:sp>
          <p:nvSpPr>
            <p:cNvPr id="29" name="正方形/長方形 28"/>
            <p:cNvSpPr/>
            <p:nvPr/>
          </p:nvSpPr>
          <p:spPr>
            <a:xfrm>
              <a:off x="4872317" y="1275228"/>
              <a:ext cx="484094" cy="15165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正方形/長方形 29"/>
            <p:cNvSpPr/>
            <p:nvPr/>
          </p:nvSpPr>
          <p:spPr>
            <a:xfrm>
              <a:off x="5703406" y="1275228"/>
              <a:ext cx="484094" cy="15165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正方形/長方形 30"/>
            <p:cNvSpPr/>
            <p:nvPr/>
          </p:nvSpPr>
          <p:spPr>
            <a:xfrm>
              <a:off x="7716988" y="1275228"/>
              <a:ext cx="1019859" cy="151653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dirty="0" smtClean="0">
                  <a:solidFill>
                    <a:schemeClr val="tx1"/>
                  </a:solidFill>
                </a:rPr>
                <a:t>全結合層</a:t>
              </a:r>
              <a:endParaRPr kumimoji="1" lang="ja-JP" altLang="en-US" dirty="0">
                <a:solidFill>
                  <a:schemeClr val="tx1"/>
                </a:solidFill>
              </a:endParaRPr>
            </a:p>
          </p:txBody>
        </p:sp>
        <p:sp>
          <p:nvSpPr>
            <p:cNvPr id="32" name="右矢印 31"/>
            <p:cNvSpPr/>
            <p:nvPr/>
          </p:nvSpPr>
          <p:spPr>
            <a:xfrm>
              <a:off x="6522813" y="1868392"/>
              <a:ext cx="900456" cy="330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右矢印 32"/>
            <p:cNvSpPr/>
            <p:nvPr/>
          </p:nvSpPr>
          <p:spPr>
            <a:xfrm>
              <a:off x="9113992" y="1868393"/>
              <a:ext cx="775199" cy="33019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313381098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65126"/>
            <a:ext cx="2617470" cy="1325563"/>
          </a:xfrm>
        </p:spPr>
        <p:txBody>
          <a:bodyPr/>
          <a:lstStyle/>
          <a:p>
            <a:r>
              <a:rPr lang="ja-JP" altLang="en-US" dirty="0"/>
              <a:t>分析</a:t>
            </a:r>
            <a:r>
              <a:rPr kumimoji="1" lang="ja-JP" altLang="en-US" dirty="0" smtClean="0"/>
              <a:t>手法</a:t>
            </a:r>
            <a:endParaRPr kumimoji="1" lang="ja-JP" altLang="en-US" dirty="0"/>
          </a:p>
        </p:txBody>
      </p:sp>
      <p:pic>
        <p:nvPicPr>
          <p:cNvPr id="5" name="コンテンツ プレースホルダー 4"/>
          <p:cNvPicPr>
            <a:picLocks noGrp="1" noChangeAspect="1"/>
          </p:cNvPicPr>
          <p:nvPr>
            <p:ph idx="1"/>
          </p:nvPr>
        </p:nvPicPr>
        <p:blipFill>
          <a:blip r:embed="rId3"/>
          <a:stretch>
            <a:fillRect/>
          </a:stretch>
        </p:blipFill>
        <p:spPr>
          <a:xfrm>
            <a:off x="628650" y="1544987"/>
            <a:ext cx="7407090" cy="4811364"/>
          </a:xfrm>
          <a:prstGeom prst="rect">
            <a:avLst/>
          </a:prstGeom>
        </p:spPr>
      </p:pic>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7</a:t>
            </a:fld>
            <a:endParaRPr kumimoji="1" lang="ja-JP" altLang="en-US"/>
          </a:p>
        </p:txBody>
      </p:sp>
      <p:sp>
        <p:nvSpPr>
          <p:cNvPr id="6" name="テキスト ボックス 5"/>
          <p:cNvSpPr txBox="1"/>
          <p:nvPr/>
        </p:nvSpPr>
        <p:spPr>
          <a:xfrm>
            <a:off x="3709035" y="213361"/>
            <a:ext cx="5434965" cy="1477328"/>
          </a:xfrm>
          <a:prstGeom prst="rect">
            <a:avLst/>
          </a:prstGeom>
          <a:ln>
            <a:solidFill>
              <a:srgbClr val="00B050"/>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kumimoji="1" lang="ja-JP" altLang="en-US" b="1" dirty="0" smtClean="0"/>
              <a:t>分析手法概要</a:t>
            </a:r>
            <a:endParaRPr kumimoji="1" lang="en-US" altLang="ja-JP" b="1" dirty="0" smtClean="0"/>
          </a:p>
          <a:p>
            <a:r>
              <a:rPr lang="ja-JP" altLang="ja-JP" dirty="0"/>
              <a:t>特徴ベクトル間のユークリッド距離を</a:t>
            </a:r>
            <a:r>
              <a:rPr lang="ja-JP" altLang="ja-JP" dirty="0" smtClean="0"/>
              <a:t>測り</a:t>
            </a:r>
            <a:r>
              <a:rPr lang="ja-JP" altLang="en-US" dirty="0"/>
              <a:t>，</a:t>
            </a:r>
            <a:r>
              <a:rPr lang="ja-JP" altLang="ja-JP" dirty="0" smtClean="0"/>
              <a:t>距離</a:t>
            </a:r>
            <a:r>
              <a:rPr lang="ja-JP" altLang="ja-JP" dirty="0"/>
              <a:t>が近い順に画像の類似度が高いとして指定した</a:t>
            </a:r>
            <a:r>
              <a:rPr lang="ja-JP" altLang="ja-JP" dirty="0" smtClean="0"/>
              <a:t>数</a:t>
            </a:r>
            <a:r>
              <a:rPr lang="ja-JP" altLang="en-US" dirty="0" smtClean="0"/>
              <a:t>取得．</a:t>
            </a:r>
            <a:r>
              <a:rPr lang="ja-JP" altLang="ja-JP" dirty="0" smtClean="0"/>
              <a:t>基準</a:t>
            </a:r>
            <a:r>
              <a:rPr lang="ja-JP" altLang="ja-JP" dirty="0"/>
              <a:t>の画像のラベルと同じラベルの物を</a:t>
            </a:r>
            <a:r>
              <a:rPr lang="ja-JP" altLang="ja-JP" dirty="0" smtClean="0"/>
              <a:t>数え</a:t>
            </a:r>
            <a:r>
              <a:rPr lang="ja-JP" altLang="en-US" dirty="0"/>
              <a:t>る</a:t>
            </a:r>
            <a:r>
              <a:rPr lang="ja-JP" altLang="ja-JP" dirty="0" smtClean="0"/>
              <a:t>．正答</a:t>
            </a:r>
            <a:r>
              <a:rPr lang="ja-JP" altLang="ja-JP" dirty="0"/>
              <a:t>回数から正答率を</a:t>
            </a:r>
            <a:r>
              <a:rPr lang="ja-JP" altLang="ja-JP" dirty="0" smtClean="0"/>
              <a:t>求め</a:t>
            </a:r>
            <a:r>
              <a:rPr lang="ja-JP" altLang="en-US" dirty="0"/>
              <a:t>る</a:t>
            </a:r>
            <a:r>
              <a:rPr lang="ja-JP" altLang="ja-JP" dirty="0" smtClean="0"/>
              <a:t>．</a:t>
            </a:r>
            <a:endParaRPr kumimoji="1" lang="ja-JP" altLang="en-US" dirty="0"/>
          </a:p>
        </p:txBody>
      </p:sp>
    </p:spTree>
    <p:extLst>
      <p:ext uri="{BB962C8B-B14F-4D97-AF65-F5344CB8AC3E}">
        <p14:creationId xmlns:p14="http://schemas.microsoft.com/office/powerpoint/2010/main" val="318116257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実験</a:t>
            </a:r>
            <a:r>
              <a:rPr kumimoji="1" lang="en-US" altLang="ja-JP" dirty="0" smtClean="0"/>
              <a:t>1</a:t>
            </a:r>
            <a:r>
              <a:rPr kumimoji="1" lang="ja-JP" altLang="en-US" dirty="0" smtClean="0"/>
              <a:t>目的</a:t>
            </a:r>
            <a:endParaRPr kumimoji="1" lang="ja-JP" altLang="en-US" dirty="0"/>
          </a:p>
        </p:txBody>
      </p:sp>
      <p:sp>
        <p:nvSpPr>
          <p:cNvPr id="3" name="コンテンツ プレースホルダー 2"/>
          <p:cNvSpPr>
            <a:spLocks noGrp="1"/>
          </p:cNvSpPr>
          <p:nvPr>
            <p:ph idx="1"/>
          </p:nvPr>
        </p:nvSpPr>
        <p:spPr>
          <a:xfrm>
            <a:off x="628650" y="1847851"/>
            <a:ext cx="7886700" cy="4351338"/>
          </a:xfrm>
        </p:spPr>
        <p:txBody>
          <a:bodyPr/>
          <a:lstStyle/>
          <a:p>
            <a:pPr>
              <a:lnSpc>
                <a:spcPct val="100000"/>
              </a:lnSpc>
            </a:pPr>
            <a:r>
              <a:rPr lang="ja-JP" altLang="ja-JP" dirty="0"/>
              <a:t>画像検索精度と計算時間の両方の観点から最も良い結果だった次元数を明確に</a:t>
            </a:r>
            <a:r>
              <a:rPr lang="ja-JP" altLang="ja-JP" dirty="0" smtClean="0"/>
              <a:t>する</a:t>
            </a:r>
            <a:r>
              <a:rPr lang="ja-JP" altLang="en-US" dirty="0"/>
              <a:t>．</a:t>
            </a:r>
            <a:endParaRPr lang="ja-JP" altLang="ja-JP" dirty="0"/>
          </a:p>
          <a:p>
            <a:endParaRPr lang="ja-JP" altLang="ja-JP" dirty="0"/>
          </a:p>
          <a:p>
            <a:endParaRPr kumimoji="1" lang="ja-JP" altLang="en-US"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8</a:t>
            </a:fld>
            <a:endParaRPr kumimoji="1" lang="ja-JP" altLang="en-US"/>
          </a:p>
        </p:txBody>
      </p:sp>
    </p:spTree>
    <p:extLst>
      <p:ext uri="{BB962C8B-B14F-4D97-AF65-F5344CB8AC3E}">
        <p14:creationId xmlns:p14="http://schemas.microsoft.com/office/powerpoint/2010/main" val="313966310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実験</a:t>
            </a:r>
            <a:r>
              <a:rPr kumimoji="1" lang="en-US" altLang="ja-JP" dirty="0" smtClean="0"/>
              <a:t>1</a:t>
            </a:r>
            <a:r>
              <a:rPr kumimoji="1" lang="ja-JP" altLang="en-US" dirty="0" smtClean="0"/>
              <a:t>方法</a:t>
            </a:r>
            <a:endParaRPr kumimoji="1" lang="ja-JP" altLang="en-US" dirty="0"/>
          </a:p>
        </p:txBody>
      </p:sp>
      <p:sp>
        <p:nvSpPr>
          <p:cNvPr id="3" name="コンテンツ プレースホルダー 2"/>
          <p:cNvSpPr>
            <a:spLocks noGrp="1"/>
          </p:cNvSpPr>
          <p:nvPr>
            <p:ph idx="1"/>
          </p:nvPr>
        </p:nvSpPr>
        <p:spPr/>
        <p:txBody>
          <a:bodyPr/>
          <a:lstStyle/>
          <a:p>
            <a:pPr marL="514350" indent="-514350">
              <a:lnSpc>
                <a:spcPct val="100000"/>
              </a:lnSpc>
              <a:buFont typeface="+mj-lt"/>
              <a:buAutoNum type="arabicPeriod"/>
            </a:pPr>
            <a:r>
              <a:rPr lang="ja-JP" altLang="en-US" dirty="0"/>
              <a:t>特徴</a:t>
            </a:r>
            <a:r>
              <a:rPr lang="ja-JP" altLang="en-US" dirty="0" smtClean="0"/>
              <a:t>ベクトルを評価プログラムに読み込む．</a:t>
            </a:r>
            <a:endParaRPr lang="en-US" altLang="ja-JP" dirty="0" smtClean="0"/>
          </a:p>
          <a:p>
            <a:pPr marL="514350" indent="-514350">
              <a:lnSpc>
                <a:spcPct val="100000"/>
              </a:lnSpc>
              <a:buFont typeface="+mj-lt"/>
              <a:buAutoNum type="arabicPeriod"/>
            </a:pPr>
            <a:r>
              <a:rPr lang="ja-JP" altLang="en-US" dirty="0" smtClean="0"/>
              <a:t>ユークリッド距離を測る．</a:t>
            </a:r>
            <a:endParaRPr lang="en-US" altLang="ja-JP" dirty="0" smtClean="0"/>
          </a:p>
          <a:p>
            <a:pPr marL="514350" indent="-514350">
              <a:lnSpc>
                <a:spcPct val="100000"/>
              </a:lnSpc>
              <a:buFont typeface="+mj-lt"/>
              <a:buAutoNum type="arabicPeriod"/>
            </a:pPr>
            <a:r>
              <a:rPr lang="ja-JP" altLang="en-US" dirty="0" smtClean="0"/>
              <a:t>距離の近い順に並び変える．</a:t>
            </a:r>
            <a:endParaRPr lang="en-US" altLang="ja-JP" dirty="0" smtClean="0"/>
          </a:p>
          <a:p>
            <a:pPr marL="514350" indent="-514350">
              <a:lnSpc>
                <a:spcPct val="100000"/>
              </a:lnSpc>
              <a:buFont typeface="+mj-lt"/>
              <a:buAutoNum type="arabicPeriod"/>
            </a:pPr>
            <a:r>
              <a:rPr lang="ja-JP" altLang="en-US" dirty="0" smtClean="0"/>
              <a:t>上位</a:t>
            </a:r>
            <a:r>
              <a:rPr lang="en-US" altLang="ja-JP" dirty="0" smtClean="0"/>
              <a:t>20</a:t>
            </a:r>
            <a:r>
              <a:rPr lang="ja-JP" altLang="en-US" dirty="0" smtClean="0"/>
              <a:t>件の画像を取得する．</a:t>
            </a:r>
            <a:endParaRPr lang="en-US" altLang="ja-JP" dirty="0" smtClean="0"/>
          </a:p>
          <a:p>
            <a:pPr marL="514350" indent="-514350">
              <a:lnSpc>
                <a:spcPct val="100000"/>
              </a:lnSpc>
              <a:buFont typeface="+mj-lt"/>
              <a:buAutoNum type="arabicPeriod"/>
            </a:pPr>
            <a:r>
              <a:rPr lang="ja-JP" altLang="en-US" dirty="0"/>
              <a:t>基準</a:t>
            </a:r>
            <a:r>
              <a:rPr lang="ja-JP" altLang="en-US" dirty="0" smtClean="0"/>
              <a:t>のラベルと同じラベルを数える．</a:t>
            </a:r>
            <a:endParaRPr lang="en-US" altLang="ja-JP" dirty="0" smtClean="0"/>
          </a:p>
          <a:p>
            <a:pPr marL="514350" indent="-514350">
              <a:lnSpc>
                <a:spcPct val="100000"/>
              </a:lnSpc>
              <a:buFont typeface="+mj-lt"/>
              <a:buAutoNum type="arabicPeriod"/>
            </a:pPr>
            <a:r>
              <a:rPr lang="ja-JP" altLang="en-US" dirty="0"/>
              <a:t>正答率</a:t>
            </a:r>
            <a:r>
              <a:rPr lang="ja-JP" altLang="en-US" dirty="0" smtClean="0"/>
              <a:t>を計算し，検索精度をみる．</a:t>
            </a:r>
            <a:endParaRPr lang="en-US" altLang="ja-JP" dirty="0" smtClean="0"/>
          </a:p>
          <a:p>
            <a:pPr marL="514350" indent="-514350">
              <a:lnSpc>
                <a:spcPct val="100000"/>
              </a:lnSpc>
              <a:buFont typeface="+mj-lt"/>
              <a:buAutoNum type="arabicPeriod"/>
            </a:pPr>
            <a:r>
              <a:rPr lang="ja-JP" altLang="en-US" dirty="0"/>
              <a:t>ここまで</a:t>
            </a:r>
            <a:r>
              <a:rPr lang="ja-JP" altLang="en-US" dirty="0" smtClean="0"/>
              <a:t>の計算時間を測る．</a:t>
            </a:r>
            <a:endParaRPr lang="en-US" altLang="ja-JP" dirty="0" smtClean="0"/>
          </a:p>
          <a:p>
            <a:endParaRPr lang="en-US" altLang="ja-JP" dirty="0" smtClean="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9</a:t>
            </a:fld>
            <a:endParaRPr kumimoji="1" lang="ja-JP" altLang="en-US"/>
          </a:p>
        </p:txBody>
      </p:sp>
    </p:spTree>
    <p:extLst>
      <p:ext uri="{BB962C8B-B14F-4D97-AF65-F5344CB8AC3E}">
        <p14:creationId xmlns:p14="http://schemas.microsoft.com/office/powerpoint/2010/main" val="12570267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45836</TotalTime>
  <Words>3585</Words>
  <Application>Microsoft Office PowerPoint</Application>
  <PresentationFormat>画面に合わせる (4:3)</PresentationFormat>
  <Paragraphs>485</Paragraphs>
  <Slides>55</Slides>
  <Notes>20</Notes>
  <HiddenSlides>0</HiddenSlides>
  <MMClips>0</MMClips>
  <ScaleCrop>false</ScaleCrop>
  <HeadingPairs>
    <vt:vector size="6" baseType="variant">
      <vt:variant>
        <vt:lpstr>使用されているフォント</vt:lpstr>
      </vt:variant>
      <vt:variant>
        <vt:i4>11</vt:i4>
      </vt:variant>
      <vt:variant>
        <vt:lpstr>テーマ</vt:lpstr>
      </vt:variant>
      <vt:variant>
        <vt:i4>1</vt:i4>
      </vt:variant>
      <vt:variant>
        <vt:lpstr>スライド タイトル</vt:lpstr>
      </vt:variant>
      <vt:variant>
        <vt:i4>55</vt:i4>
      </vt:variant>
    </vt:vector>
  </HeadingPairs>
  <TitlesOfParts>
    <vt:vector size="67" baseType="lpstr">
      <vt:lpstr>-apple-system</vt:lpstr>
      <vt:lpstr>ＭＳ 明朝</vt:lpstr>
      <vt:lpstr>游ゴシック</vt:lpstr>
      <vt:lpstr>游ゴシック Light</vt:lpstr>
      <vt:lpstr>游明朝</vt:lpstr>
      <vt:lpstr>Arial</vt:lpstr>
      <vt:lpstr>Calibri</vt:lpstr>
      <vt:lpstr>Calibri Light</vt:lpstr>
      <vt:lpstr>Cambria Math</vt:lpstr>
      <vt:lpstr>Century</vt:lpstr>
      <vt:lpstr>Times New Roman</vt:lpstr>
      <vt:lpstr>Office テーマ</vt:lpstr>
      <vt:lpstr>深層学習モデルから 抽出した特徴ベクトルの 画像検索精度と計算時間に関する評価</vt:lpstr>
      <vt:lpstr>研究背景</vt:lpstr>
      <vt:lpstr>関連研究</vt:lpstr>
      <vt:lpstr>研究課題</vt:lpstr>
      <vt:lpstr>研究目的</vt:lpstr>
      <vt:lpstr>本研究のアプローチ</vt:lpstr>
      <vt:lpstr>分析手法</vt:lpstr>
      <vt:lpstr>実験1目的</vt:lpstr>
      <vt:lpstr>実験1方法</vt:lpstr>
      <vt:lpstr>実験1結果</vt:lpstr>
      <vt:lpstr>実験2目的</vt:lpstr>
      <vt:lpstr>実験2方法</vt:lpstr>
      <vt:lpstr>実験2結果①</vt:lpstr>
      <vt:lpstr>実験2結果②</vt:lpstr>
      <vt:lpstr>まとめ</vt:lpstr>
      <vt:lpstr>今後の展望</vt:lpstr>
      <vt:lpstr>参考文献</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実験2目的</vt:lpstr>
      <vt:lpstr>作成したモデル</vt:lpstr>
      <vt:lpstr>特徴ベクトル例(4096)</vt:lpstr>
      <vt:lpstr>研究の方法</vt:lpstr>
      <vt:lpstr>PowerPoint プレゼンテーション</vt:lpstr>
      <vt:lpstr>PowerPoint プレゼンテーション</vt:lpstr>
      <vt:lpstr>PowerPoint プレゼンテーション</vt:lpstr>
      <vt:lpstr>PowerPoint プレゼンテーション</vt:lpstr>
      <vt:lpstr>システムの概要</vt:lpstr>
      <vt:lpstr>研究課題</vt:lpstr>
      <vt:lpstr>認識性能とは</vt:lpstr>
      <vt:lpstr>PowerPoint プレゼンテーション</vt:lpstr>
      <vt:lpstr>実験環境（ここいらないかも）</vt:lpstr>
      <vt:lpstr>PowerPoint プレゼンテーション</vt:lpstr>
      <vt:lpstr>予測ベクトルの表示</vt:lpstr>
      <vt:lpstr>任意の層からベクトルを表示</vt:lpstr>
      <vt:lpstr>大量の予測ベクトル保存</vt:lpstr>
      <vt:lpstr>pickleのベクトル情報の保存</vt:lpstr>
      <vt:lpstr>PowerPoint プレゼンテーション</vt:lpstr>
      <vt:lpstr>画像検索システム評価</vt:lpstr>
      <vt:lpstr>PowerPoint プレゼンテーション</vt:lpstr>
      <vt:lpstr>PowerPoint プレゼンテーション</vt:lpstr>
      <vt:lpstr>PowerPoint プレゼンテーション</vt:lpstr>
      <vt:lpstr>PowerPoint プレゼンテーション</vt:lpstr>
      <vt:lpstr>次元数と計算コスト</vt:lpstr>
      <vt:lpstr>特徴ベクトル</vt:lpstr>
      <vt:lpstr>Vgg16で予測ベクトル表示</vt:lpstr>
      <vt:lpstr>使用したモデル</vt:lpstr>
      <vt:lpstr>Alexnetのモデル作成</vt:lpstr>
      <vt:lpstr>PowerPoint プレゼンテーション</vt:lpstr>
      <vt:lpstr>次元数の変更</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画像検索のための画像特徴ベクトルの次元数に着目した認識精度と計算コストの関係性の調査</dc:title>
  <dc:creator>Windows ユーザー</dc:creator>
  <cp:lastModifiedBy>Windows ユーザー</cp:lastModifiedBy>
  <cp:revision>171</cp:revision>
  <dcterms:created xsi:type="dcterms:W3CDTF">2021-10-13T04:14:40Z</dcterms:created>
  <dcterms:modified xsi:type="dcterms:W3CDTF">2022-01-19T04:41:55Z</dcterms:modified>
</cp:coreProperties>
</file>