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p:scale>
          <a:sx n="60" d="100"/>
          <a:sy n="60" d="100"/>
        </p:scale>
        <p:origin x="14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lang="ja-JP" altLang="en-US" dirty="0" smtClean="0"/>
              <a:t>対象物がはっきり写っている画像は検索結果に類似度の高い画像が表示された</a:t>
            </a:r>
            <a:endParaRPr lang="en-US" altLang="ja-JP" dirty="0" smtClean="0"/>
          </a:p>
          <a:p>
            <a:r>
              <a:rPr kumimoji="1" lang="ja-JP" altLang="en-US" sz="1200" kern="1200" dirty="0" smtClean="0">
                <a:solidFill>
                  <a:schemeClr val="tx1"/>
                </a:solidFill>
                <a:effectLst/>
                <a:latin typeface="+mn-lt"/>
                <a:ea typeface="+mn-ea"/>
                <a:cs typeface="+mn-cs"/>
              </a:rPr>
              <a:t>このことから</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a:t>
            </a:r>
            <a:r>
              <a:rPr lang="ja-JP" altLang="en-US" dirty="0" smtClean="0"/>
              <a:t>した</a:t>
            </a:r>
            <a:endParaRPr lang="en-US" altLang="ja-JP" dirty="0" smtClean="0"/>
          </a:p>
          <a:p>
            <a:pPr marL="228600" marR="0" lvl="1" indent="0" algn="l" defTabSz="914400" rtl="0" eaLnBrk="1" fontAlgn="auto" latinLnBrk="0" hangingPunct="1">
              <a:lnSpc>
                <a:spcPct val="100000"/>
              </a:lnSpc>
              <a:spcBef>
                <a:spcPts val="1000"/>
              </a:spcBef>
              <a:spcAft>
                <a:spcPts val="0"/>
              </a:spcAft>
              <a:buClrTx/>
              <a:buSzTx/>
              <a:buFontTx/>
              <a:buNone/>
              <a:tabLst/>
              <a:defRPr/>
            </a:pPr>
            <a:r>
              <a:rPr lang="ja-JP" altLang="en-US" dirty="0" smtClean="0"/>
              <a:t>深層学習モデルの中間層から抽出した特徴から得た特徴ベクトルを用いた画像検索方式が注目されている．</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a:t>
            </a:r>
            <a:r>
              <a:rPr kumimoji="1" lang="ja-JP" altLang="en-US" sz="1200" dirty="0" smtClean="0"/>
              <a:t>で中間層から抽出される特徴ベクトルには，意味情報が保存されていると仮定します．意味情報とは，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a:t>
            </a:r>
            <a:r>
              <a:rPr kumimoji="1" lang="ja-JP" altLang="en-US" sz="1200" dirty="0" smtClean="0"/>
              <a:t>いえる</a:t>
            </a:r>
            <a:endParaRPr kumimoji="1" lang="en-US" altLang="ja-JP" sz="1200"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深層学習モデルの中間層から抽出した特徴ベクトルを利用した画像検索方式を提案します．</a:t>
            </a:r>
            <a:endParaRPr lang="en-US" altLang="ja-JP" dirty="0" smtClean="0"/>
          </a:p>
          <a:p>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a:t>
            </a:r>
            <a:r>
              <a:rPr kumimoji="1" lang="ja-JP" altLang="ja-JP" sz="1200" kern="1200" dirty="0" smtClean="0">
                <a:solidFill>
                  <a:schemeClr val="tx1"/>
                </a:solidFill>
                <a:effectLst/>
                <a:latin typeface="+mn-lt"/>
                <a:ea typeface="+mn-ea"/>
                <a:cs typeface="+mn-cs"/>
              </a:rPr>
              <a:t>になるほど検索精度が良くなるが計算時間が増加してしまいます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一方</a:t>
            </a:r>
            <a:r>
              <a:rPr kumimoji="1" lang="ja-JP"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Autofit/>
          </a:bodyPr>
          <a:lstStyle/>
          <a:p>
            <a:r>
              <a:rPr kumimoji="1" lang="ja-JP" altLang="en-US" sz="5400" b="1" dirty="0" smtClean="0"/>
              <a:t>深層学習モデルから</a:t>
            </a:r>
            <a:r>
              <a:rPr kumimoji="1" lang="en-US" altLang="ja-JP" sz="5400" b="1" dirty="0" smtClean="0"/>
              <a:t/>
            </a:r>
            <a:br>
              <a:rPr kumimoji="1" lang="en-US" altLang="ja-JP" sz="5400" b="1" dirty="0" smtClean="0"/>
            </a:br>
            <a:r>
              <a:rPr kumimoji="1" lang="ja-JP" altLang="en-US" sz="5400" b="1" dirty="0" smtClean="0"/>
              <a:t>抽出した特徴ベクトルの</a:t>
            </a:r>
            <a:r>
              <a:rPr kumimoji="1" lang="en-US" altLang="ja-JP" sz="5400" b="1" dirty="0" smtClean="0"/>
              <a:t/>
            </a:r>
            <a:br>
              <a:rPr kumimoji="1" lang="en-US" altLang="ja-JP" sz="5400" b="1" dirty="0" smtClean="0"/>
            </a:br>
            <a:r>
              <a:rPr kumimoji="1" lang="ja-JP" altLang="en-US" sz="5400" b="1" dirty="0" smtClean="0"/>
              <a:t>画像検索精度と計算時間に関する評価</a:t>
            </a:r>
            <a:endParaRPr kumimoji="1" lang="ja-JP" altLang="en-US" sz="5400" b="1"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smtClean="0"/>
              <a:t>鷹野研究室</a:t>
            </a:r>
            <a:endParaRPr lang="en-US" altLang="ja-JP" dirty="0" smtClean="0"/>
          </a:p>
          <a:p>
            <a:r>
              <a:rPr lang="ja-JP" altLang="en-US" dirty="0" smtClean="0"/>
              <a:t>学籍</a:t>
            </a:r>
            <a:r>
              <a:rPr lang="ja-JP" altLang="en-US" dirty="0" smtClean="0"/>
              <a:t>番号：</a:t>
            </a:r>
            <a:r>
              <a:rPr lang="en-US" altLang="ja-JP" dirty="0" smtClean="0"/>
              <a:t>1821005</a:t>
            </a:r>
            <a:r>
              <a:rPr lang="ja-JP" altLang="en-US" dirty="0" smtClean="0"/>
              <a:t>　氏名</a:t>
            </a:r>
            <a:r>
              <a:rPr lang="ja-JP" altLang="en-US" dirty="0" smtClean="0"/>
              <a:t>：吉岡　拓郎</a:t>
            </a:r>
            <a:endParaRPr lang="en-US" altLang="ja-JP" dirty="0" smtClean="0"/>
          </a:p>
          <a:p>
            <a:r>
              <a:rPr kumimoji="1" lang="ja-JP" altLang="en-US" dirty="0" smtClean="0"/>
              <a:t>指導教員</a:t>
            </a:r>
            <a:r>
              <a:rPr lang="ja-JP" altLang="en-US" dirty="0" smtClean="0"/>
              <a:t>：鷹野孝典教授</a:t>
            </a:r>
            <a:endParaRPr kumimoji="1" lang="ja-JP" altLang="en-US" dirty="0"/>
          </a:p>
        </p:txBody>
      </p:sp>
      <p:sp>
        <p:nvSpPr>
          <p:cNvPr id="4" name="テキスト ボックス 3"/>
          <p:cNvSpPr txBox="1"/>
          <p:nvPr/>
        </p:nvSpPr>
        <p:spPr>
          <a:xfrm>
            <a:off x="1860697" y="105305"/>
            <a:ext cx="5720317" cy="646331"/>
          </a:xfrm>
          <a:prstGeom prst="rect">
            <a:avLst/>
          </a:prstGeom>
          <a:noFill/>
        </p:spPr>
        <p:txBody>
          <a:bodyPr wrap="square" rtlCol="0">
            <a:spAutoFit/>
          </a:bodyPr>
          <a:lstStyle/>
          <a:p>
            <a:r>
              <a:rPr lang="ja-JP" altLang="en-US" dirty="0" smtClean="0"/>
              <a:t>２０２１年度　神奈川工科大学情報学部情報工学科</a:t>
            </a:r>
            <a:endParaRPr lang="en-US" altLang="ja-JP" dirty="0" smtClean="0"/>
          </a:p>
          <a:p>
            <a:r>
              <a:rPr lang="ja-JP" altLang="en-US" dirty="0" smtClean="0"/>
              <a:t>１</a:t>
            </a:r>
            <a:r>
              <a:rPr kumimoji="1" lang="ja-JP" altLang="en-US" dirty="0" smtClean="0"/>
              <a:t>月２５日卒業研究発表会</a:t>
            </a:r>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216"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217"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145"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a:t>
            </a:r>
            <a:r>
              <a:rPr lang="ja-JP" altLang="en-US" dirty="0" smtClean="0"/>
              <a:t>最も</a:t>
            </a:r>
            <a:r>
              <a:rPr lang="ja-JP" altLang="en-US" dirty="0"/>
              <a:t>検索精度</a:t>
            </a:r>
            <a:r>
              <a:rPr lang="ja-JP" altLang="en-US" dirty="0" smtClean="0"/>
              <a:t>の</a:t>
            </a:r>
            <a:r>
              <a:rPr lang="ja-JP" altLang="en-US" dirty="0" smtClean="0"/>
              <a:t>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54775" y="1600157"/>
            <a:ext cx="7860575" cy="1481246"/>
          </a:xfrm>
        </p:spPr>
        <p:txBody>
          <a:bodyPr>
            <a:normAutofit/>
          </a:bodyPr>
          <a:lstStyle/>
          <a:p>
            <a:r>
              <a:rPr lang="ja-JP" altLang="ja-JP" dirty="0"/>
              <a:t>次元数</a:t>
            </a:r>
            <a:r>
              <a:rPr lang="en-US" altLang="ja-JP" dirty="0"/>
              <a:t>1000</a:t>
            </a:r>
            <a:r>
              <a:rPr lang="ja-JP" altLang="ja-JP" dirty="0"/>
              <a:t>が</a:t>
            </a:r>
            <a:r>
              <a:rPr lang="ja-JP" altLang="ja-JP" dirty="0" smtClean="0"/>
              <a:t>，</a:t>
            </a:r>
            <a:r>
              <a:rPr lang="ja-JP" altLang="en-US" dirty="0"/>
              <a:t>検索精度</a:t>
            </a:r>
            <a:r>
              <a:rPr lang="ja-JP" altLang="ja-JP" dirty="0" smtClean="0"/>
              <a:t>，</a:t>
            </a:r>
            <a:r>
              <a:rPr lang="ja-JP" altLang="ja-JP" dirty="0"/>
              <a:t>計算時間の両方の観点から最も</a:t>
            </a:r>
            <a:r>
              <a:rPr lang="ja-JP" altLang="ja-JP" dirty="0" smtClean="0"/>
              <a:t>良かった</a:t>
            </a:r>
            <a:r>
              <a:rPr lang="ja-JP" altLang="en-US" dirty="0" smtClean="0"/>
              <a:t>．</a:t>
            </a:r>
            <a:endParaRPr lang="ja-JP" altLang="ja-JP" dirty="0"/>
          </a:p>
          <a:p>
            <a:endParaRPr kumimoji="1" lang="ja-JP" altLang="en-US" dirty="0"/>
          </a:p>
        </p:txBody>
      </p:sp>
      <p:pic>
        <p:nvPicPr>
          <p:cNvPr id="6" name="図 5"/>
          <p:cNvPicPr>
            <a:picLocks noChangeAspect="1"/>
          </p:cNvPicPr>
          <p:nvPr/>
        </p:nvPicPr>
        <p:blipFill>
          <a:blip r:embed="rId3"/>
          <a:stretch>
            <a:fillRect/>
          </a:stretch>
        </p:blipFill>
        <p:spPr>
          <a:xfrm>
            <a:off x="1123304" y="2454773"/>
            <a:ext cx="6576288" cy="4266703"/>
          </a:xfrm>
          <a:prstGeom prst="rect">
            <a:avLst/>
          </a:prstGeom>
        </p:spPr>
      </p:pic>
      <p:sp>
        <p:nvSpPr>
          <p:cNvPr id="5" name="角丸四角形 4"/>
          <p:cNvSpPr/>
          <p:nvPr/>
        </p:nvSpPr>
        <p:spPr>
          <a:xfrm>
            <a:off x="3169086" y="2642992"/>
            <a:ext cx="713983" cy="3106453"/>
          </a:xfrm>
          <a:prstGeom prst="roundRect">
            <a:avLst/>
          </a:prstGeom>
          <a:solidFill>
            <a:schemeClr val="lt1">
              <a:alpha val="0"/>
            </a:schemeClr>
          </a:solid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を調査する．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ベクトルの持つ意味情報について</a:t>
            </a:r>
            <a:r>
              <a:rPr lang="ja-JP" altLang="en-US" dirty="0" smtClean="0"/>
              <a:t>調査</a:t>
            </a:r>
            <a:r>
              <a:rPr lang="ja-JP" altLang="en-US" dirty="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に表示された画像の類似している点について評価する．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432480"/>
            <a:ext cx="7886700" cy="1744293"/>
          </a:xfrm>
        </p:spPr>
        <p:txBody>
          <a:bodyPr>
            <a:normAutofit lnSpcReduction="10000"/>
          </a:bodyPr>
          <a:lstStyle/>
          <a:p>
            <a:r>
              <a:rPr kumimoji="1" lang="ja-JP" altLang="en-US" dirty="0" smtClean="0"/>
              <a:t>「車，トラック」等の検索精度</a:t>
            </a:r>
            <a:r>
              <a:rPr lang="ja-JP" altLang="en-US" dirty="0" smtClean="0"/>
              <a:t>が良く，「猫，鹿」等が検索精度が悪い．</a:t>
            </a:r>
            <a:endParaRPr lang="en-US" altLang="ja-JP" dirty="0" smtClean="0"/>
          </a:p>
          <a:p>
            <a:r>
              <a:rPr kumimoji="1" lang="ja-JP" altLang="en-US" dirty="0"/>
              <a:t>正答率</a:t>
            </a:r>
            <a:r>
              <a:rPr kumimoji="1" lang="ja-JP" altLang="en-US" dirty="0" smtClean="0"/>
              <a:t>の悪い</a:t>
            </a:r>
            <a:r>
              <a:rPr lang="ja-JP" altLang="en-US" dirty="0" smtClean="0"/>
              <a:t>ラベルの影響で検索精度が落ちてしまっている．</a:t>
            </a:r>
            <a:endParaRPr kumimoji="1" lang="ja-JP" altLang="en-US" dirty="0"/>
          </a:p>
        </p:txBody>
      </p:sp>
      <p:pic>
        <p:nvPicPr>
          <p:cNvPr id="6" name="図 5"/>
          <p:cNvPicPr>
            <a:picLocks noChangeAspect="1"/>
          </p:cNvPicPr>
          <p:nvPr/>
        </p:nvPicPr>
        <p:blipFill>
          <a:blip r:embed="rId3"/>
          <a:stretch>
            <a:fillRect/>
          </a:stretch>
        </p:blipFill>
        <p:spPr>
          <a:xfrm>
            <a:off x="1077868" y="2918564"/>
            <a:ext cx="6554104" cy="3939436"/>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直線などがはっきりとしていて意味情報として区別できている．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や色の変化が多く，解像度が低いために意味情報が取れていない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z="3600" smtClean="0"/>
              <a:t>18</a:t>
            </a:fld>
            <a:endParaRPr kumimoji="1" lang="ja-JP" altLang="en-US" sz="3600" dirty="0"/>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分析</a:t>
            </a:r>
            <a:r>
              <a:rPr lang="ja-JP" altLang="en-US" dirty="0"/>
              <a:t>手法</a:t>
            </a:r>
            <a:r>
              <a:rPr lang="ja-JP" altLang="en-US" dirty="0" smtClean="0"/>
              <a:t>から最適な次元数を導き出せた．</a:t>
            </a:r>
            <a:endParaRPr kumimoji="1" lang="en-US" altLang="ja-JP" dirty="0" smtClean="0"/>
          </a:p>
          <a:p>
            <a:endParaRPr lang="en-US" altLang="ja-JP" dirty="0"/>
          </a:p>
          <a:p>
            <a:r>
              <a:rPr lang="ja-JP" altLang="en-US" dirty="0"/>
              <a:t>ラベルに</a:t>
            </a:r>
            <a:r>
              <a:rPr lang="ja-JP" altLang="en-US" dirty="0" smtClean="0"/>
              <a:t>よって検索精度が良いものと悪いものがあることが確認できた．</a:t>
            </a:r>
            <a:endParaRPr kumimoji="1" lang="en-US" altLang="ja-JP" dirty="0" smtClean="0"/>
          </a:p>
          <a:p>
            <a:endParaRPr lang="en-US" altLang="ja-JP" dirty="0" smtClean="0"/>
          </a:p>
          <a:p>
            <a:r>
              <a:rPr lang="ja-JP" altLang="en-US" dirty="0"/>
              <a:t>対象物</a:t>
            </a:r>
            <a:r>
              <a:rPr lang="ja-JP" altLang="en-US" dirty="0" smtClean="0"/>
              <a:t>がはっきり写っている画像は検索結果に類似度の高い画像が表示された．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a:t>
            </a:r>
            <a:r>
              <a:rPr kumimoji="1" lang="ja-JP" altLang="en-US" dirty="0" smtClean="0"/>
              <a:t>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lvl="0"/>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smtClean="0"/>
              <a:t>[Alex2012]Alex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lvl="0"/>
            <a:r>
              <a:rPr lang="en-US" altLang="ja-JP" sz="1600" dirty="0" smtClean="0"/>
              <a:t>[</a:t>
            </a:r>
            <a:r>
              <a:rPr lang="ja-JP" altLang="en-US" sz="1600" dirty="0" smtClean="0"/>
              <a:t>中山</a:t>
            </a:r>
            <a:r>
              <a:rPr lang="en-US" altLang="ja-JP" sz="1600" dirty="0" smtClean="0"/>
              <a:t>2015]</a:t>
            </a:r>
            <a:r>
              <a:rPr lang="ja-JP" altLang="ja-JP" sz="1600" dirty="0" smtClean="0"/>
              <a:t>中山</a:t>
            </a:r>
            <a:r>
              <a:rPr lang="ja-JP" altLang="ja-JP" sz="1600" dirty="0"/>
              <a:t>英樹：深層畳み込みニューラルネットワークによる画像特徴抽出と転移学習，電子情報通信学会技術研究報告，（</a:t>
            </a:r>
            <a:r>
              <a:rPr lang="en-US" altLang="ja-JP" sz="1600" dirty="0"/>
              <a:t>2015/7/17</a:t>
            </a:r>
            <a:r>
              <a:rPr lang="ja-JP" altLang="ja-JP" sz="1600" dirty="0"/>
              <a:t>）．</a:t>
            </a:r>
          </a:p>
          <a:p>
            <a:pPr lvl="0"/>
            <a:r>
              <a:rPr lang="en-US" altLang="ja-JP" sz="1600" dirty="0" smtClean="0"/>
              <a:t>[</a:t>
            </a:r>
            <a:r>
              <a:rPr lang="ja-JP" altLang="en-US" sz="1600" dirty="0" smtClean="0"/>
              <a:t>鬼塚</a:t>
            </a:r>
            <a:r>
              <a:rPr lang="en-US" altLang="ja-JP" sz="1600" dirty="0" smtClean="0"/>
              <a:t>2018]</a:t>
            </a:r>
            <a:r>
              <a:rPr lang="ja-JP" altLang="ja-JP" sz="1600" dirty="0" smtClean="0"/>
              <a:t>鬼塚</a:t>
            </a:r>
            <a:r>
              <a:rPr lang="ja-JP" altLang="ja-JP" sz="1600" dirty="0"/>
              <a:t>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lvl="0"/>
            <a:r>
              <a:rPr lang="en-US" altLang="ja-JP" sz="1600" dirty="0" smtClean="0"/>
              <a:t>[</a:t>
            </a:r>
            <a:r>
              <a:rPr lang="ja-JP" altLang="en-US" sz="1600" dirty="0" smtClean="0"/>
              <a:t>高橋</a:t>
            </a:r>
            <a:r>
              <a:rPr lang="en-US" altLang="ja-JP" sz="1600" dirty="0" smtClean="0"/>
              <a:t>2020]</a:t>
            </a:r>
            <a:r>
              <a:rPr lang="ja-JP" altLang="ja-JP" sz="1600" dirty="0" smtClean="0"/>
              <a:t>高橋</a:t>
            </a:r>
            <a:r>
              <a:rPr lang="ja-JP" altLang="ja-JP" sz="1600" dirty="0"/>
              <a:t>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lvl="0"/>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smtClean="0"/>
              <a:t>[</a:t>
            </a:r>
            <a:r>
              <a:rPr lang="ja-JP" altLang="en-US" sz="1600" dirty="0" smtClean="0"/>
              <a:t>フランソワ</a:t>
            </a:r>
            <a:r>
              <a:rPr lang="en-US" altLang="ja-JP" sz="1600" dirty="0" smtClean="0"/>
              <a:t>2018]</a:t>
            </a:r>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lvl="0"/>
            <a:r>
              <a:rPr lang="en-US" altLang="ja-JP" sz="1600" u="sng" dirty="0"/>
              <a:t>Pickle</a:t>
            </a:r>
            <a:r>
              <a:rPr lang="ja-JP" altLang="ja-JP" sz="1600" dirty="0"/>
              <a:t>でオブジェクトを保存する方法を解説！：</a:t>
            </a:r>
            <a:r>
              <a:rPr lang="en-US" altLang="ja-JP" sz="1600" u="sng" dirty="0">
                <a:hlinkClick r:id="rId2"/>
              </a:rPr>
              <a:t>https://www.sejuku.net/blog/31480</a:t>
            </a:r>
            <a:r>
              <a:rPr lang="ja-JP" altLang="ja-JP" sz="1600" dirty="0"/>
              <a:t>　，（</a:t>
            </a:r>
            <a:r>
              <a:rPr lang="en-US" altLang="ja-JP" sz="1600" dirty="0"/>
              <a:t>2021/12/22</a:t>
            </a:r>
            <a:r>
              <a:rPr lang="ja-JP" altLang="ja-JP" sz="1600" dirty="0"/>
              <a:t>）．</a:t>
            </a:r>
          </a:p>
          <a:p>
            <a:pPr lvl="0"/>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3"/>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a:t>
            </a:r>
            <a:r>
              <a:rPr lang="ja-JP" altLang="en-US" dirty="0" smtClean="0"/>
              <a:t>特徴から得た特徴ベクトルを用いた画像検索方式が注目されている．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7" y="5099746"/>
            <a:ext cx="3798517" cy="1815882"/>
          </a:xfrm>
          <a:prstGeom prst="rect">
            <a:avLst/>
          </a:prstGeom>
          <a:noFill/>
        </p:spPr>
        <p:txBody>
          <a:bodyPr wrap="square" rtlCol="0">
            <a:spAutoFit/>
          </a:bodyPr>
          <a:lstStyle/>
          <a:p>
            <a:r>
              <a:rPr lang="en-US" altLang="ja-JP" sz="2400" dirty="0"/>
              <a:t>5×5</a:t>
            </a:r>
            <a:r>
              <a:rPr lang="ja-JP" altLang="en-US" sz="2400" dirty="0"/>
              <a:t>で</a:t>
            </a:r>
            <a:r>
              <a:rPr lang="en-US" altLang="ja-JP" sz="2400" dirty="0"/>
              <a:t>25</a:t>
            </a:r>
            <a:r>
              <a:rPr lang="ja-JP" altLang="en-US" sz="2400" dirty="0"/>
              <a:t>画素なので、特徴ベクトルの要素が</a:t>
            </a:r>
            <a:r>
              <a:rPr lang="en-US" altLang="ja-JP" sz="2400" dirty="0"/>
              <a:t>25</a:t>
            </a:r>
            <a:r>
              <a:rPr lang="ja-JP" altLang="en-US" sz="2400" dirty="0"/>
              <a:t>個。</a:t>
            </a:r>
            <a:endParaRPr lang="en-US" altLang="ja-JP" sz="2400" dirty="0"/>
          </a:p>
          <a:p>
            <a:r>
              <a:rPr lang="ja-JP" altLang="en-US" sz="2400" dirty="0"/>
              <a:t>この特徴ベクトルは、</a:t>
            </a:r>
            <a:r>
              <a:rPr lang="en-US" altLang="ja-JP" sz="2400" dirty="0"/>
              <a:t>25</a:t>
            </a:r>
            <a:r>
              <a:rPr lang="ja-JP" altLang="en-US" sz="2400" dirty="0"/>
              <a:t>次元であるといえる</a:t>
            </a:r>
            <a:endParaRPr lang="en-US" altLang="ja-JP" sz="2400" dirty="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r>
              <a:rPr kumimoji="1" lang="ja-JP" altLang="en-US" dirty="0" smtClean="0">
                <a:ea typeface="+mj-ea"/>
              </a:rPr>
              <a:t>の構造について</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a:t>
            </a:r>
            <a:r>
              <a:rPr kumimoji="1" lang="ja-JP" altLang="en-US" dirty="0" smtClean="0"/>
              <a:t>，特徴ベクトルが高次元になると，</a:t>
            </a:r>
            <a:r>
              <a:rPr kumimoji="1" lang="ja-JP" altLang="en-US" dirty="0" smtClean="0"/>
              <a:t>検索精度が良く</a:t>
            </a:r>
            <a:r>
              <a:rPr kumimoji="1" lang="ja-JP" altLang="en-US" dirty="0" smtClean="0"/>
              <a:t>なるが，</a:t>
            </a:r>
            <a:r>
              <a:rPr kumimoji="1" lang="ja-JP" altLang="en-US" dirty="0" smtClean="0"/>
              <a:t>計算時間が増加する</a:t>
            </a:r>
            <a:r>
              <a:rPr kumimoji="1" lang="ja-JP" altLang="en-US" dirty="0" smtClean="0"/>
              <a:t>．</a:t>
            </a:r>
            <a:r>
              <a:rPr lang="ja-JP" altLang="en-US" dirty="0"/>
              <a:t>一方</a:t>
            </a:r>
            <a:r>
              <a:rPr kumimoji="1" lang="ja-JP" altLang="en-US" dirty="0" smtClean="0"/>
              <a:t>，</a:t>
            </a:r>
            <a:r>
              <a:rPr kumimoji="1" lang="ja-JP" altLang="en-US" dirty="0" smtClean="0"/>
              <a:t>低次元では検索精度が悪くなり，計算時間が減少する</a:t>
            </a:r>
            <a:r>
              <a:rPr kumimoji="1" lang="ja-JP" altLang="en-US" dirty="0" smtClean="0"/>
              <a:t>．</a:t>
            </a: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6" name="図 5"/>
          <p:cNvPicPr>
            <a:picLocks noChangeAspect="1"/>
          </p:cNvPicPr>
          <p:nvPr/>
        </p:nvPicPr>
        <p:blipFill>
          <a:blip r:embed="rId3"/>
          <a:stretch>
            <a:fillRect/>
          </a:stretch>
        </p:blipFill>
        <p:spPr>
          <a:xfrm>
            <a:off x="2635957" y="4548912"/>
            <a:ext cx="3821993" cy="2297262"/>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421687" y="5348614"/>
            <a:ext cx="3557391" cy="13728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dirty="0"/>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cxnSp>
        <p:nvCxnSpPr>
          <p:cNvPr id="7" name="直線矢印コネクタ 6"/>
          <p:cNvCxnSpPr/>
          <p:nvPr/>
        </p:nvCxnSpPr>
        <p:spPr>
          <a:xfrm flipV="1">
            <a:off x="5232748" y="5626526"/>
            <a:ext cx="1272175" cy="78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フローチャート: 結合子 9"/>
          <p:cNvSpPr/>
          <p:nvPr/>
        </p:nvSpPr>
        <p:spPr>
          <a:xfrm>
            <a:off x="4982265" y="6370202"/>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6457950" y="5422317"/>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350484" y="5382695"/>
            <a:ext cx="2245290" cy="369332"/>
          </a:xfrm>
          <a:prstGeom prst="rect">
            <a:avLst/>
          </a:prstGeom>
          <a:noFill/>
        </p:spPr>
        <p:txBody>
          <a:bodyPr wrap="square" rtlCol="0">
            <a:spAutoFit/>
          </a:bodyPr>
          <a:lstStyle/>
          <a:p>
            <a:r>
              <a:rPr kumimoji="1" lang="ja-JP" altLang="en-US" dirty="0" smtClean="0"/>
              <a:t>ユークリッド距離</a:t>
            </a:r>
            <a:endParaRPr kumimoji="1" lang="en-US" altLang="ja-JP" dirty="0" smtClean="0"/>
          </a:p>
        </p:txBody>
      </p:sp>
      <p:sp>
        <p:nvSpPr>
          <p:cNvPr id="13" name="テキスト ボックス 12"/>
          <p:cNvSpPr txBox="1"/>
          <p:nvPr/>
        </p:nvSpPr>
        <p:spPr>
          <a:xfrm>
            <a:off x="6674304" y="5397084"/>
            <a:ext cx="1192934" cy="369332"/>
          </a:xfrm>
          <a:prstGeom prst="rect">
            <a:avLst/>
          </a:prstGeom>
          <a:noFill/>
        </p:spPr>
        <p:txBody>
          <a:bodyPr wrap="square" rtlCol="0">
            <a:spAutoFit/>
          </a:bodyPr>
          <a:lstStyle/>
          <a:p>
            <a:r>
              <a:rPr lang="en-US" altLang="ja-JP" dirty="0" smtClean="0"/>
              <a:t>b</a:t>
            </a:r>
            <a:r>
              <a:rPr kumimoji="1" lang="en-US" altLang="ja-JP" dirty="0" smtClean="0"/>
              <a:t>(x2,y2)</a:t>
            </a:r>
            <a:endParaRPr kumimoji="1" lang="ja-JP" altLang="en-US" dirty="0"/>
          </a:p>
        </p:txBody>
      </p:sp>
      <p:sp>
        <p:nvSpPr>
          <p:cNvPr id="14" name="テキスト ボックス 13"/>
          <p:cNvSpPr txBox="1"/>
          <p:nvPr/>
        </p:nvSpPr>
        <p:spPr>
          <a:xfrm>
            <a:off x="5207642" y="6415665"/>
            <a:ext cx="964243" cy="369332"/>
          </a:xfrm>
          <a:prstGeom prst="rect">
            <a:avLst/>
          </a:prstGeom>
          <a:noFill/>
        </p:spPr>
        <p:txBody>
          <a:bodyPr wrap="square" rtlCol="0">
            <a:spAutoFit/>
          </a:bodyPr>
          <a:lstStyle/>
          <a:p>
            <a:r>
              <a:rPr lang="en-US" altLang="ja-JP" dirty="0"/>
              <a:t>a</a:t>
            </a:r>
            <a:r>
              <a:rPr kumimoji="1" lang="en-US" altLang="ja-JP" dirty="0" smtClean="0"/>
              <a:t>(x1,y1)</a:t>
            </a:r>
            <a:endParaRPr kumimoji="1" lang="ja-JP" altLang="en-US" dirty="0"/>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805830" y="4409162"/>
            <a:ext cx="3031299" cy="22045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910203" y="2054268"/>
            <a:ext cx="3605147" cy="214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8" name="コンテンツ プレースホルダー 7"/>
          <p:cNvPicPr>
            <a:picLocks noGrp="1" noChangeAspect="1"/>
          </p:cNvPicPr>
          <p:nvPr>
            <p:ph idx="1"/>
          </p:nvPr>
        </p:nvPicPr>
        <p:blipFill>
          <a:blip r:embed="rId3"/>
          <a:stretch>
            <a:fillRect/>
          </a:stretch>
        </p:blipFill>
        <p:spPr>
          <a:xfrm>
            <a:off x="628650" y="1576657"/>
            <a:ext cx="7867349" cy="5144819"/>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smtClean="0"/>
              <a:t>の</a:t>
            </a:r>
            <a:r>
              <a:rPr lang="ja-JP" altLang="en-US" dirty="0"/>
              <a:t>検索</a:t>
            </a:r>
            <a:r>
              <a:rPr lang="ja-JP" altLang="en-US" dirty="0" smtClean="0"/>
              <a:t>精度を調査する</a:t>
            </a:r>
            <a:r>
              <a:rPr lang="ja-JP" altLang="en-US" dirty="0" smtClean="0"/>
              <a:t>．</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5668</TotalTime>
  <Words>2966</Words>
  <Application>Microsoft Office PowerPoint</Application>
  <PresentationFormat>画面に合わせる (4:3)</PresentationFormat>
  <Paragraphs>272</Paragraphs>
  <Slides>21</Slides>
  <Notes>20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vt:lpstr>
      <vt:lpstr>実験環境</vt:lpstr>
      <vt:lpstr>モデルの構成</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71</cp:revision>
  <dcterms:created xsi:type="dcterms:W3CDTF">2022-01-19T16:27:39Z</dcterms:created>
  <dcterms:modified xsi:type="dcterms:W3CDTF">2022-01-24T05:45:20Z</dcterms:modified>
</cp:coreProperties>
</file>