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4"/>
  </p:notesMasterIdLst>
  <p:sldIdLst>
    <p:sldId id="256" r:id="rId3"/>
    <p:sldId id="257" r:id="rId4"/>
    <p:sldId id="258" r:id="rId5"/>
    <p:sldId id="259" r:id="rId6"/>
    <p:sldId id="260" r:id="rId7"/>
    <p:sldId id="261" r:id="rId8"/>
    <p:sldId id="262" r:id="rId9"/>
    <p:sldId id="263" r:id="rId10"/>
    <p:sldId id="265" r:id="rId11"/>
    <p:sldId id="264" r:id="rId12"/>
    <p:sldId id="266"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36" y="528"/>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en-US" altLang="ja-JP" dirty="0" smtClean="0"/>
              <a:t>1</a:t>
            </a:r>
            <a:r>
              <a:rPr kumimoji="1" lang="ja-JP" altLang="en-US" dirty="0" smtClean="0"/>
              <a:t>個目は、</a:t>
            </a:r>
            <a:r>
              <a:rPr kumimoji="1" lang="en-US" altLang="ja-JP" dirty="0" smtClean="0"/>
              <a:t>CNN</a:t>
            </a:r>
            <a:r>
              <a:rPr kumimoji="1" lang="ja-JP" altLang="en-US" dirty="0" smtClean="0"/>
              <a:t>を用いた転移学習、特徴抽出について書かれている。</a:t>
            </a:r>
            <a:endParaRPr kumimoji="1" lang="en-US" altLang="ja-JP" dirty="0" smtClean="0"/>
          </a:p>
          <a:p>
            <a:r>
              <a:rPr kumimoji="1" lang="en-US" altLang="ja-JP" dirty="0" smtClean="0"/>
              <a:t>2</a:t>
            </a:r>
            <a:r>
              <a:rPr kumimoji="1" lang="ja-JP" altLang="en-US" dirty="0" smtClean="0"/>
              <a:t>個目の関連研究で</a:t>
            </a:r>
            <a:r>
              <a:rPr kumimoji="1" lang="en-US" altLang="ja-JP" dirty="0" smtClean="0"/>
              <a:t>SIFT</a:t>
            </a:r>
            <a:r>
              <a:rPr kumimoji="1" lang="ja-JP" altLang="en-US" dirty="0" smtClean="0"/>
              <a:t>の特徴量の取り方、それをヒストグラムにすることについて書かれている。</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a:p>
        </p:txBody>
      </p:sp>
    </p:spTree>
    <p:extLst>
      <p:ext uri="{BB962C8B-B14F-4D97-AF65-F5344CB8AC3E}">
        <p14:creationId xmlns:p14="http://schemas.microsoft.com/office/powerpoint/2010/main" val="1636326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SIFT:</a:t>
            </a:r>
            <a:r>
              <a:rPr kumimoji="1" lang="ja-JP" altLang="en-US" dirty="0" smtClean="0"/>
              <a:t>画像検索のほとんどの視覚タスクで広く使用されていた。</a:t>
            </a:r>
            <a:endParaRPr kumimoji="1" lang="en-US" altLang="ja-JP" dirty="0" smtClean="0"/>
          </a:p>
          <a:p>
            <a:r>
              <a:rPr kumimoji="1" lang="ja-JP" altLang="en-US" dirty="0" smtClean="0"/>
              <a:t>これが過去の話、</a:t>
            </a:r>
            <a:r>
              <a:rPr kumimoji="1" lang="ja-JP" altLang="en-US" dirty="0" err="1" smtClean="0"/>
              <a:t>ー</a:t>
            </a:r>
            <a:r>
              <a:rPr kumimoji="1" lang="ja-JP" altLang="en-US" dirty="0" smtClean="0"/>
              <a:t>＞現在は、</a:t>
            </a:r>
            <a:r>
              <a:rPr kumimoji="1" lang="en-US" altLang="ja-JP" dirty="0" smtClean="0"/>
              <a:t>CNN</a:t>
            </a:r>
            <a:r>
              <a:rPr kumimoji="1" lang="ja-JP" altLang="en-US" dirty="0" smtClean="0"/>
              <a:t>の出現により、画像分類やオブジェクト検出などのタスクで最先端のパフォーマンスを見せる。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3109707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77BCA22-9404-4EAD-B600-E5D0D5F14758}"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05479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775DBA-A6B2-4F32-815E-884FBB6D7804}"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775597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74E00D-6DCB-4D4E-87A0-FE20DA5F0465}"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138090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E35631C-BEBB-4154-876E-7690D34F1DC8}"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6391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CCA7E4-DD06-47A6-A9BF-5514CFA3738D}"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090704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2D7ACD4-93BF-456B-9C65-6572D2D89EFB}"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863648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6E063D4-91D8-4B21-9A43-6932836FF006}"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72659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CE8BC5D-8696-4761-A671-A859DD02E086}"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5610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2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735B9C-9FB4-4E9A-9540-F617C773E17B}"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24716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B3E365-8942-46AE-8EB0-09708B58B06E}"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7142350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FD1B8DB-7476-41E6-A4D2-B8CC263F7ACE}"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7711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1B88BD9-34AC-4954-9FD5-D852B338DEC1}"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2021/7/27</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790331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11909"/>
            <a:ext cx="7772400" cy="2387600"/>
          </a:xfrm>
        </p:spPr>
        <p:txBody>
          <a:bodyPr>
            <a:normAutofit fontScale="90000"/>
          </a:bodyPr>
          <a:lstStyle/>
          <a:p>
            <a:r>
              <a:rPr lang="ja-JP" altLang="en-US" dirty="0"/>
              <a:t>画像検索のための画像特徴ベクトルの次元数に着目した認識精度と計算コストの関係性の調査</a:t>
            </a:r>
            <a:endParaRPr kumimoji="1" lang="ja-JP" altLang="en-US" dirty="0"/>
          </a:p>
        </p:txBody>
      </p:sp>
      <p:sp>
        <p:nvSpPr>
          <p:cNvPr id="3" name="サブタイトル 2"/>
          <p:cNvSpPr>
            <a:spLocks noGrp="1"/>
          </p:cNvSpPr>
          <p:nvPr>
            <p:ph type="subTitle" idx="1"/>
          </p:nvPr>
        </p:nvSpPr>
        <p:spPr>
          <a:xfrm>
            <a:off x="1143000" y="4299869"/>
            <a:ext cx="6858000" cy="1655762"/>
          </a:xfrm>
        </p:spPr>
        <p:txBody>
          <a:bodyPr/>
          <a:lstStyle/>
          <a:p>
            <a:r>
              <a:rPr kumimoji="1" lang="ja-JP" altLang="en-US" dirty="0"/>
              <a:t>学籍番号</a:t>
            </a:r>
            <a:r>
              <a:rPr kumimoji="1" lang="ja-JP" altLang="en-US" dirty="0" smtClean="0"/>
              <a:t>：</a:t>
            </a:r>
            <a:r>
              <a:rPr kumimoji="1" lang="en-US" altLang="ja-JP" dirty="0" smtClean="0"/>
              <a:t>1821005</a:t>
            </a:r>
            <a:r>
              <a:rPr kumimoji="1" lang="en-US" altLang="ja-JP" dirty="0"/>
              <a:t>	</a:t>
            </a:r>
            <a:r>
              <a:rPr kumimoji="1" lang="ja-JP" altLang="en-US" dirty="0"/>
              <a:t>氏名</a:t>
            </a:r>
            <a:r>
              <a:rPr kumimoji="1" lang="ja-JP" altLang="en-US" dirty="0" smtClean="0"/>
              <a:t>：吉岡拓郎</a:t>
            </a:r>
            <a:endParaRPr kumimoji="1" lang="en-US" altLang="ja-JP" dirty="0"/>
          </a:p>
          <a:p>
            <a:r>
              <a:rPr lang="ja-JP" altLang="en-US" dirty="0"/>
              <a:t>指導教員</a:t>
            </a:r>
            <a:r>
              <a:rPr lang="ja-JP" altLang="en-US" dirty="0" smtClean="0"/>
              <a:t>：鷹野孝典</a:t>
            </a:r>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3200" smtClean="0"/>
              <a:t>1</a:t>
            </a:fld>
            <a:endParaRPr kumimoji="1" lang="ja-JP" altLang="en-US" sz="3200" dirty="0"/>
          </a:p>
        </p:txBody>
      </p:sp>
      <p:sp>
        <p:nvSpPr>
          <p:cNvPr id="4" name="テキスト ボックス 3"/>
          <p:cNvSpPr txBox="1"/>
          <p:nvPr/>
        </p:nvSpPr>
        <p:spPr>
          <a:xfrm>
            <a:off x="5852705" y="730206"/>
            <a:ext cx="3033203"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a:t>7</a:t>
            </a:r>
            <a:r>
              <a:rPr lang="ja-JP" altLang="en-US" sz="1350" dirty="0" smtClean="0"/>
              <a:t>月</a:t>
            </a:r>
            <a:r>
              <a:rPr lang="en-US" altLang="ja-JP" sz="1350" dirty="0" smtClean="0"/>
              <a:t>28</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3" name="コンテンツ プレースホルダー 2"/>
          <p:cNvSpPr>
            <a:spLocks noGrp="1"/>
          </p:cNvSpPr>
          <p:nvPr>
            <p:ph idx="1"/>
          </p:nvPr>
        </p:nvSpPr>
        <p:spPr>
          <a:xfrm>
            <a:off x="746233" y="1041146"/>
            <a:ext cx="7886700" cy="4351338"/>
          </a:xfrm>
        </p:spPr>
        <p:txBody>
          <a:bodyPr/>
          <a:lstStyle/>
          <a:p>
            <a:endParaRPr lang="en-US" altLang="ja-JP" dirty="0"/>
          </a:p>
          <a:p>
            <a:endParaRPr lang="en-US" altLang="ja-JP" dirty="0" smtClean="0"/>
          </a:p>
          <a:p>
            <a:endParaRPr lang="en-US" altLang="ja-JP" dirty="0"/>
          </a:p>
          <a:p>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10</a:t>
            </a:fld>
            <a:endParaRPr kumimoji="1" lang="ja-JP" altLang="en-US" sz="3200" dirty="0"/>
          </a:p>
        </p:txBody>
      </p:sp>
      <p:graphicFrame>
        <p:nvGraphicFramePr>
          <p:cNvPr id="5" name="表 4"/>
          <p:cNvGraphicFramePr>
            <a:graphicFrameLocks noGrp="1"/>
          </p:cNvGraphicFramePr>
          <p:nvPr>
            <p:extLst>
              <p:ext uri="{D42A27DB-BD31-4B8C-83A1-F6EECF244321}">
                <p14:modId xmlns:p14="http://schemas.microsoft.com/office/powerpoint/2010/main" val="3773531722"/>
              </p:ext>
            </p:extLst>
          </p:nvPr>
        </p:nvGraphicFramePr>
        <p:xfrm>
          <a:off x="628650" y="4385069"/>
          <a:ext cx="5754360" cy="2259265"/>
        </p:xfrm>
        <a:graphic>
          <a:graphicData uri="http://schemas.openxmlformats.org/drawingml/2006/table">
            <a:tbl>
              <a:tblPr firstRow="1" bandRow="1">
                <a:tableStyleId>{5C22544A-7EE6-4342-B048-85BDC9FD1C3A}</a:tableStyleId>
              </a:tblPr>
              <a:tblGrid>
                <a:gridCol w="1532470">
                  <a:extLst>
                    <a:ext uri="{9D8B030D-6E8A-4147-A177-3AD203B41FA5}">
                      <a16:colId xmlns:a16="http://schemas.microsoft.com/office/drawing/2014/main" val="1148737607"/>
                    </a:ext>
                  </a:extLst>
                </a:gridCol>
                <a:gridCol w="674679">
                  <a:extLst>
                    <a:ext uri="{9D8B030D-6E8A-4147-A177-3AD203B41FA5}">
                      <a16:colId xmlns:a16="http://schemas.microsoft.com/office/drawing/2014/main" val="1066573376"/>
                    </a:ext>
                  </a:extLst>
                </a:gridCol>
                <a:gridCol w="581343">
                  <a:extLst>
                    <a:ext uri="{9D8B030D-6E8A-4147-A177-3AD203B41FA5}">
                      <a16:colId xmlns:a16="http://schemas.microsoft.com/office/drawing/2014/main" val="2460184280"/>
                    </a:ext>
                  </a:extLst>
                </a:gridCol>
                <a:gridCol w="581343">
                  <a:extLst>
                    <a:ext uri="{9D8B030D-6E8A-4147-A177-3AD203B41FA5}">
                      <a16:colId xmlns:a16="http://schemas.microsoft.com/office/drawing/2014/main" val="3922905401"/>
                    </a:ext>
                  </a:extLst>
                </a:gridCol>
                <a:gridCol w="697230">
                  <a:extLst>
                    <a:ext uri="{9D8B030D-6E8A-4147-A177-3AD203B41FA5}">
                      <a16:colId xmlns:a16="http://schemas.microsoft.com/office/drawing/2014/main" val="4078908423"/>
                    </a:ext>
                  </a:extLst>
                </a:gridCol>
                <a:gridCol w="697230">
                  <a:extLst>
                    <a:ext uri="{9D8B030D-6E8A-4147-A177-3AD203B41FA5}">
                      <a16:colId xmlns:a16="http://schemas.microsoft.com/office/drawing/2014/main" val="3400022804"/>
                    </a:ext>
                  </a:extLst>
                </a:gridCol>
                <a:gridCol w="990065">
                  <a:extLst>
                    <a:ext uri="{9D8B030D-6E8A-4147-A177-3AD203B41FA5}">
                      <a16:colId xmlns:a16="http://schemas.microsoft.com/office/drawing/2014/main" val="1077794208"/>
                    </a:ext>
                  </a:extLst>
                </a:gridCol>
              </a:tblGrid>
              <a:tr h="451853">
                <a:tc>
                  <a:txBody>
                    <a:bodyPr/>
                    <a:lstStyle/>
                    <a:p>
                      <a:endParaRPr kumimoji="1" lang="ja-JP" altLang="en-US" dirty="0"/>
                    </a:p>
                  </a:txBody>
                  <a:tcPr/>
                </a:tc>
                <a:tc>
                  <a:txBody>
                    <a:bodyPr/>
                    <a:lstStyle/>
                    <a:p>
                      <a:r>
                        <a:rPr kumimoji="1" lang="en-US" altLang="ja-JP" dirty="0" smtClean="0"/>
                        <a:t>7</a:t>
                      </a:r>
                      <a:r>
                        <a:rPr kumimoji="1" lang="ja-JP" altLang="en-US" dirty="0" smtClean="0"/>
                        <a:t>月</a:t>
                      </a:r>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749252127"/>
                  </a:ext>
                </a:extLst>
              </a:tr>
              <a:tr h="451853">
                <a:tc>
                  <a:txBody>
                    <a:bodyPr/>
                    <a:lstStyle/>
                    <a:p>
                      <a:r>
                        <a:rPr kumimoji="1" lang="ja-JP" altLang="en-US" dirty="0" smtClean="0"/>
                        <a:t>勉強</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2107523"/>
                  </a:ext>
                </a:extLst>
              </a:tr>
              <a:tr h="451853">
                <a:tc>
                  <a:txBody>
                    <a:bodyPr/>
                    <a:lstStyle/>
                    <a:p>
                      <a:r>
                        <a:rPr kumimoji="1" lang="ja-JP" altLang="en-US" dirty="0" smtClean="0"/>
                        <a:t>実験</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792682824"/>
                  </a:ext>
                </a:extLst>
              </a:tr>
              <a:tr h="451853">
                <a:tc>
                  <a:txBody>
                    <a:bodyPr/>
                    <a:lstStyle/>
                    <a:p>
                      <a:r>
                        <a:rPr kumimoji="1" lang="ja-JP" altLang="en-US" dirty="0" smtClean="0"/>
                        <a:t>評価・実証</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655894034"/>
                  </a:ext>
                </a:extLst>
              </a:tr>
              <a:tr h="451853">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8395329"/>
                  </a:ext>
                </a:extLst>
              </a:tr>
            </a:tbl>
          </a:graphicData>
        </a:graphic>
      </p:graphicFrame>
      <p:sp>
        <p:nvSpPr>
          <p:cNvPr id="6" name="右矢印 5"/>
          <p:cNvSpPr/>
          <p:nvPr/>
        </p:nvSpPr>
        <p:spPr>
          <a:xfrm>
            <a:off x="2159394" y="4892563"/>
            <a:ext cx="1612231" cy="300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a:off x="3454136" y="5392484"/>
            <a:ext cx="1406659" cy="258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4716416" y="5850388"/>
            <a:ext cx="1263279" cy="259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5044497" y="6245296"/>
            <a:ext cx="1338513" cy="251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2"/>
          <a:stretch>
            <a:fillRect/>
          </a:stretch>
        </p:blipFill>
        <p:spPr>
          <a:xfrm>
            <a:off x="628650" y="2645617"/>
            <a:ext cx="2191199" cy="1539015"/>
          </a:xfrm>
          <a:prstGeom prst="rect">
            <a:avLst/>
          </a:prstGeom>
        </p:spPr>
      </p:pic>
      <p:pic>
        <p:nvPicPr>
          <p:cNvPr id="11" name="図 10"/>
          <p:cNvPicPr>
            <a:picLocks noChangeAspect="1"/>
          </p:cNvPicPr>
          <p:nvPr/>
        </p:nvPicPr>
        <p:blipFill>
          <a:blip r:embed="rId3"/>
          <a:stretch>
            <a:fillRect/>
          </a:stretch>
        </p:blipFill>
        <p:spPr>
          <a:xfrm>
            <a:off x="3571719" y="2645617"/>
            <a:ext cx="2191722" cy="1539015"/>
          </a:xfrm>
          <a:prstGeom prst="rect">
            <a:avLst/>
          </a:prstGeom>
        </p:spPr>
      </p:pic>
      <p:sp>
        <p:nvSpPr>
          <p:cNvPr id="12" name="右矢印 11"/>
          <p:cNvSpPr/>
          <p:nvPr/>
        </p:nvSpPr>
        <p:spPr>
          <a:xfrm>
            <a:off x="2937432" y="3272546"/>
            <a:ext cx="500867" cy="273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28650" y="2141349"/>
            <a:ext cx="3967413" cy="369332"/>
          </a:xfrm>
          <a:prstGeom prst="rect">
            <a:avLst/>
          </a:prstGeom>
          <a:noFill/>
        </p:spPr>
        <p:txBody>
          <a:bodyPr wrap="square" rtlCol="0">
            <a:spAutoFit/>
          </a:bodyPr>
          <a:lstStyle/>
          <a:p>
            <a:r>
              <a:rPr kumimoji="1" lang="en-US" altLang="ja-JP" dirty="0" smtClean="0"/>
              <a:t>SIFT</a:t>
            </a:r>
            <a:r>
              <a:rPr lang="ja-JP" altLang="en-US" dirty="0" smtClean="0"/>
              <a:t>でキーポイントを出してみました。</a:t>
            </a:r>
            <a:endParaRPr lang="en-US" altLang="ja-JP" dirty="0" smtClean="0"/>
          </a:p>
        </p:txBody>
      </p:sp>
      <p:sp>
        <p:nvSpPr>
          <p:cNvPr id="14" name="テキスト ボックス 13"/>
          <p:cNvSpPr txBox="1"/>
          <p:nvPr/>
        </p:nvSpPr>
        <p:spPr>
          <a:xfrm>
            <a:off x="6310848" y="2141349"/>
            <a:ext cx="2586770" cy="923330"/>
          </a:xfrm>
          <a:prstGeom prst="rect">
            <a:avLst/>
          </a:prstGeom>
          <a:noFill/>
        </p:spPr>
        <p:txBody>
          <a:bodyPr wrap="square" rtlCol="0">
            <a:spAutoFit/>
          </a:bodyPr>
          <a:lstStyle/>
          <a:p>
            <a:r>
              <a:rPr kumimoji="1" lang="en-US" altLang="ja-JP" dirty="0" smtClean="0"/>
              <a:t>CNN</a:t>
            </a:r>
            <a:r>
              <a:rPr kumimoji="1" lang="ja-JP" altLang="en-US" dirty="0" smtClean="0"/>
              <a:t>では、</a:t>
            </a:r>
            <a:r>
              <a:rPr kumimoji="1" lang="en-US" altLang="ja-JP" dirty="0" smtClean="0"/>
              <a:t>VGG16</a:t>
            </a:r>
            <a:r>
              <a:rPr kumimoji="1" lang="ja-JP" altLang="en-US" dirty="0" smtClean="0"/>
              <a:t>で中間層を可視化することをしてみました。</a:t>
            </a:r>
            <a:endParaRPr kumimoji="1" lang="ja-JP" altLang="en-US" dirty="0"/>
          </a:p>
        </p:txBody>
      </p:sp>
      <p:sp>
        <p:nvSpPr>
          <p:cNvPr id="15" name="テキスト ボックス 14"/>
          <p:cNvSpPr txBox="1"/>
          <p:nvPr/>
        </p:nvSpPr>
        <p:spPr>
          <a:xfrm>
            <a:off x="628650" y="1723806"/>
            <a:ext cx="2101289" cy="369332"/>
          </a:xfrm>
          <a:prstGeom prst="rect">
            <a:avLst/>
          </a:prstGeom>
          <a:noFill/>
        </p:spPr>
        <p:txBody>
          <a:bodyPr wrap="square" rtlCol="0">
            <a:spAutoFit/>
          </a:bodyPr>
          <a:lstStyle/>
          <a:p>
            <a:r>
              <a:rPr kumimoji="1" lang="ja-JP" altLang="en-US" dirty="0" smtClean="0"/>
              <a:t>現在の学習状況</a:t>
            </a:r>
            <a:endParaRPr kumimoji="1" lang="ja-JP" altLang="en-US" dirty="0"/>
          </a:p>
        </p:txBody>
      </p:sp>
      <p:pic>
        <p:nvPicPr>
          <p:cNvPr id="16" name="図 15"/>
          <p:cNvPicPr>
            <a:picLocks noChangeAspect="1"/>
          </p:cNvPicPr>
          <p:nvPr/>
        </p:nvPicPr>
        <p:blipFill>
          <a:blip r:embed="rId4"/>
          <a:stretch>
            <a:fillRect/>
          </a:stretch>
        </p:blipFill>
        <p:spPr>
          <a:xfrm>
            <a:off x="6451092" y="3064679"/>
            <a:ext cx="2149945" cy="3229116"/>
          </a:xfrm>
          <a:prstGeom prst="rect">
            <a:avLst/>
          </a:prstGeom>
        </p:spPr>
      </p:pic>
    </p:spTree>
    <p:extLst>
      <p:ext uri="{BB962C8B-B14F-4D97-AF65-F5344CB8AC3E}">
        <p14:creationId xmlns:p14="http://schemas.microsoft.com/office/powerpoint/2010/main" val="2460047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大量のデータを分析する際、大きな次元のデータを処理することがあるが、次元数が大きくなると「</a:t>
            </a:r>
            <a:r>
              <a:rPr kumimoji="1" lang="ja-JP" altLang="en-US" b="1" dirty="0" smtClean="0"/>
              <a:t>次元の呪い</a:t>
            </a:r>
            <a:r>
              <a:rPr kumimoji="1" lang="ja-JP" altLang="en-US" dirty="0" smtClean="0"/>
              <a:t>」と呼ばれる問題が発生する。</a:t>
            </a:r>
            <a:endParaRPr lang="en-US" altLang="ja-JP" dirty="0"/>
          </a:p>
          <a:p>
            <a:pPr lvl="1"/>
            <a:r>
              <a:rPr lang="ja-JP" altLang="ja-JP" dirty="0"/>
              <a:t>データの次元数が大きくなり過ぎると、そのデータで表現できる組み合わせが飛躍的に多くなってしまい、その結果、手元にある有限なサンプルデータでは十分な学習結果が得られなく</a:t>
            </a:r>
            <a:r>
              <a:rPr lang="ja-JP" altLang="ja-JP" dirty="0" smtClean="0"/>
              <a:t>なる</a:t>
            </a:r>
            <a:r>
              <a:rPr lang="ja-JP" altLang="en-US" dirty="0" smtClean="0"/>
              <a:t>。</a:t>
            </a:r>
            <a:r>
              <a:rPr lang="ja-JP" altLang="en-US" dirty="0"/>
              <a:t>計算コストが莫大となるだけでなく、十分な学習結果が得られず、未知のデータに適切に対応出来なくなる等の不具合</a:t>
            </a:r>
            <a:r>
              <a:rPr lang="ja-JP" altLang="en-US" dirty="0" smtClean="0"/>
              <a:t>が発生。</a:t>
            </a:r>
            <a:endParaRPr lang="en-US" altLang="ja-JP" dirty="0" smtClean="0"/>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42018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normAutofit/>
          </a:bodyPr>
          <a:lstStyle/>
          <a:p>
            <a:r>
              <a:rPr lang="en-US" altLang="ja-JP" dirty="0" smtClean="0"/>
              <a:t>Twitter </a:t>
            </a:r>
            <a:r>
              <a:rPr lang="ja-JP" altLang="ja-JP" dirty="0"/>
              <a:t>や </a:t>
            </a:r>
            <a:r>
              <a:rPr lang="en-US" altLang="ja-JP" dirty="0"/>
              <a:t>Instagram</a:t>
            </a:r>
            <a:r>
              <a:rPr lang="ja-JP" altLang="ja-JP" dirty="0"/>
              <a:t>などのソーシャルネットワーキングサービスの普及に</a:t>
            </a:r>
            <a:r>
              <a:rPr lang="ja-JP" altLang="ja-JP" dirty="0" smtClean="0"/>
              <a:t>伴い</a:t>
            </a:r>
            <a:r>
              <a:rPr lang="en-US" altLang="ja-JP" dirty="0"/>
              <a:t>,</a:t>
            </a:r>
            <a:r>
              <a:rPr lang="ja-JP" altLang="en-US" dirty="0" smtClean="0"/>
              <a:t>ユーザが目的の画像にアクセスする手段として</a:t>
            </a:r>
            <a:r>
              <a:rPr lang="en-US" altLang="ja-JP" dirty="0" smtClean="0"/>
              <a:t>,</a:t>
            </a:r>
            <a:r>
              <a:rPr lang="ja-JP" altLang="en-US" dirty="0" smtClean="0"/>
              <a:t>画像検索機能の重要性が増している</a:t>
            </a:r>
            <a:r>
              <a:rPr lang="en-US" altLang="ja-JP" dirty="0" smtClean="0"/>
              <a:t>.</a:t>
            </a:r>
            <a:endParaRPr lang="en-US" altLang="ja-JP" dirty="0" smtClean="0">
              <a:solidFill>
                <a:srgbClr val="FF0000"/>
              </a:solidFill>
            </a:endParaRPr>
          </a:p>
          <a:p>
            <a:endParaRPr lang="en-US" altLang="ja-JP" dirty="0" smtClean="0"/>
          </a:p>
          <a:p>
            <a:r>
              <a:rPr lang="ja-JP" altLang="en-US" dirty="0" smtClean="0"/>
              <a:t>画像認識の性能向上のため</a:t>
            </a:r>
            <a:r>
              <a:rPr lang="en-US" altLang="ja-JP" dirty="0" smtClean="0"/>
              <a:t>,</a:t>
            </a:r>
            <a:r>
              <a:rPr lang="ja-JP" altLang="en-US" dirty="0" smtClean="0"/>
              <a:t>多くの研究が推進されている</a:t>
            </a:r>
            <a:r>
              <a:rPr lang="en-US" altLang="ja-JP" dirty="0" smtClean="0"/>
              <a:t>.</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
        <p:nvSpPr>
          <p:cNvPr id="5" name="テキスト ボックス 4"/>
          <p:cNvSpPr txBox="1"/>
          <p:nvPr/>
        </p:nvSpPr>
        <p:spPr>
          <a:xfrm>
            <a:off x="4204253" y="12244"/>
            <a:ext cx="4134678" cy="1754326"/>
          </a:xfrm>
          <a:prstGeom prst="rect">
            <a:avLst/>
          </a:prstGeom>
          <a:noFill/>
        </p:spPr>
        <p:txBody>
          <a:bodyPr wrap="square" rtlCol="0">
            <a:spAutoFit/>
          </a:bodyPr>
          <a:lstStyle/>
          <a:p>
            <a:pPr algn="ctr"/>
            <a:r>
              <a:rPr lang="ja-JP" altLang="en-US" dirty="0"/>
              <a:t>画像検索のための画像特徴ベクトルの次元数に着目した認識精度と計算コストの関係性の</a:t>
            </a:r>
            <a:r>
              <a:rPr lang="ja-JP" altLang="en-US" dirty="0" smtClean="0"/>
              <a:t>調査</a:t>
            </a:r>
            <a:endParaRPr lang="en-US" altLang="ja-JP" dirty="0" smtClean="0"/>
          </a:p>
          <a:p>
            <a:pPr algn="ctr"/>
            <a:r>
              <a:rPr lang="ja-JP" altLang="en-US" dirty="0"/>
              <a:t>学籍番号：</a:t>
            </a:r>
            <a:r>
              <a:rPr lang="en-US" altLang="ja-JP" dirty="0" smtClean="0"/>
              <a:t>1821005</a:t>
            </a:r>
            <a:r>
              <a:rPr lang="ja-JP" altLang="en-US" dirty="0" smtClean="0"/>
              <a:t>　氏名</a:t>
            </a:r>
            <a:r>
              <a:rPr lang="ja-JP" altLang="en-US" dirty="0"/>
              <a:t>：吉岡拓郎</a:t>
            </a:r>
            <a:endParaRPr lang="en-US" altLang="ja-JP" dirty="0"/>
          </a:p>
          <a:p>
            <a:pPr algn="ctr"/>
            <a:r>
              <a:rPr lang="ja-JP" altLang="en-US" dirty="0"/>
              <a:t>指導教員：鷹野孝典</a:t>
            </a:r>
          </a:p>
          <a:p>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lang="ja-JP" altLang="en-US" sz="1800" dirty="0"/>
              <a:t>「深層畳み込みニューラルネットワークによる画像特徴抽出と転移</a:t>
            </a:r>
            <a:r>
              <a:rPr lang="ja-JP" altLang="en-US" sz="1800" dirty="0" smtClean="0"/>
              <a:t>学習」</a:t>
            </a:r>
            <a:endParaRPr lang="en-US" altLang="ja-JP" sz="1800" dirty="0" smtClean="0"/>
          </a:p>
          <a:p>
            <a:pPr marL="0" indent="0">
              <a:buNone/>
            </a:pPr>
            <a:r>
              <a:rPr lang="ja-JP" altLang="en-US" sz="1800" dirty="0" smtClean="0"/>
              <a:t>中山秀樹</a:t>
            </a:r>
            <a:r>
              <a:rPr lang="ja-JP" altLang="en-US" sz="1800" dirty="0"/>
              <a:t>　</a:t>
            </a:r>
            <a:r>
              <a:rPr lang="ja-JP" altLang="en-US" sz="1800" dirty="0" smtClean="0"/>
              <a:t>東京大学　大学院情報理工学系研究科</a:t>
            </a:r>
            <a:endParaRPr lang="en-US" altLang="ja-JP" sz="1800" dirty="0" smtClean="0"/>
          </a:p>
          <a:p>
            <a:pPr marL="0" indent="0">
              <a:buNone/>
            </a:pPr>
            <a:r>
              <a:rPr lang="en-US" altLang="ja-JP" sz="1800" dirty="0" smtClean="0"/>
              <a:t>p1-p6</a:t>
            </a:r>
            <a:r>
              <a:rPr lang="ja-JP" altLang="en-US" sz="1800" dirty="0" smtClean="0"/>
              <a:t>　</a:t>
            </a:r>
            <a:r>
              <a:rPr lang="en-US" altLang="ja-JP" sz="1800" dirty="0" smtClean="0"/>
              <a:t>2015 - </a:t>
            </a:r>
            <a:r>
              <a:rPr lang="ja-JP" altLang="en-US" sz="1800" dirty="0" smtClean="0"/>
              <a:t>信学技報</a:t>
            </a:r>
            <a:endParaRPr lang="en-US" altLang="ja-JP" sz="1800" dirty="0" smtClean="0"/>
          </a:p>
          <a:p>
            <a:endParaRPr kumimoji="1" lang="en-US" altLang="ja-JP" sz="1800" dirty="0"/>
          </a:p>
          <a:p>
            <a:r>
              <a:rPr kumimoji="1" lang="ja-JP" altLang="en-US" sz="1800" dirty="0" smtClean="0"/>
              <a:t>「</a:t>
            </a:r>
            <a:r>
              <a:rPr kumimoji="1" lang="en-US" altLang="ja-JP" sz="1800" dirty="0" smtClean="0"/>
              <a:t>Gradient</a:t>
            </a:r>
            <a:r>
              <a:rPr kumimoji="1" lang="ja-JP" altLang="en-US" sz="1800" dirty="0" smtClean="0"/>
              <a:t>ベースの特徴抽出　</a:t>
            </a:r>
            <a:r>
              <a:rPr kumimoji="1" lang="en-US" altLang="ja-JP" sz="1800" dirty="0" smtClean="0"/>
              <a:t>–SIFT</a:t>
            </a:r>
            <a:r>
              <a:rPr kumimoji="1" lang="ja-JP" altLang="en-US" sz="1800" dirty="0" smtClean="0"/>
              <a:t>と</a:t>
            </a:r>
            <a:r>
              <a:rPr kumimoji="1" lang="en-US" altLang="ja-JP" sz="1800" dirty="0" smtClean="0"/>
              <a:t>HOG-</a:t>
            </a:r>
            <a:r>
              <a:rPr kumimoji="1" lang="ja-JP" altLang="en-US" sz="1800" dirty="0" smtClean="0"/>
              <a:t>」</a:t>
            </a:r>
            <a:endParaRPr kumimoji="1" lang="en-US" altLang="ja-JP" sz="1800" dirty="0" smtClean="0"/>
          </a:p>
          <a:p>
            <a:pPr marL="0" indent="0">
              <a:buNone/>
            </a:pPr>
            <a:r>
              <a:rPr kumimoji="1" lang="ja-JP" altLang="en-US" sz="1800" dirty="0" smtClean="0"/>
              <a:t>社団法人　情報処理学会　研究報告　</a:t>
            </a:r>
            <a:r>
              <a:rPr kumimoji="1" lang="en-US" altLang="ja-JP" sz="1800" dirty="0" smtClean="0"/>
              <a:t>2007/9/4</a:t>
            </a:r>
            <a:r>
              <a:rPr kumimoji="1" lang="ja-JP" altLang="en-US" sz="1800" dirty="0" smtClean="0"/>
              <a:t>　</a:t>
            </a:r>
            <a:r>
              <a:rPr kumimoji="1" lang="en-US" altLang="ja-JP" sz="1800" dirty="0" smtClean="0"/>
              <a:t>p1-p14</a:t>
            </a:r>
          </a:p>
          <a:p>
            <a:pPr marL="0" indent="0">
              <a:buNone/>
            </a:pPr>
            <a:r>
              <a:rPr lang="ja-JP" altLang="en-US" sz="1800" dirty="0" smtClean="0"/>
              <a:t>藤吉 </a:t>
            </a:r>
            <a:r>
              <a:rPr lang="ja-JP" altLang="en-US" sz="1800" dirty="0"/>
              <a:t>弘</a:t>
            </a:r>
            <a:r>
              <a:rPr lang="ja-JP" altLang="en-US" sz="1800" dirty="0" smtClean="0"/>
              <a:t>亘　中部大学工学部情報工学科</a:t>
            </a:r>
            <a:endParaRPr lang="en-US" altLang="ja-JP" sz="1800" dirty="0" smtClean="0"/>
          </a:p>
          <a:p>
            <a:pPr marL="0" indent="0">
              <a:buNone/>
            </a:pPr>
            <a:endParaRPr kumimoji="1" lang="en-US" altLang="ja-JP" sz="1800" dirty="0"/>
          </a:p>
          <a:p>
            <a:r>
              <a:rPr lang="ja-JP" altLang="en-US" sz="1800" dirty="0" smtClean="0">
                <a:latin typeface="NimbusSanL-Bold"/>
              </a:rPr>
              <a:t>「</a:t>
            </a:r>
            <a:r>
              <a:rPr lang="en-US" altLang="ja-JP" sz="1800" dirty="0" smtClean="0">
                <a:latin typeface="NimbusSanL-Bold"/>
              </a:rPr>
              <a:t>CNN </a:t>
            </a:r>
            <a:r>
              <a:rPr lang="en-US" altLang="ja-JP" sz="1800" dirty="0">
                <a:latin typeface="NimbusSanL-Bold"/>
              </a:rPr>
              <a:t>vs. SIFT for Image Retrieval: Alternative </a:t>
            </a:r>
            <a:r>
              <a:rPr lang="en-US" altLang="ja-JP" sz="1800" dirty="0" smtClean="0">
                <a:latin typeface="NimbusSanL-Bold"/>
              </a:rPr>
              <a:t>or</a:t>
            </a:r>
            <a:r>
              <a:rPr lang="ja-JP" altLang="en-US" sz="1800" dirty="0">
                <a:latin typeface="NimbusSanL-Bold"/>
              </a:rPr>
              <a:t> </a:t>
            </a:r>
            <a:r>
              <a:rPr lang="en-US" altLang="ja-JP" sz="1800" dirty="0" smtClean="0">
                <a:latin typeface="NimbusSanL-Bold"/>
              </a:rPr>
              <a:t>Complementary?</a:t>
            </a:r>
            <a:r>
              <a:rPr lang="ja-JP" altLang="en-US" sz="1800" dirty="0" smtClean="0">
                <a:latin typeface="NimbusSanL-Bold"/>
              </a:rPr>
              <a:t>」</a:t>
            </a:r>
            <a:endParaRPr lang="en-US" altLang="ja-JP" sz="1800" dirty="0" smtClean="0">
              <a:latin typeface="NimbusSanL-Bold"/>
            </a:endParaRPr>
          </a:p>
          <a:p>
            <a:pPr marL="0" indent="0">
              <a:buNone/>
            </a:pPr>
            <a:r>
              <a:rPr kumimoji="1" lang="en-US" altLang="ja-JP" sz="1800" dirty="0" smtClean="0">
                <a:latin typeface="NimbusSanL-Bold"/>
              </a:rPr>
              <a:t>2016/10/01  </a:t>
            </a:r>
            <a:r>
              <a:rPr lang="en-US" altLang="ja-JP" sz="1800" dirty="0">
                <a:solidFill>
                  <a:srgbClr val="333333"/>
                </a:solidFill>
                <a:latin typeface="Merriweather Sans"/>
              </a:rPr>
              <a:t>MM </a:t>
            </a:r>
            <a:r>
              <a:rPr lang="en-US" altLang="ja-JP" sz="1800" dirty="0" smtClean="0">
                <a:solidFill>
                  <a:srgbClr val="333333"/>
                </a:solidFill>
                <a:latin typeface="Merriweather Sans"/>
              </a:rPr>
              <a:t>‘16</a:t>
            </a:r>
            <a:r>
              <a:rPr lang="en-US" altLang="ja-JP" sz="1800" dirty="0">
                <a:solidFill>
                  <a:srgbClr val="333333"/>
                </a:solidFill>
                <a:latin typeface="Merriweather Sans"/>
              </a:rPr>
              <a:t>: Proceedings of the 24th ACM international conference on </a:t>
            </a:r>
            <a:r>
              <a:rPr lang="en-US" altLang="ja-JP" sz="1800" dirty="0" smtClean="0">
                <a:solidFill>
                  <a:srgbClr val="333333"/>
                </a:solidFill>
                <a:latin typeface="Merriweather Sans"/>
              </a:rPr>
              <a:t>Multimedia</a:t>
            </a:r>
            <a:r>
              <a:rPr lang="ja-JP" altLang="en-US" sz="1800" dirty="0" smtClean="0">
                <a:solidFill>
                  <a:srgbClr val="333333"/>
                </a:solidFill>
                <a:latin typeface="Merriweather Sans"/>
              </a:rPr>
              <a:t>　</a:t>
            </a:r>
            <a:r>
              <a:rPr lang="en-US" altLang="ja-JP" sz="1800" dirty="0" smtClean="0">
                <a:solidFill>
                  <a:srgbClr val="333333"/>
                </a:solidFill>
                <a:latin typeface="Merriweather Sans"/>
              </a:rPr>
              <a:t>p407-411</a:t>
            </a:r>
          </a:p>
          <a:p>
            <a:pPr marL="0" indent="0">
              <a:buNone/>
            </a:pPr>
            <a:r>
              <a:rPr lang="en-US" altLang="ja-JP" sz="1800" dirty="0" err="1">
                <a:latin typeface="NimbusSanL-Regu"/>
              </a:rPr>
              <a:t>Ke</a:t>
            </a:r>
            <a:r>
              <a:rPr lang="en-US" altLang="ja-JP" sz="1800">
                <a:latin typeface="NimbusSanL-Regu"/>
              </a:rPr>
              <a:t> </a:t>
            </a:r>
            <a:r>
              <a:rPr lang="en-US" altLang="ja-JP" sz="1800" smtClean="0">
                <a:latin typeface="NimbusSanL-Regu"/>
              </a:rPr>
              <a:t>Yan, </a:t>
            </a:r>
            <a:r>
              <a:rPr lang="en-US" altLang="ja-JP" sz="1800" dirty="0" err="1">
                <a:latin typeface="NimbusSanL-Regu"/>
              </a:rPr>
              <a:t>Yaowei</a:t>
            </a:r>
            <a:r>
              <a:rPr lang="en-US" altLang="ja-JP" sz="1800" dirty="0">
                <a:latin typeface="NimbusSanL-Regu"/>
              </a:rPr>
              <a:t> Wang</a:t>
            </a:r>
            <a:r>
              <a:rPr lang="en-US" altLang="ja-JP" sz="800" dirty="0" smtClean="0">
                <a:latin typeface="CMMI6"/>
              </a:rPr>
              <a:t>;</a:t>
            </a:r>
            <a:r>
              <a:rPr lang="en-US" altLang="ja-JP" sz="1800" dirty="0" smtClean="0">
                <a:latin typeface="NimbusSanL-Regu"/>
              </a:rPr>
              <a:t>, </a:t>
            </a:r>
            <a:r>
              <a:rPr lang="en-US" altLang="ja-JP" sz="1800" dirty="0" err="1">
                <a:latin typeface="NimbusSanL-Regu"/>
              </a:rPr>
              <a:t>Dawei</a:t>
            </a:r>
            <a:r>
              <a:rPr lang="en-US" altLang="ja-JP" sz="1800" dirty="0">
                <a:latin typeface="NimbusSanL-Regu"/>
              </a:rPr>
              <a:t> </a:t>
            </a:r>
            <a:r>
              <a:rPr lang="en-US" altLang="ja-JP" sz="1800" dirty="0" smtClean="0">
                <a:latin typeface="NimbusSanL-Regu"/>
              </a:rPr>
              <a:t>Liang, </a:t>
            </a:r>
            <a:r>
              <a:rPr lang="en-US" altLang="ja-JP" sz="1800" dirty="0" err="1">
                <a:latin typeface="NimbusSanL-Regu"/>
              </a:rPr>
              <a:t>Tiejun</a:t>
            </a:r>
            <a:r>
              <a:rPr lang="en-US" altLang="ja-JP" sz="1800" dirty="0">
                <a:latin typeface="NimbusSanL-Regu"/>
              </a:rPr>
              <a:t> </a:t>
            </a:r>
            <a:r>
              <a:rPr lang="en-US" altLang="ja-JP" sz="1800" dirty="0" smtClean="0">
                <a:latin typeface="NimbusSanL-Regu"/>
              </a:rPr>
              <a:t>Huang, </a:t>
            </a:r>
            <a:r>
              <a:rPr lang="en-US" altLang="ja-JP" sz="1800" dirty="0" err="1">
                <a:latin typeface="NimbusSanL-Regu"/>
              </a:rPr>
              <a:t>Yonghong</a:t>
            </a:r>
            <a:r>
              <a:rPr lang="en-US" altLang="ja-JP" sz="1800" dirty="0">
                <a:latin typeface="NimbusSanL-Regu"/>
              </a:rPr>
              <a:t> </a:t>
            </a:r>
            <a:r>
              <a:rPr lang="en-US" altLang="ja-JP" sz="1800" dirty="0" smtClean="0">
                <a:latin typeface="NimbusSanL-Regu"/>
              </a:rPr>
              <a:t>Tian</a:t>
            </a:r>
            <a:endParaRPr kumimoji="1" lang="ja-JP" altLang="en-US" sz="18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3</a:t>
            </a:fld>
            <a:endParaRPr kumimoji="1" lang="ja-JP" altLang="en-US" sz="3200" dirty="0"/>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lstStyle/>
          <a:p>
            <a:r>
              <a:rPr lang="ja-JP" altLang="en-US" dirty="0"/>
              <a:t>画像認識に</a:t>
            </a:r>
            <a:r>
              <a:rPr lang="ja-JP" altLang="en-US" dirty="0" smtClean="0"/>
              <a:t>おいて</a:t>
            </a:r>
            <a:r>
              <a:rPr lang="en-US" altLang="ja-JP" dirty="0" smtClean="0"/>
              <a:t>,</a:t>
            </a:r>
            <a:r>
              <a:rPr lang="ja-JP" altLang="en-US" dirty="0" smtClean="0"/>
              <a:t>特徴量</a:t>
            </a:r>
            <a:r>
              <a:rPr lang="ja-JP" altLang="en-US" dirty="0"/>
              <a:t>がより高次元になる</a:t>
            </a:r>
            <a:r>
              <a:rPr lang="ja-JP" altLang="en-US" dirty="0" smtClean="0"/>
              <a:t>ほど</a:t>
            </a:r>
            <a:r>
              <a:rPr lang="en-US" altLang="ja-JP" dirty="0" smtClean="0"/>
              <a:t>,</a:t>
            </a:r>
            <a:r>
              <a:rPr lang="ja-JP" altLang="en-US" dirty="0" smtClean="0"/>
              <a:t>認識</a:t>
            </a:r>
            <a:r>
              <a:rPr lang="ja-JP" altLang="en-US" dirty="0"/>
              <a:t>性能が高く</a:t>
            </a:r>
            <a:r>
              <a:rPr lang="ja-JP" altLang="en-US" dirty="0" smtClean="0"/>
              <a:t>なる</a:t>
            </a:r>
            <a:r>
              <a:rPr lang="en-US" altLang="ja-JP" dirty="0"/>
              <a:t>.</a:t>
            </a:r>
            <a:endParaRPr lang="en-US" altLang="ja-JP" dirty="0" smtClean="0"/>
          </a:p>
          <a:p>
            <a:endParaRPr lang="en-US" altLang="ja-JP" dirty="0"/>
          </a:p>
          <a:p>
            <a:r>
              <a:rPr lang="ja-JP" altLang="en-US" dirty="0" smtClean="0"/>
              <a:t>しかし</a:t>
            </a:r>
            <a:r>
              <a:rPr lang="en-US" altLang="ja-JP" dirty="0" smtClean="0"/>
              <a:t>,</a:t>
            </a:r>
            <a:r>
              <a:rPr lang="ja-JP" altLang="en-US" dirty="0" smtClean="0"/>
              <a:t>特徴量</a:t>
            </a:r>
            <a:r>
              <a:rPr lang="ja-JP" altLang="en-US" dirty="0"/>
              <a:t>が高次元になると特徴量の算出</a:t>
            </a:r>
            <a:r>
              <a:rPr lang="ja-JP" altLang="en-US" dirty="0" smtClean="0"/>
              <a:t>コスト</a:t>
            </a:r>
            <a:r>
              <a:rPr lang="en-US" altLang="ja-JP" dirty="0" smtClean="0"/>
              <a:t>,</a:t>
            </a:r>
            <a:r>
              <a:rPr lang="ja-JP" altLang="en-US" dirty="0" smtClean="0"/>
              <a:t>認識</a:t>
            </a:r>
            <a:r>
              <a:rPr lang="ja-JP" altLang="en-US" dirty="0"/>
              <a:t>処理の計算コストが大きく増加して</a:t>
            </a:r>
            <a:r>
              <a:rPr lang="ja-JP" altLang="en-US" dirty="0" smtClean="0"/>
              <a:t>しまい</a:t>
            </a:r>
            <a:r>
              <a:rPr lang="en-US" altLang="ja-JP" dirty="0" smtClean="0"/>
              <a:t>,</a:t>
            </a:r>
            <a:r>
              <a:rPr lang="ja-JP" altLang="en-US" dirty="0" smtClean="0"/>
              <a:t>解析</a:t>
            </a:r>
            <a:r>
              <a:rPr lang="ja-JP" altLang="en-US" dirty="0"/>
              <a:t>が困難になってしまうといった課題が</a:t>
            </a:r>
            <a:r>
              <a:rPr lang="ja-JP" altLang="en-US" dirty="0" smtClean="0"/>
              <a:t>ある</a:t>
            </a:r>
            <a:r>
              <a:rPr lang="en-US" altLang="ja-JP" dirty="0" smtClean="0"/>
              <a:t>.</a:t>
            </a:r>
          </a:p>
          <a:p>
            <a:pPr marL="0" indent="0">
              <a:buNone/>
            </a:pPr>
            <a:r>
              <a:rPr lang="ja-JP" altLang="en-US" dirty="0" smtClean="0"/>
              <a:t>→次元の呪い</a:t>
            </a:r>
            <a:endParaRPr lang="en-US" altLang="ja-JP" dirty="0" smtClean="0"/>
          </a:p>
          <a:p>
            <a:r>
              <a:rPr lang="ja-JP" altLang="en-US" dirty="0" smtClean="0"/>
              <a:t>また</a:t>
            </a:r>
            <a:r>
              <a:rPr lang="en-US" altLang="ja-JP" dirty="0"/>
              <a:t>,</a:t>
            </a:r>
            <a:r>
              <a:rPr lang="ja-JP" altLang="en-US" dirty="0" smtClean="0"/>
              <a:t>低次元だと</a:t>
            </a:r>
            <a:r>
              <a:rPr lang="en-US" altLang="ja-JP" dirty="0"/>
              <a:t>,</a:t>
            </a:r>
            <a:r>
              <a:rPr lang="ja-JP" altLang="en-US" dirty="0" smtClean="0"/>
              <a:t>意味情報が損失し</a:t>
            </a:r>
            <a:r>
              <a:rPr lang="en-US" altLang="ja-JP" dirty="0" smtClean="0"/>
              <a:t>,</a:t>
            </a:r>
            <a:r>
              <a:rPr lang="ja-JP" altLang="en-US" dirty="0" smtClean="0"/>
              <a:t>認識精度が下がる</a:t>
            </a:r>
            <a:r>
              <a:rPr lang="en-US" altLang="ja-JP" dirty="0" smtClean="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4</a:t>
            </a:fld>
            <a:endParaRPr kumimoji="1" lang="ja-JP" altLang="en-US" sz="3200"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lstStyle/>
          <a:p>
            <a:r>
              <a:rPr lang="ja-JP" altLang="en-US" dirty="0" smtClean="0"/>
              <a:t>大量の</a:t>
            </a:r>
            <a:r>
              <a:rPr lang="ja-JP" altLang="en-US" dirty="0"/>
              <a:t>画像データ</a:t>
            </a:r>
            <a:r>
              <a:rPr lang="ja-JP" altLang="en-US" dirty="0" smtClean="0"/>
              <a:t>を扱う画像認識において</a:t>
            </a:r>
            <a:r>
              <a:rPr lang="en-US" altLang="ja-JP" dirty="0" smtClean="0"/>
              <a:t>,</a:t>
            </a:r>
            <a:r>
              <a:rPr lang="ja-JP" altLang="en-US" dirty="0" smtClean="0"/>
              <a:t>高次元の画像データを認識性能を向上させつつも</a:t>
            </a:r>
            <a:r>
              <a:rPr lang="en-US" altLang="ja-JP" dirty="0" smtClean="0"/>
              <a:t>,</a:t>
            </a:r>
            <a:r>
              <a:rPr lang="ja-JP" altLang="en-US" dirty="0" smtClean="0"/>
              <a:t>計算コストを抑えることでより良い</a:t>
            </a:r>
            <a:r>
              <a:rPr lang="ja-JP" altLang="en-US" dirty="0"/>
              <a:t>画像</a:t>
            </a:r>
            <a:r>
              <a:rPr lang="ja-JP" altLang="en-US" dirty="0" smtClean="0"/>
              <a:t>認識を行う</a:t>
            </a:r>
            <a:r>
              <a:rPr lang="en-US" altLang="ja-JP" dirty="0" smtClean="0"/>
              <a:t>.</a:t>
            </a:r>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5</a:t>
            </a:fld>
            <a:endParaRPr kumimoji="1" lang="ja-JP" altLang="en-US" sz="3200" dirty="0"/>
          </a:p>
        </p:txBody>
      </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normAutofit/>
          </a:bodyPr>
          <a:lstStyle/>
          <a:p>
            <a:r>
              <a:rPr lang="ja-JP" altLang="en-US" dirty="0" smtClean="0"/>
              <a:t>画像</a:t>
            </a:r>
            <a:r>
              <a:rPr lang="ja-JP" altLang="en-US" dirty="0"/>
              <a:t>認識の性能を向上させるため</a:t>
            </a:r>
            <a:r>
              <a:rPr lang="ja-JP" altLang="en-US" dirty="0" smtClean="0"/>
              <a:t>に</a:t>
            </a:r>
            <a:r>
              <a:rPr lang="en-US" altLang="ja-JP" dirty="0" smtClean="0"/>
              <a:t>,</a:t>
            </a:r>
            <a:r>
              <a:rPr lang="ja-JP" altLang="en-US" dirty="0" smtClean="0"/>
              <a:t>画像</a:t>
            </a:r>
            <a:r>
              <a:rPr lang="ja-JP" altLang="en-US" dirty="0"/>
              <a:t>認識に有効な特徴量とどれくらいの計算コストで処理できるの</a:t>
            </a:r>
            <a:r>
              <a:rPr lang="ja-JP" altLang="en-US" dirty="0" smtClean="0"/>
              <a:t>かを計測する</a:t>
            </a:r>
            <a:r>
              <a:rPr lang="en-US" altLang="ja-JP" dirty="0"/>
              <a:t>.</a:t>
            </a:r>
            <a:endParaRPr lang="en-US" altLang="ja-JP" dirty="0" smtClean="0"/>
          </a:p>
          <a:p>
            <a:endParaRPr lang="en-US" altLang="ja-JP" dirty="0" smtClean="0"/>
          </a:p>
          <a:p>
            <a:r>
              <a:rPr lang="ja-JP" altLang="en-US" dirty="0"/>
              <a:t>計算コストを抑えた画像認識手法を調査すること</a:t>
            </a:r>
            <a:r>
              <a:rPr lang="ja-JP" altLang="en-US" dirty="0" smtClean="0"/>
              <a:t>で</a:t>
            </a:r>
            <a:r>
              <a:rPr lang="en-US" altLang="ja-JP" dirty="0" smtClean="0"/>
              <a:t>,</a:t>
            </a:r>
            <a:r>
              <a:rPr lang="ja-JP" altLang="en-US" dirty="0" smtClean="0"/>
              <a:t>画像</a:t>
            </a:r>
            <a:r>
              <a:rPr lang="ja-JP" altLang="en-US" dirty="0"/>
              <a:t>検索システムを成り立たせるうえ</a:t>
            </a:r>
            <a:r>
              <a:rPr lang="ja-JP" altLang="en-US" dirty="0" smtClean="0"/>
              <a:t>で</a:t>
            </a:r>
            <a:r>
              <a:rPr lang="en-US" altLang="ja-JP" dirty="0" smtClean="0"/>
              <a:t>,</a:t>
            </a:r>
            <a:r>
              <a:rPr lang="ja-JP" altLang="en-US" dirty="0" smtClean="0"/>
              <a:t>認識</a:t>
            </a:r>
            <a:r>
              <a:rPr lang="ja-JP" altLang="en-US" dirty="0"/>
              <a:t>性能が正常に扱える有効な範囲はどこなのかを明確に</a:t>
            </a:r>
            <a:r>
              <a:rPr lang="ja-JP" altLang="en-US" dirty="0" smtClean="0"/>
              <a:t>する</a:t>
            </a:r>
            <a:r>
              <a:rPr lang="en-US" altLang="ja-JP" dirty="0" smtClean="0"/>
              <a:t>.</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6</a:t>
            </a:fld>
            <a:endParaRPr kumimoji="1" lang="ja-JP" altLang="en-US" sz="3200"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ja-JP" altLang="en-US" dirty="0"/>
              <a:t>画像</a:t>
            </a:r>
            <a:r>
              <a:rPr lang="ja-JP" altLang="en-US" dirty="0" smtClean="0"/>
              <a:t>認識の認識性能を高く保ちつつも</a:t>
            </a:r>
            <a:r>
              <a:rPr lang="en-US" altLang="ja-JP" dirty="0" smtClean="0"/>
              <a:t>,</a:t>
            </a:r>
            <a:r>
              <a:rPr lang="ja-JP" altLang="en-US" dirty="0" smtClean="0"/>
              <a:t>計算コストをできるだけ抑えられる</a:t>
            </a:r>
            <a:r>
              <a:rPr lang="ja-JP" altLang="en-US" dirty="0"/>
              <a:t>最適</a:t>
            </a:r>
            <a:r>
              <a:rPr lang="ja-JP" altLang="en-US" dirty="0" smtClean="0"/>
              <a:t>な画像特徴ベクトルの次元数を調査する</a:t>
            </a:r>
            <a:r>
              <a:rPr lang="en-US" altLang="ja-JP" dirty="0" smtClean="0"/>
              <a:t>.</a:t>
            </a:r>
          </a:p>
          <a:p>
            <a:endParaRPr kumimoji="1" lang="en-US" altLang="ja-JP" dirty="0"/>
          </a:p>
          <a:p>
            <a:r>
              <a:rPr lang="ja-JP" altLang="en-US" dirty="0"/>
              <a:t>画像から</a:t>
            </a:r>
            <a:r>
              <a:rPr lang="ja-JP" altLang="en-US" dirty="0" smtClean="0"/>
              <a:t>の特徴ベクトルの生成には</a:t>
            </a:r>
            <a:r>
              <a:rPr lang="en-US" altLang="ja-JP" dirty="0" smtClean="0"/>
              <a:t>,</a:t>
            </a:r>
            <a:r>
              <a:rPr lang="ja-JP" altLang="en-US" dirty="0" smtClean="0"/>
              <a:t>ディープラーニングを用いる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7</a:t>
            </a:fld>
            <a:endParaRPr kumimoji="1" lang="ja-JP" altLang="en-US" sz="3200" dirty="0"/>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p:sp>
        <p:nvSpPr>
          <p:cNvPr id="3" name="コンテンツ プレースホルダー 2"/>
          <p:cNvSpPr>
            <a:spLocks noGrp="1"/>
          </p:cNvSpPr>
          <p:nvPr>
            <p:ph idx="1"/>
          </p:nvPr>
        </p:nvSpPr>
        <p:spPr/>
        <p:txBody>
          <a:bodyPr/>
          <a:lstStyle/>
          <a:p>
            <a:r>
              <a:rPr lang="ja-JP" altLang="en-US" dirty="0"/>
              <a:t>本研究で</a:t>
            </a:r>
            <a:r>
              <a:rPr lang="ja-JP" altLang="en-US" dirty="0" smtClean="0"/>
              <a:t>は</a:t>
            </a:r>
            <a:r>
              <a:rPr lang="en-US" altLang="ja-JP" dirty="0" smtClean="0"/>
              <a:t>,</a:t>
            </a:r>
            <a:r>
              <a:rPr lang="ja-JP" altLang="en-US" dirty="0" smtClean="0"/>
              <a:t>主に</a:t>
            </a:r>
            <a:r>
              <a:rPr kumimoji="1" lang="en-US" altLang="ja-JP" dirty="0" smtClean="0"/>
              <a:t>CNN</a:t>
            </a:r>
            <a:r>
              <a:rPr kumimoji="1" lang="ja-JP" altLang="en-US" dirty="0" smtClean="0"/>
              <a:t>を用いて</a:t>
            </a:r>
            <a:r>
              <a:rPr lang="en-US" altLang="ja-JP" dirty="0"/>
              <a:t>,</a:t>
            </a:r>
            <a:r>
              <a:rPr lang="ja-JP" altLang="en-US" dirty="0" smtClean="0"/>
              <a:t>特徴</a:t>
            </a:r>
            <a:r>
              <a:rPr lang="ja-JP" altLang="en-US" dirty="0"/>
              <a:t>ベクトルの抽出を</a:t>
            </a:r>
            <a:r>
              <a:rPr lang="ja-JP" altLang="en-US" dirty="0" smtClean="0"/>
              <a:t>行う</a:t>
            </a:r>
            <a:r>
              <a:rPr lang="en-US" altLang="ja-JP" dirty="0"/>
              <a:t>.</a:t>
            </a:r>
          </a:p>
          <a:p>
            <a:r>
              <a:rPr kumimoji="1" lang="ja-JP" altLang="en-US" dirty="0" smtClean="0"/>
              <a:t>また</a:t>
            </a:r>
            <a:r>
              <a:rPr kumimoji="1" lang="en-US" altLang="ja-JP" dirty="0" smtClean="0"/>
              <a:t>,</a:t>
            </a:r>
            <a:r>
              <a:rPr kumimoji="1" lang="ja-JP" altLang="en-US" dirty="0" smtClean="0"/>
              <a:t>認識精度や計算コストを評価するために</a:t>
            </a:r>
            <a:r>
              <a:rPr kumimoji="1" lang="en-US" altLang="ja-JP" dirty="0" smtClean="0"/>
              <a:t>,SIFT</a:t>
            </a:r>
            <a:r>
              <a:rPr kumimoji="1" lang="ja-JP" altLang="en-US" dirty="0" smtClean="0"/>
              <a:t>を</a:t>
            </a:r>
            <a:r>
              <a:rPr lang="ja-JP" altLang="en-US" dirty="0"/>
              <a:t>比較対象と</a:t>
            </a:r>
            <a:r>
              <a:rPr lang="ja-JP" altLang="en-US" dirty="0" smtClean="0"/>
              <a:t>する</a:t>
            </a:r>
            <a:r>
              <a:rPr lang="en-US" altLang="ja-JP" dirty="0" smtClean="0"/>
              <a:t>.</a:t>
            </a:r>
            <a:endParaRPr lang="en-US" altLang="ja-JP" dirty="0"/>
          </a:p>
          <a:p>
            <a:pPr lvl="2"/>
            <a:r>
              <a:rPr lang="en-US" altLang="ja-JP" dirty="0"/>
              <a:t>CNN</a:t>
            </a:r>
          </a:p>
          <a:p>
            <a:pPr lvl="3"/>
            <a:r>
              <a:rPr lang="en-US" altLang="ja-JP" dirty="0"/>
              <a:t>CNN</a:t>
            </a:r>
            <a:r>
              <a:rPr lang="ja-JP" altLang="en-US" dirty="0"/>
              <a:t>を用いた特徴量抽出</a:t>
            </a:r>
            <a:endParaRPr lang="en-US" altLang="ja-JP" dirty="0"/>
          </a:p>
          <a:p>
            <a:pPr lvl="2"/>
            <a:r>
              <a:rPr lang="en-US" altLang="ja-JP" dirty="0"/>
              <a:t>SIFT</a:t>
            </a:r>
          </a:p>
          <a:p>
            <a:pPr lvl="3"/>
            <a:r>
              <a:rPr lang="en-US" altLang="ja-JP" dirty="0"/>
              <a:t>SIFT</a:t>
            </a:r>
            <a:r>
              <a:rPr lang="ja-JP" altLang="en-US" dirty="0"/>
              <a:t>を用いた特徴量</a:t>
            </a:r>
            <a:r>
              <a:rPr lang="ja-JP" altLang="en-US" dirty="0" smtClean="0"/>
              <a:t>抽出</a:t>
            </a:r>
            <a:endParaRPr lang="en-US" altLang="ja-JP" dirty="0" smtClean="0"/>
          </a:p>
          <a:p>
            <a:r>
              <a:rPr kumimoji="1" lang="en-US" altLang="ja-JP" dirty="0" smtClean="0"/>
              <a:t>SIFT</a:t>
            </a:r>
            <a:r>
              <a:rPr kumimoji="1" lang="ja-JP" altLang="en-US" dirty="0" smtClean="0"/>
              <a:t>を選んだ理由としては</a:t>
            </a:r>
            <a:r>
              <a:rPr kumimoji="1" lang="en-US" altLang="ja-JP" dirty="0" smtClean="0"/>
              <a:t>,</a:t>
            </a:r>
            <a:r>
              <a:rPr kumimoji="1" lang="ja-JP" altLang="en-US" dirty="0" smtClean="0"/>
              <a:t>画像認識で特徴量を導出するための代表的なアルゴリズムであるため</a:t>
            </a:r>
            <a:r>
              <a:rPr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8</a:t>
            </a:fld>
            <a:endParaRPr kumimoji="1" lang="ja-JP" altLang="en-US" sz="3200" dirty="0"/>
          </a:p>
        </p:txBody>
      </p:sp>
      <p:sp>
        <p:nvSpPr>
          <p:cNvPr id="5" name="正方形/長方形 4"/>
          <p:cNvSpPr/>
          <p:nvPr/>
        </p:nvSpPr>
        <p:spPr>
          <a:xfrm>
            <a:off x="4071184" y="269378"/>
            <a:ext cx="3953879" cy="14213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dirty="0" smtClean="0"/>
              <a:t>主</a:t>
            </a:r>
            <a:r>
              <a:rPr lang="ja-JP" altLang="en-US" dirty="0"/>
              <a:t>に</a:t>
            </a:r>
            <a:r>
              <a:rPr lang="en-US" altLang="ja-JP" dirty="0"/>
              <a:t>CNN</a:t>
            </a:r>
            <a:r>
              <a:rPr lang="ja-JP" altLang="en-US" dirty="0"/>
              <a:t>を用いて</a:t>
            </a:r>
            <a:r>
              <a:rPr lang="en-US" altLang="ja-JP" dirty="0"/>
              <a:t>,</a:t>
            </a:r>
            <a:r>
              <a:rPr lang="ja-JP" altLang="en-US" dirty="0"/>
              <a:t>特徴ベクトルの抽出を行う</a:t>
            </a:r>
            <a:r>
              <a:rPr lang="en-US" altLang="ja-JP" dirty="0" smtClean="0"/>
              <a:t>.</a:t>
            </a:r>
            <a:r>
              <a:rPr lang="ja-JP" altLang="en-US" dirty="0" smtClean="0"/>
              <a:t>また</a:t>
            </a:r>
            <a:r>
              <a:rPr lang="en-US" altLang="ja-JP" dirty="0"/>
              <a:t>,</a:t>
            </a:r>
            <a:r>
              <a:rPr lang="ja-JP" altLang="en-US" dirty="0"/>
              <a:t>認識精度や計算コストを評価するために</a:t>
            </a:r>
            <a:r>
              <a:rPr lang="en-US" altLang="ja-JP" dirty="0"/>
              <a:t>,SIFT</a:t>
            </a:r>
            <a:r>
              <a:rPr lang="ja-JP" altLang="en-US" dirty="0"/>
              <a:t>を比較対象とする</a:t>
            </a:r>
            <a:r>
              <a:rPr lang="en-US" altLang="ja-JP" dirty="0"/>
              <a:t>.</a:t>
            </a:r>
          </a:p>
          <a:p>
            <a:pPr algn="ctr"/>
            <a:endParaRPr kumimoji="1" lang="ja-JP" altLang="en-US" dirty="0"/>
          </a:p>
        </p:txBody>
      </p:sp>
    </p:spTree>
    <p:extLst>
      <p:ext uri="{BB962C8B-B14F-4D97-AF65-F5344CB8AC3E}">
        <p14:creationId xmlns:p14="http://schemas.microsoft.com/office/powerpoint/2010/main" val="1724661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特徴ベクトルの生成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CNN</a:t>
            </a:r>
            <a:endParaRPr lang="en-US" altLang="ja-JP" dirty="0"/>
          </a:p>
          <a:p>
            <a:pPr lvl="1"/>
            <a:r>
              <a:rPr lang="ja-JP" altLang="en-US" dirty="0"/>
              <a:t>識別層</a:t>
            </a:r>
            <a:r>
              <a:rPr lang="ja-JP" altLang="en-US" dirty="0" smtClean="0"/>
              <a:t>の一つ二つ手前の全結合層を用いる</a:t>
            </a:r>
            <a:r>
              <a:rPr lang="en-US" altLang="ja-JP" dirty="0" smtClean="0"/>
              <a:t>.</a:t>
            </a:r>
            <a:endParaRPr kumimoji="1" lang="en-US" altLang="ja-JP" dirty="0" smtClean="0"/>
          </a:p>
          <a:p>
            <a:endParaRPr lang="en-US" altLang="ja-JP" dirty="0" smtClean="0"/>
          </a:p>
          <a:p>
            <a:endParaRPr lang="en-US" altLang="ja-JP" dirty="0"/>
          </a:p>
          <a:p>
            <a:endParaRPr lang="en-US" altLang="ja-JP" dirty="0" smtClean="0"/>
          </a:p>
          <a:p>
            <a:endParaRPr lang="en-US" altLang="ja-JP" dirty="0"/>
          </a:p>
          <a:p>
            <a:r>
              <a:rPr kumimoji="1" lang="en-US" altLang="ja-JP" dirty="0" smtClean="0"/>
              <a:t>SIFT</a:t>
            </a:r>
            <a:endParaRPr lang="en-US" altLang="ja-JP" dirty="0"/>
          </a:p>
          <a:p>
            <a:pPr lvl="1"/>
            <a:r>
              <a:rPr lang="en-US" altLang="ja-JP" dirty="0" smtClean="0"/>
              <a:t>SIF</a:t>
            </a:r>
            <a:r>
              <a:rPr lang="ja-JP" altLang="en-US" dirty="0" smtClean="0"/>
              <a:t>Ｔを使い、キーポイントを算出、その後、特徴</a:t>
            </a:r>
            <a:r>
              <a:rPr lang="ja-JP" altLang="en-US" dirty="0"/>
              <a:t>量</a:t>
            </a:r>
            <a:r>
              <a:rPr lang="ja-JP" altLang="en-US" dirty="0" smtClean="0"/>
              <a:t>をヒストグラムとして表す。</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5" name="図 4"/>
          <p:cNvPicPr>
            <a:picLocks noChangeAspect="1"/>
          </p:cNvPicPr>
          <p:nvPr/>
        </p:nvPicPr>
        <p:blipFill>
          <a:blip r:embed="rId2"/>
          <a:stretch>
            <a:fillRect/>
          </a:stretch>
        </p:blipFill>
        <p:spPr>
          <a:xfrm>
            <a:off x="628650" y="3015882"/>
            <a:ext cx="7638950" cy="1121761"/>
          </a:xfrm>
          <a:prstGeom prst="rect">
            <a:avLst/>
          </a:prstGeom>
        </p:spPr>
      </p:pic>
    </p:spTree>
    <p:extLst>
      <p:ext uri="{BB962C8B-B14F-4D97-AF65-F5344CB8AC3E}">
        <p14:creationId xmlns:p14="http://schemas.microsoft.com/office/powerpoint/2010/main" val="3404779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9872</TotalTime>
  <Words>788</Words>
  <Application>Microsoft Office PowerPoint</Application>
  <PresentationFormat>画面に合わせる (4:3)</PresentationFormat>
  <Paragraphs>100</Paragraphs>
  <Slides>11</Slides>
  <Notes>3</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11</vt:i4>
      </vt:variant>
    </vt:vector>
  </HeadingPairs>
  <TitlesOfParts>
    <vt:vector size="23" baseType="lpstr">
      <vt:lpstr>CMMI6</vt:lpstr>
      <vt:lpstr>Merriweather Sans</vt:lpstr>
      <vt:lpstr>ＭＳ Ｐゴシック</vt:lpstr>
      <vt:lpstr>NimbusSanL-Bold</vt:lpstr>
      <vt:lpstr>NimbusSanL-Regu</vt:lpstr>
      <vt:lpstr>游ゴシック</vt:lpstr>
      <vt:lpstr>游ゴシック Light</vt:lpstr>
      <vt:lpstr>Arial</vt:lpstr>
      <vt:lpstr>Calibri</vt:lpstr>
      <vt:lpstr>Calibri Light</vt:lpstr>
      <vt:lpstr>Office テーマ</vt:lpstr>
      <vt:lpstr>1_Office テーマ</vt:lpstr>
      <vt:lpstr>画像検索のための画像特徴ベクトルの次元数に着目した認識精度と計算コストの関係性の調査</vt:lpstr>
      <vt:lpstr>研究背景</vt:lpstr>
      <vt:lpstr>関連研究</vt:lpstr>
      <vt:lpstr>研究課題</vt:lpstr>
      <vt:lpstr>研究動機</vt:lpstr>
      <vt:lpstr>研究目的</vt:lpstr>
      <vt:lpstr>本研究のアプローチ</vt:lpstr>
      <vt:lpstr>研究の方法</vt:lpstr>
      <vt:lpstr>特徴ベクトルの生成</vt:lpstr>
      <vt:lpstr>今後のスケジュール</vt:lpstr>
      <vt:lpstr>次元数と計算コスト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98</cp:revision>
  <dcterms:created xsi:type="dcterms:W3CDTF">2018-06-14T09:18:55Z</dcterms:created>
  <dcterms:modified xsi:type="dcterms:W3CDTF">2021-07-27T05:31:59Z</dcterms:modified>
</cp:coreProperties>
</file>