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0" autoAdjust="0"/>
  </p:normalViewPr>
  <p:slideViewPr>
    <p:cSldViewPr snapToGrid="0">
      <p:cViewPr varScale="1">
        <p:scale>
          <a:sx n="58" d="100"/>
          <a:sy n="58" d="100"/>
        </p:scale>
        <p:origin x="152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kait-takanolab.slack.com/team/U0129C1Q4E8"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1821005</a:t>
            </a:r>
            <a:r>
              <a:rPr kumimoji="1" lang="ja-JP" altLang="en-US" sz="1200" kern="1200" dirty="0" smtClean="0">
                <a:solidFill>
                  <a:schemeClr val="tx1"/>
                </a:solidFill>
                <a:effectLst/>
                <a:latin typeface="+mn-lt"/>
                <a:ea typeface="+mn-ea"/>
                <a:cs typeface="+mn-cs"/>
              </a:rPr>
              <a:t>吉岡拓郎です．よろしくお願いします．</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a:t>
            </a:r>
            <a:r>
              <a:rPr kumimoji="1" lang="ja-JP" altLang="en-US" dirty="0" smtClean="0"/>
              <a:t>～</a:t>
            </a:r>
            <a:r>
              <a:rPr kumimoji="1" lang="en-US" altLang="ja-JP" dirty="0" smtClean="0"/>
              <a:t>8192</a:t>
            </a:r>
            <a:r>
              <a:rPr kumimoji="1" lang="ja-JP" altLang="en-US" dirty="0" smtClean="0"/>
              <a:t>と変更しています．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画像検索精度と計算時間の両方の観点から最も良い結果だった次元数を明確にすることを目的と</a:t>
            </a:r>
            <a:r>
              <a:rPr kumimoji="1" lang="ja-JP" altLang="en-US" sz="1200" kern="1200" dirty="0" smtClean="0">
                <a:solidFill>
                  <a:schemeClr val="tx1"/>
                </a:solidFill>
                <a:effectLst/>
                <a:latin typeface="+mn-lt"/>
                <a:ea typeface="+mn-ea"/>
                <a:cs typeface="+mn-cs"/>
              </a:rPr>
              <a:t>します</a:t>
            </a:r>
            <a:r>
              <a:rPr kumimoji="1" lang="ja-JP" altLang="ja-JP" sz="1200" kern="1200" dirty="0" smtClean="0">
                <a:solidFill>
                  <a:schemeClr val="tx1"/>
                </a:solidFill>
                <a:effectLst/>
                <a:latin typeface="+mn-lt"/>
                <a:ea typeface="+mn-ea"/>
                <a:cs typeface="+mn-cs"/>
              </a:rPr>
              <a:t>．</a:t>
            </a: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画像検索精度を調査するため，基準となる画像と同じラベルを数え，最も検索精度の良い特徴ベクトルを求めます．画像検索をする際の計算時間を計測します．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青いところが，検索精度で，オレンジのラインが計算時間を表しています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このグラフから，次元数</a:t>
            </a:r>
            <a:r>
              <a:rPr kumimoji="1" lang="en-US" altLang="ja-JP" sz="1200" kern="1200" dirty="0" smtClean="0">
                <a:solidFill>
                  <a:schemeClr val="tx1"/>
                </a:solidFill>
                <a:effectLst/>
                <a:latin typeface="+mn-lt"/>
                <a:ea typeface="+mn-ea"/>
                <a:cs typeface="+mn-cs"/>
              </a:rPr>
              <a:t>1000</a:t>
            </a:r>
            <a:r>
              <a:rPr kumimoji="1" lang="ja-JP" altLang="en-US" sz="1200" kern="1200" dirty="0" smtClean="0">
                <a:solidFill>
                  <a:schemeClr val="tx1"/>
                </a:solidFill>
                <a:effectLst/>
                <a:latin typeface="+mn-lt"/>
                <a:ea typeface="+mn-ea"/>
                <a:cs typeface="+mn-cs"/>
              </a:rPr>
              <a:t>の特徴ベクトルが，検索精度と計算時間の両方の観点から最も良かったといえます．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の結果から各特徴ベクトルの検索精度はあまり良いものではありませんでした．その理由が，各ラベルの検索精度に差があるからではないかと考えました．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そこで実験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では，ラベルによる検索精度の違いを評価します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また，検索結果上位に表示された画像についてランキング形式で表し，視覚的な共通点を評価し，特徴ベクトルの持つ意味情報について評価することも目的とします．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また，検索上位に表示された画像をランキング形式で表し，類似している点を評価を行います．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こちらが各ラベルの検索精度をグラフに表したものです．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「車，トラック」等の検索精度が良く，「猫，鹿」等の検索精度が悪くなっていることがわかりました．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このことから検索精度の悪いラベルの影響で全体の検索精度が落ちてしまっていると考えられました．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最も検索精度の良かったラベル車の画像と最も悪かったラベル猫の画像の検索上位に表示された</a:t>
            </a:r>
            <a:r>
              <a:rPr kumimoji="1" lang="en-US" altLang="ja-JP" dirty="0" smtClean="0"/>
              <a:t>3</a:t>
            </a:r>
            <a:r>
              <a:rPr kumimoji="1" lang="ja-JP" altLang="en-US" dirty="0" smtClean="0"/>
              <a:t>件を例として表示しています．</a:t>
            </a:r>
            <a:endParaRPr kumimoji="1" lang="en-US" altLang="ja-JP" dirty="0" smtClean="0"/>
          </a:p>
          <a:p>
            <a:r>
              <a:rPr lang="ja-JP" altLang="en-US" dirty="0" smtClean="0"/>
              <a:t>ランキング形式で画像を表示したところ，</a:t>
            </a:r>
            <a:r>
              <a:rPr kumimoji="1" lang="ja-JP" altLang="en-US" sz="1200" b="0" i="0" kern="1200" dirty="0" smtClean="0">
                <a:solidFill>
                  <a:schemeClr val="tx1"/>
                </a:solidFill>
                <a:effectLst/>
                <a:latin typeface="+mn-lt"/>
                <a:ea typeface="+mn-ea"/>
                <a:cs typeface="+mn-cs"/>
              </a:rPr>
              <a:t>車は直線などがはっきりしているために、画像の解像度が低くても意味情報を多く保持できていたと考えました</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反対に，猫は曲線や色の変化が多く、解像度の低さによってそれが表現されておらず、意味情報があまりないのではないかと考えました。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利用したデータセットの画像の解像度が低いことから、もともと画像がそこまで多くの意味情報を持っていない可能性が考えられました．</a:t>
            </a:r>
            <a:endParaRPr kumimoji="1" lang="en-US" altLang="ja-JP" sz="120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dirty="0" smtClean="0"/>
              <a:t>ラベル車に関しては，正解ラベルが異なっているものでも形状が近いものが表示されているのを確認できました．</a:t>
            </a:r>
            <a:endParaRPr kumimoji="1" lang="en-US" altLang="ja-JP" dirty="0" smtClean="0"/>
          </a:p>
          <a:p>
            <a:r>
              <a:rPr kumimoji="1" lang="ja-JP" altLang="en-US" dirty="0" smtClean="0"/>
              <a:t>ラベル猫では，</a:t>
            </a:r>
            <a:r>
              <a:rPr kumimoji="1" lang="en-US" altLang="ja-JP" dirty="0" smtClean="0"/>
              <a:t>1</a:t>
            </a:r>
            <a:r>
              <a:rPr kumimoji="1" lang="ja-JP" altLang="en-US" dirty="0" smtClean="0"/>
              <a:t>個目が犬と形状が似ているものも出てきてはいたのですが，関係性が低い画像も検索結果に出てきていることから特徴ベクトルからの意味情報がうまく取得できていないのではないかと考えられる。</a:t>
            </a:r>
            <a:endParaRPr kumimoji="1" lang="en-US" altLang="ja-JP" dirty="0" smtClean="0"/>
          </a:p>
          <a:p>
            <a:endParaRPr kumimoji="1" lang="en-US"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まとめになります．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最適な次元数を求めるための分析手法を提案しました．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分析手法から最適な次元数を得ることが確認することができました．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また，検索画像をランキング形式にまとめた所，特徴ベクトルは，意味情報として対象物の形状などを持っているのではないかと考えました．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において，検索画像をランキング形式にまとめた所，特徴ベクトルは，意味情報として対象物の形状などを持っているのではないかと考えられました．</a:t>
            </a:r>
            <a:r>
              <a:rPr lang="ja-JP" altLang="en-US" dirty="0" smtClean="0"/>
              <a:t>対象物がはっきり写っている画像は検索結果に類似度の高い画像が表示された</a:t>
            </a:r>
            <a:endParaRPr lang="en-US" altLang="ja-JP" dirty="0" smtClean="0"/>
          </a:p>
          <a:p>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次に，全体を通して検索精度が出ていなかったことに関し，検索精度が出ていない理由として，ラベルによって検索精度が異なり，検索精度が低いラベルが複数確認できた．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一部のラベルでは</a:t>
            </a:r>
            <a:r>
              <a:rPr kumimoji="1" lang="ja-JP" altLang="en-US" sz="1200" kern="1200" dirty="0" smtClean="0">
                <a:solidFill>
                  <a:schemeClr val="tx1"/>
                </a:solidFill>
                <a:effectLst/>
                <a:latin typeface="+mn-lt"/>
                <a:ea typeface="+mn-ea"/>
                <a:cs typeface="+mn-cs"/>
              </a:rPr>
              <a:t>，特徴ベクトルに意味情報が取れていなかった．</a:t>
            </a: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利用したデータセットの画像の解像度が低いことから、もともと画像がそこまで多くの意味情報を持っていない可能性が考えられます．</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例えば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en-US" altLang="ja-JP" sz="1200" kern="1200" dirty="0" smtClean="0">
                <a:solidFill>
                  <a:schemeClr val="tx1"/>
                </a:solidFill>
                <a:effectLst/>
                <a:latin typeface="+mn-lt"/>
                <a:ea typeface="+mn-ea"/>
                <a:cs typeface="+mn-cs"/>
              </a:rPr>
              <a:t>SNS</a:t>
            </a:r>
            <a:r>
              <a:rPr kumimoji="1" lang="ja-JP" altLang="en-US" sz="1200" kern="1200" dirty="0" smtClean="0">
                <a:solidFill>
                  <a:schemeClr val="tx1"/>
                </a:solidFill>
                <a:effectLst/>
                <a:latin typeface="+mn-lt"/>
                <a:ea typeface="+mn-ea"/>
                <a:cs typeface="+mn-cs"/>
              </a:rPr>
              <a:t>の</a:t>
            </a:r>
            <a:r>
              <a:rPr kumimoji="1" lang="ja-JP" altLang="ja-JP" sz="1200" kern="1200" dirty="0" smtClean="0">
                <a:solidFill>
                  <a:schemeClr val="tx1"/>
                </a:solidFill>
                <a:effectLst/>
                <a:latin typeface="+mn-lt"/>
                <a:ea typeface="+mn-ea"/>
                <a:cs typeface="+mn-cs"/>
              </a:rPr>
              <a:t>普及により写真や画像の投稿が盛んになっており，大量の画像や写真が蓄積されています．</a:t>
            </a:r>
          </a:p>
          <a:p>
            <a:r>
              <a:rPr kumimoji="1" lang="ja-JP" altLang="ja-JP" sz="1200" kern="1200" dirty="0" smtClean="0">
                <a:solidFill>
                  <a:schemeClr val="tx1"/>
                </a:solidFill>
                <a:effectLst/>
                <a:latin typeface="+mn-lt"/>
                <a:ea typeface="+mn-ea"/>
                <a:cs typeface="+mn-cs"/>
              </a:rPr>
              <a:t>ユーザが目的の画像に</a:t>
            </a:r>
            <a:r>
              <a:rPr kumimoji="1" lang="ja-JP" altLang="en-US" sz="1200" kern="1200" dirty="0" smtClean="0">
                <a:solidFill>
                  <a:schemeClr val="tx1"/>
                </a:solidFill>
                <a:effectLst/>
                <a:latin typeface="+mn-lt"/>
                <a:ea typeface="+mn-ea"/>
                <a:cs typeface="+mn-cs"/>
              </a:rPr>
              <a:t>アクセスする手段として</a:t>
            </a:r>
            <a:r>
              <a:rPr kumimoji="1" lang="ja-JP" altLang="ja-JP" sz="1200" kern="1200" dirty="0" smtClean="0">
                <a:solidFill>
                  <a:schemeClr val="tx1"/>
                </a:solidFill>
                <a:effectLst/>
                <a:latin typeface="+mn-lt"/>
                <a:ea typeface="+mn-ea"/>
                <a:cs typeface="+mn-cs"/>
              </a:rPr>
              <a:t>画像検索機能の重要性が増しています．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画像特徴ベクトルを画像検索に適用することで対象物の形や色といった面から画像を検索できると予想する．</a:t>
            </a:r>
            <a:endParaRPr kumimoji="1" lang="ja-JP" altLang="en-US" dirty="0" smtClean="0"/>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dirty="0" smtClean="0">
                <a:solidFill>
                  <a:schemeClr val="tx1"/>
                </a:solidFill>
                <a:effectLst/>
                <a:latin typeface="+mn-lt"/>
                <a:ea typeface="+mn-ea"/>
                <a:cs typeface="+mn-cs"/>
                <a:hlinkClick r:id="rId3"/>
              </a:rPr>
              <a:t>@</a:t>
            </a:r>
            <a:r>
              <a:rPr kumimoji="1" lang="en-US" altLang="ja-JP" sz="1200" b="0" i="0" u="none" strike="noStrike" kern="1200" dirty="0" err="1" smtClean="0">
                <a:solidFill>
                  <a:schemeClr val="tx1"/>
                </a:solidFill>
                <a:effectLst/>
                <a:latin typeface="+mn-lt"/>
                <a:ea typeface="+mn-ea"/>
                <a:cs typeface="+mn-cs"/>
                <a:hlinkClick r:id="rId3"/>
              </a:rPr>
              <a:t>yoshioka</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スライド</a:t>
            </a:r>
            <a:r>
              <a:rPr kumimoji="1" lang="en-US" altLang="ja-JP" sz="1200" b="0" i="0" kern="1200" dirty="0" smtClean="0">
                <a:solidFill>
                  <a:schemeClr val="tx1"/>
                </a:solidFill>
                <a:effectLst/>
                <a:latin typeface="+mn-lt"/>
                <a:ea typeface="+mn-ea"/>
                <a:cs typeface="+mn-cs"/>
              </a:rPr>
              <a:t>7 </a:t>
            </a:r>
            <a:r>
              <a:rPr kumimoji="1" lang="ja-JP" altLang="en-US" sz="1200" b="0" i="0" kern="1200" dirty="0" smtClean="0">
                <a:solidFill>
                  <a:schemeClr val="tx1"/>
                </a:solidFill>
                <a:effectLst/>
                <a:latin typeface="+mn-lt"/>
                <a:ea typeface="+mn-ea"/>
                <a:cs typeface="+mn-cs"/>
              </a:rPr>
              <a:t>ユークリッド距離でランキングする</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スライド</a:t>
            </a:r>
            <a:r>
              <a:rPr kumimoji="1" lang="en-US" altLang="ja-JP" sz="1200" b="0" i="0" kern="1200" dirty="0" smtClean="0">
                <a:solidFill>
                  <a:schemeClr val="tx1"/>
                </a:solidFill>
                <a:effectLst/>
                <a:latin typeface="+mn-lt"/>
                <a:ea typeface="+mn-ea"/>
                <a:cs typeface="+mn-cs"/>
              </a:rPr>
              <a:t>11: </a:t>
            </a:r>
            <a:r>
              <a:rPr kumimoji="1" lang="ja-JP" altLang="en-US" sz="1200" b="0" i="0" kern="1200" dirty="0" smtClean="0">
                <a:solidFill>
                  <a:schemeClr val="tx1"/>
                </a:solidFill>
                <a:effectLst/>
                <a:latin typeface="+mn-lt"/>
                <a:ea typeface="+mn-ea"/>
                <a:cs typeface="+mn-cs"/>
              </a:rPr>
              <a:t>分析手法で述べた方がわかりやすいかも</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スライド</a:t>
            </a:r>
            <a:r>
              <a:rPr kumimoji="1" lang="en-US" altLang="ja-JP" sz="1200" b="0" i="0" kern="1200" dirty="0" smtClean="0">
                <a:solidFill>
                  <a:schemeClr val="tx1"/>
                </a:solidFill>
                <a:effectLst/>
                <a:latin typeface="+mn-lt"/>
                <a:ea typeface="+mn-ea"/>
                <a:cs typeface="+mn-cs"/>
              </a:rPr>
              <a:t>19: </a:t>
            </a:r>
            <a:r>
              <a:rPr kumimoji="1" lang="ja-JP" altLang="en-US" sz="1200" b="0" i="0" kern="1200" dirty="0" smtClean="0">
                <a:solidFill>
                  <a:schemeClr val="tx1"/>
                </a:solidFill>
                <a:effectLst/>
                <a:latin typeface="+mn-lt"/>
                <a:ea typeface="+mn-ea"/>
                <a:cs typeface="+mn-cs"/>
              </a:rPr>
              <a:t>最後の結論がわかりにくい</a:t>
            </a:r>
            <a:endParaRPr kumimoji="1" lang="ja-JP" altLang="en-US" dirty="0"/>
          </a:p>
        </p:txBody>
      </p:sp>
      <p:sp>
        <p:nvSpPr>
          <p:cNvPr id="4" name="スライド番号プレースホルダー 3"/>
          <p:cNvSpPr>
            <a:spLocks noGrp="1"/>
          </p:cNvSpPr>
          <p:nvPr>
            <p:ph type="sldNum" sz="quarter" idx="10"/>
          </p:nvPr>
        </p:nvSpPr>
        <p:spPr/>
        <p:txBody>
          <a:bodyPr/>
          <a:lstStyle/>
          <a:p>
            <a:fld id="{B7D04905-12DB-4F4F-860E-33E52BB08ABC}" type="slidenum">
              <a:rPr kumimoji="1" lang="ja-JP" altLang="en-US" smtClean="0"/>
              <a:t>21</a:t>
            </a:fld>
            <a:endParaRPr kumimoji="1" lang="ja-JP" altLang="en-US"/>
          </a:p>
        </p:txBody>
      </p:sp>
    </p:spTree>
    <p:extLst>
      <p:ext uri="{BB962C8B-B14F-4D97-AF65-F5344CB8AC3E}">
        <p14:creationId xmlns:p14="http://schemas.microsoft.com/office/powerpoint/2010/main" val="149802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lvl="1">
              <a:spcBef>
                <a:spcPts val="1000"/>
              </a:spcBef>
            </a:pPr>
            <a:r>
              <a:rPr lang="ja-JP" altLang="en-US" dirty="0" smtClean="0"/>
              <a:t>本研究で重要となる特徴ベクトルについて先に説明させていただきます．</a:t>
            </a:r>
            <a:endParaRPr lang="en-US" altLang="ja-JP" dirty="0" smtClean="0"/>
          </a:p>
          <a:p>
            <a:pPr marL="228600" lvl="1">
              <a:spcBef>
                <a:spcPts val="1000"/>
              </a:spcBef>
            </a:pPr>
            <a:r>
              <a:rPr lang="en-US" altLang="ja-JP" dirty="0" smtClean="0"/>
              <a:t>CNN (Convolutional Neural Network)</a:t>
            </a:r>
            <a:r>
              <a:rPr lang="ja-JP" altLang="en-US" dirty="0" smtClean="0"/>
              <a:t>の登場により，画像検索機能は向上しました．</a:t>
            </a:r>
            <a:endParaRPr lang="en-US" altLang="ja-JP" dirty="0" smtClean="0"/>
          </a:p>
          <a:p>
            <a:pPr marL="228600" marR="0" lvl="1" indent="0" algn="l" defTabSz="914400" rtl="0" eaLnBrk="1" fontAlgn="auto" latinLnBrk="0" hangingPunct="1">
              <a:lnSpc>
                <a:spcPct val="100000"/>
              </a:lnSpc>
              <a:spcBef>
                <a:spcPts val="1000"/>
              </a:spcBef>
              <a:spcAft>
                <a:spcPts val="0"/>
              </a:spcAft>
              <a:buClrTx/>
              <a:buSzTx/>
              <a:buFontTx/>
              <a:buNone/>
              <a:tabLst/>
              <a:defRPr/>
            </a:pPr>
            <a:r>
              <a:rPr lang="ja-JP" altLang="en-US" dirty="0" smtClean="0"/>
              <a:t>深層学習モデルの中間層から抽出した特徴ベクトルを用いた画像検索方式が注目されています．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中間層から抽出される特徴ベクトルには，意味情報が保存されていると仮定します．</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意味情報とは，</a:t>
            </a:r>
            <a:r>
              <a:rPr lang="ja-JP" altLang="en-US" dirty="0" smtClean="0"/>
              <a:t>画像を認識する際に，その判断材料となる情報ことを言います</a:t>
            </a:r>
            <a:r>
              <a:rPr lang="en-US" altLang="ja-JP"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例でします画像では，縦横</a:t>
            </a:r>
            <a:r>
              <a:rPr lang="en-US" altLang="ja-JP" dirty="0" smtClean="0"/>
              <a:t>5*5</a:t>
            </a:r>
            <a:r>
              <a:rPr lang="ja-JP" altLang="en-US" dirty="0" smtClean="0"/>
              <a:t>で</a:t>
            </a:r>
            <a:r>
              <a:rPr lang="en-US" altLang="ja-JP" dirty="0" smtClean="0"/>
              <a:t>25</a:t>
            </a:r>
            <a:r>
              <a:rPr lang="ja-JP" altLang="en-US" dirty="0" smtClean="0"/>
              <a:t>画素となるので，</a:t>
            </a:r>
            <a:r>
              <a:rPr lang="en-US" altLang="ja-JP" dirty="0" smtClean="0"/>
              <a:t>25</a:t>
            </a:r>
            <a:r>
              <a:rPr lang="ja-JP" altLang="en-US" dirty="0" smtClean="0"/>
              <a:t>次元の特徴ベクトルであるといえます．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パターン情報（パターン情報は濃淡画像の画素値など。）を変数値を要素とするベクトルの形式で表現したもの。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次元であるといえる</a:t>
            </a:r>
            <a:endParaRPr kumimoji="1" lang="en-US" altLang="ja-JP" sz="1200"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深層学習モデルの中間層から抽出した特徴ベクトルを利用した画像検索方式を提案します．</a:t>
            </a:r>
            <a:endParaRPr lang="en-US" altLang="ja-JP" dirty="0" smtClean="0"/>
          </a:p>
          <a:p>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ja-JP" altLang="en-US" sz="1200" kern="1200" dirty="0" smtClean="0">
                <a:solidFill>
                  <a:schemeClr val="tx1"/>
                </a:solidFill>
                <a:effectLst/>
                <a:latin typeface="+mn-lt"/>
                <a:ea typeface="+mn-ea"/>
                <a:cs typeface="+mn-cs"/>
              </a:rPr>
              <a:t>本研究のモデル構築に参考にした</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画像</a:t>
            </a:r>
            <a:r>
              <a:rPr kumimoji="1" lang="ja-JP" altLang="en-US" sz="1200" kern="1200" dirty="0" smtClean="0">
                <a:solidFill>
                  <a:schemeClr val="tx1"/>
                </a:solidFill>
                <a:effectLst/>
                <a:latin typeface="+mn-lt"/>
                <a:ea typeface="+mn-ea"/>
                <a:cs typeface="+mn-cs"/>
              </a:rPr>
              <a:t>検索</a:t>
            </a:r>
            <a:r>
              <a:rPr kumimoji="1" lang="ja-JP" altLang="ja-JP" sz="1200" kern="1200" dirty="0" smtClean="0">
                <a:solidFill>
                  <a:schemeClr val="tx1"/>
                </a:solidFill>
                <a:effectLst/>
                <a:latin typeface="+mn-lt"/>
                <a:ea typeface="+mn-ea"/>
                <a:cs typeface="+mn-cs"/>
              </a:rPr>
              <a:t>において，</a:t>
            </a:r>
            <a:r>
              <a:rPr kumimoji="1" lang="ja-JP" altLang="en-US" sz="1200" kern="1200" dirty="0" smtClean="0">
                <a:solidFill>
                  <a:schemeClr val="tx1"/>
                </a:solidFill>
                <a:effectLst/>
                <a:latin typeface="+mn-lt"/>
                <a:ea typeface="+mn-ea"/>
                <a:cs typeface="+mn-cs"/>
              </a:rPr>
              <a:t>特徴ベクトルが</a:t>
            </a:r>
            <a:r>
              <a:rPr kumimoji="1" lang="ja-JP" altLang="ja-JP" sz="1200" kern="1200" dirty="0" smtClean="0">
                <a:solidFill>
                  <a:schemeClr val="tx1"/>
                </a:solidFill>
                <a:effectLst/>
                <a:latin typeface="+mn-lt"/>
                <a:ea typeface="+mn-ea"/>
                <a:cs typeface="+mn-cs"/>
              </a:rPr>
              <a:t>高次元になるほど検索精度が良くな</a:t>
            </a:r>
            <a:r>
              <a:rPr kumimoji="1" lang="ja-JP" altLang="en-US" sz="1200" kern="1200" dirty="0" smtClean="0">
                <a:solidFill>
                  <a:schemeClr val="tx1"/>
                </a:solidFill>
                <a:effectLst/>
                <a:latin typeface="+mn-lt"/>
                <a:ea typeface="+mn-ea"/>
                <a:cs typeface="+mn-cs"/>
              </a:rPr>
              <a:t>ります</a:t>
            </a:r>
            <a:r>
              <a:rPr kumimoji="1" lang="ja-JP" altLang="ja-JP" sz="1200" kern="1200" dirty="0" smtClean="0">
                <a:solidFill>
                  <a:schemeClr val="tx1"/>
                </a:solidFill>
                <a:effectLst/>
                <a:latin typeface="+mn-lt"/>
                <a:ea typeface="+mn-ea"/>
                <a:cs typeface="+mn-cs"/>
              </a:rPr>
              <a:t>が計算時間が増加してしまいます．</a:t>
            </a:r>
            <a:r>
              <a:rPr kumimoji="1" lang="ja-JP" altLang="en-US" sz="1200" kern="1200" dirty="0" smtClean="0">
                <a:solidFill>
                  <a:schemeClr val="tx1"/>
                </a:solidFill>
                <a:effectLst/>
                <a:latin typeface="+mn-lt"/>
                <a:ea typeface="+mn-ea"/>
                <a:cs typeface="+mn-cs"/>
              </a:rPr>
              <a:t>一方</a:t>
            </a:r>
            <a:r>
              <a:rPr kumimoji="1" lang="ja-JP" altLang="ja-JP" sz="1200" kern="1200" dirty="0" smtClean="0">
                <a:solidFill>
                  <a:schemeClr val="tx1"/>
                </a:solidFill>
                <a:effectLst/>
                <a:latin typeface="+mn-lt"/>
                <a:ea typeface="+mn-ea"/>
                <a:cs typeface="+mn-cs"/>
              </a:rPr>
              <a:t>，低次元になる</a:t>
            </a:r>
            <a:r>
              <a:rPr kumimoji="1" lang="ja-JP" altLang="en-US" sz="1200" kern="1200" dirty="0" smtClean="0">
                <a:solidFill>
                  <a:schemeClr val="tx1"/>
                </a:solidFill>
                <a:effectLst/>
                <a:latin typeface="+mn-lt"/>
                <a:ea typeface="+mn-ea"/>
                <a:cs typeface="+mn-cs"/>
              </a:rPr>
              <a:t>と</a:t>
            </a:r>
            <a:r>
              <a:rPr kumimoji="1" lang="ja-JP" altLang="ja-JP" sz="1200" kern="1200" dirty="0" smtClean="0">
                <a:solidFill>
                  <a:schemeClr val="tx1"/>
                </a:solidFill>
                <a:effectLst/>
                <a:latin typeface="+mn-lt"/>
                <a:ea typeface="+mn-ea"/>
                <a:cs typeface="+mn-cs"/>
              </a:rPr>
              <a:t>計算時間は早く</a:t>
            </a:r>
            <a:r>
              <a:rPr kumimoji="1" lang="ja-JP" altLang="en-US" sz="1200" kern="1200" dirty="0" smtClean="0">
                <a:solidFill>
                  <a:schemeClr val="tx1"/>
                </a:solidFill>
                <a:effectLst/>
                <a:latin typeface="+mn-lt"/>
                <a:ea typeface="+mn-ea"/>
                <a:cs typeface="+mn-cs"/>
              </a:rPr>
              <a:t>なります</a:t>
            </a:r>
            <a:r>
              <a:rPr kumimoji="1" lang="ja-JP" altLang="ja-JP" sz="1200" kern="1200" dirty="0" smtClean="0">
                <a:solidFill>
                  <a:schemeClr val="tx1"/>
                </a:solidFill>
                <a:effectLst/>
                <a:latin typeface="+mn-lt"/>
                <a:ea typeface="+mn-ea"/>
                <a:cs typeface="+mn-cs"/>
              </a:rPr>
              <a:t>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ここで，望ましい検索精度と計算時間を考慮した場合の最適な次元数が明らかになっていないという課題があります．</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深層学習モデルの中間層の次元数を変化させて，異なる次元数の特徴ベクトルを抽出します．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下記の図のようにモデルの全結合層部分の値を変化させてそこから特徴ベクトルを抽出します．</a:t>
            </a:r>
            <a:endParaRPr lang="en-US" altLang="ja-JP" dirty="0" smtClean="0"/>
          </a:p>
          <a:p>
            <a:pPr>
              <a:lnSpc>
                <a:spcPct val="100000"/>
              </a:lnSpc>
            </a:pPr>
            <a:r>
              <a:rPr lang="ja-JP" altLang="en-US" dirty="0" smtClean="0"/>
              <a:t>検索精度は，ユークリッド距離を用います．ベクトル間のユークリッド分離が小さい程類似性が高いとしてランキングします．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err="1" smtClean="0">
                <a:solidFill>
                  <a:schemeClr val="tx1"/>
                </a:solidFill>
                <a:effectLst/>
                <a:latin typeface="+mn-lt"/>
                <a:ea typeface="+mn-ea"/>
                <a:cs typeface="+mn-cs"/>
              </a:rPr>
              <a:t>で抽</a:t>
            </a:r>
            <a:r>
              <a:rPr kumimoji="1" lang="ja-JP" altLang="en-US" sz="1200" kern="1200" dirty="0" smtClean="0">
                <a:solidFill>
                  <a:schemeClr val="tx1"/>
                </a:solidFill>
                <a:effectLst/>
                <a:latin typeface="+mn-lt"/>
                <a:ea typeface="+mn-ea"/>
                <a:cs typeface="+mn-cs"/>
              </a:rPr>
              <a:t>出した各特徴ベクトルを用いて，画像検索を行い，評価を行います．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STEP-4</a:t>
            </a:r>
            <a:r>
              <a:rPr kumimoji="1" lang="ja-JP" altLang="en-US" dirty="0" smtClean="0"/>
              <a:t>で特徴ベクトルを抽出するのですが詳しく説明します</a:t>
            </a:r>
            <a:endParaRPr kumimoji="1" lang="en-US" altLang="ja-JP" dirty="0" smtClean="0"/>
          </a:p>
          <a:p>
            <a:r>
              <a:rPr kumimoji="1" lang="ja-JP" altLang="en-US" dirty="0" smtClean="0"/>
              <a:t>本研究で扱うモデルの構成はこのようになっています．全部で</a:t>
            </a:r>
            <a:r>
              <a:rPr kumimoji="1" lang="en-US" altLang="ja-JP" dirty="0" smtClean="0"/>
              <a:t>17</a:t>
            </a:r>
            <a:r>
              <a:rPr kumimoji="1" lang="ja-JP" altLang="en-US" dirty="0" smtClean="0"/>
              <a:t>層です．</a:t>
            </a:r>
            <a:endParaRPr kumimoji="1" lang="en-US" altLang="ja-JP" dirty="0" smtClean="0"/>
          </a:p>
          <a:p>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endParaRPr kumimoji="1" lang="en-US" altLang="ja-JP" dirty="0" smtClean="0"/>
          </a:p>
          <a:p>
            <a:endParaRPr kumimoji="1" lang="en-US" altLang="ja-JP" dirty="0" smtClean="0"/>
          </a:p>
          <a:p>
            <a:endParaRPr kumimoji="1" lang="en-US" altLang="ja-JP" dirty="0" smtClean="0"/>
          </a:p>
          <a:p>
            <a:r>
              <a:rPr kumimoji="1" lang="ja-JP" altLang="en-US" dirty="0" smtClean="0"/>
              <a:t>パラメータ，ノード数を変更することで異なる次元数の特徴ベクトルが抽出できる．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6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ejuku.net/blog/3148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qiita.com/URAN110/items/ea2bfc8f7ba2fc858de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Autofit/>
          </a:bodyPr>
          <a:lstStyle/>
          <a:p>
            <a:r>
              <a:rPr kumimoji="1" lang="ja-JP" altLang="en-US" sz="5400" b="1" dirty="0" smtClean="0"/>
              <a:t>深層学習モデルから</a:t>
            </a:r>
            <a:r>
              <a:rPr kumimoji="1" lang="en-US" altLang="ja-JP" sz="5400" b="1" dirty="0" smtClean="0"/>
              <a:t/>
            </a:r>
            <a:br>
              <a:rPr kumimoji="1" lang="en-US" altLang="ja-JP" sz="5400" b="1" dirty="0" smtClean="0"/>
            </a:br>
            <a:r>
              <a:rPr kumimoji="1" lang="ja-JP" altLang="en-US" sz="5400" b="1" dirty="0" smtClean="0"/>
              <a:t>抽出した特徴ベクトルの</a:t>
            </a:r>
            <a:r>
              <a:rPr kumimoji="1" lang="en-US" altLang="ja-JP" sz="5400" b="1" dirty="0" smtClean="0"/>
              <a:t/>
            </a:r>
            <a:br>
              <a:rPr kumimoji="1" lang="en-US" altLang="ja-JP" sz="5400" b="1" dirty="0" smtClean="0"/>
            </a:br>
            <a:r>
              <a:rPr kumimoji="1" lang="ja-JP" altLang="en-US" sz="5400" b="1" dirty="0" smtClean="0"/>
              <a:t>画像検索精度と計算時間に関する評価</a:t>
            </a:r>
            <a:endParaRPr kumimoji="1" lang="ja-JP" altLang="en-US" sz="5400" b="1"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smtClean="0"/>
              <a:t>鷹野研究室</a:t>
            </a:r>
            <a:endParaRPr lang="en-US" altLang="ja-JP" dirty="0" smtClean="0"/>
          </a:p>
          <a:p>
            <a:r>
              <a:rPr lang="ja-JP" altLang="en-US" dirty="0" smtClean="0"/>
              <a:t>学籍番号：</a:t>
            </a:r>
            <a:r>
              <a:rPr lang="en-US" altLang="ja-JP" dirty="0" smtClean="0"/>
              <a:t>1821005</a:t>
            </a:r>
            <a:r>
              <a:rPr lang="ja-JP" altLang="en-US" dirty="0"/>
              <a:t> </a:t>
            </a:r>
            <a:r>
              <a:rPr lang="ja-JP" altLang="en-US" dirty="0" smtClean="0"/>
              <a:t>氏名：吉岡　拓郎</a:t>
            </a:r>
            <a:endParaRPr lang="en-US" altLang="ja-JP" dirty="0" smtClean="0"/>
          </a:p>
          <a:p>
            <a:r>
              <a:rPr kumimoji="1" lang="ja-JP" altLang="en-US" dirty="0" smtClean="0"/>
              <a:t>指導教員</a:t>
            </a:r>
            <a:r>
              <a:rPr lang="ja-JP" altLang="en-US" dirty="0" smtClean="0"/>
              <a:t>：鷹野孝典教授</a:t>
            </a:r>
            <a:endParaRPr kumimoji="1" lang="ja-JP" altLang="en-US" dirty="0"/>
          </a:p>
        </p:txBody>
      </p:sp>
      <p:sp>
        <p:nvSpPr>
          <p:cNvPr id="4" name="テキスト ボックス 3"/>
          <p:cNvSpPr txBox="1"/>
          <p:nvPr/>
        </p:nvSpPr>
        <p:spPr>
          <a:xfrm>
            <a:off x="1860697" y="105305"/>
            <a:ext cx="5720317" cy="646331"/>
          </a:xfrm>
          <a:prstGeom prst="rect">
            <a:avLst/>
          </a:prstGeom>
          <a:noFill/>
        </p:spPr>
        <p:txBody>
          <a:bodyPr wrap="square" rtlCol="0">
            <a:spAutoFit/>
          </a:bodyPr>
          <a:lstStyle/>
          <a:p>
            <a:r>
              <a:rPr lang="ja-JP" altLang="en-US" dirty="0" smtClean="0"/>
              <a:t>２０２１年度　神奈川工科大学情報学部情報工学科</a:t>
            </a:r>
            <a:endParaRPr lang="en-US" altLang="ja-JP" dirty="0" smtClean="0"/>
          </a:p>
          <a:p>
            <a:r>
              <a:rPr lang="ja-JP" altLang="en-US" dirty="0" smtClean="0"/>
              <a:t>１</a:t>
            </a:r>
            <a:r>
              <a:rPr kumimoji="1" lang="ja-JP" altLang="en-US" dirty="0" smtClean="0"/>
              <a:t>月２５日卒業研究発表会</a:t>
            </a:r>
            <a:endParaRPr kumimoji="1" lang="ja-JP" altLang="en-US" dirty="0"/>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smtClean="0"/>
              <a:t>の</a:t>
            </a:r>
            <a:r>
              <a:rPr lang="ja-JP" altLang="en-US" dirty="0"/>
              <a:t>検索</a:t>
            </a:r>
            <a:r>
              <a:rPr lang="ja-JP" altLang="en-US" dirty="0" smtClean="0"/>
              <a:t>精度</a:t>
            </a:r>
            <a:r>
              <a:rPr lang="ja-JP" altLang="en-US" dirty="0"/>
              <a:t>，</a:t>
            </a:r>
            <a:r>
              <a:rPr lang="ja-JP" altLang="ja-JP" dirty="0" smtClean="0"/>
              <a:t>検索結果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368"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369"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画像検索精度を調査するため，基準となる画像と同じラベルを数え，最も</a:t>
            </a:r>
            <a:r>
              <a:rPr lang="ja-JP" altLang="en-US" dirty="0"/>
              <a:t>検索精度</a:t>
            </a:r>
            <a:r>
              <a:rPr lang="ja-JP" altLang="en-US" dirty="0" smtClean="0"/>
              <a:t>の良い特徴ベクトルの次元数を求める．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54775" y="1600157"/>
            <a:ext cx="7860575" cy="1481246"/>
          </a:xfrm>
        </p:spPr>
        <p:txBody>
          <a:bodyPr>
            <a:normAutofit/>
          </a:bodyPr>
          <a:lstStyle/>
          <a:p>
            <a:r>
              <a:rPr lang="ja-JP" altLang="ja-JP" dirty="0"/>
              <a:t>次元数</a:t>
            </a:r>
            <a:r>
              <a:rPr lang="en-US" altLang="ja-JP" dirty="0"/>
              <a:t>1000</a:t>
            </a:r>
            <a:r>
              <a:rPr lang="ja-JP" altLang="ja-JP" dirty="0"/>
              <a:t>が</a:t>
            </a:r>
            <a:r>
              <a:rPr lang="ja-JP" altLang="ja-JP" dirty="0" smtClean="0"/>
              <a:t>，</a:t>
            </a:r>
            <a:r>
              <a:rPr lang="ja-JP" altLang="en-US" dirty="0"/>
              <a:t>検索精度</a:t>
            </a:r>
            <a:r>
              <a:rPr lang="ja-JP" altLang="ja-JP" dirty="0" smtClean="0"/>
              <a:t>，</a:t>
            </a:r>
            <a:r>
              <a:rPr lang="ja-JP" altLang="ja-JP" dirty="0"/>
              <a:t>計算時間の両方の観点から最も</a:t>
            </a:r>
            <a:r>
              <a:rPr lang="ja-JP" altLang="ja-JP" dirty="0" smtClean="0"/>
              <a:t>良かった</a:t>
            </a:r>
            <a:r>
              <a:rPr lang="ja-JP" altLang="en-US" dirty="0" smtClean="0"/>
              <a:t>．</a:t>
            </a:r>
            <a:endParaRPr lang="ja-JP" altLang="ja-JP" dirty="0"/>
          </a:p>
          <a:p>
            <a:endParaRPr kumimoji="1" lang="ja-JP" altLang="en-US" dirty="0"/>
          </a:p>
        </p:txBody>
      </p:sp>
      <p:pic>
        <p:nvPicPr>
          <p:cNvPr id="7" name="図 6"/>
          <p:cNvPicPr>
            <a:picLocks noChangeAspect="1"/>
          </p:cNvPicPr>
          <p:nvPr/>
        </p:nvPicPr>
        <p:blipFill>
          <a:blip r:embed="rId3"/>
          <a:stretch>
            <a:fillRect/>
          </a:stretch>
        </p:blipFill>
        <p:spPr>
          <a:xfrm>
            <a:off x="935665" y="2573865"/>
            <a:ext cx="6400633" cy="4147611"/>
          </a:xfrm>
          <a:prstGeom prst="rect">
            <a:avLst/>
          </a:prstGeom>
        </p:spPr>
      </p:pic>
      <p:sp>
        <p:nvSpPr>
          <p:cNvPr id="5" name="角丸四角形 4"/>
          <p:cNvSpPr/>
          <p:nvPr/>
        </p:nvSpPr>
        <p:spPr>
          <a:xfrm>
            <a:off x="2882007" y="2763207"/>
            <a:ext cx="713983" cy="3106453"/>
          </a:xfrm>
          <a:prstGeom prst="roundRect">
            <a:avLst/>
          </a:prstGeom>
          <a:solidFill>
            <a:schemeClr val="lt1">
              <a:alpha val="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a:t>ラベルによる検索精度の違い</a:t>
            </a:r>
            <a:r>
              <a:rPr lang="ja-JP" altLang="en-US" dirty="0" smtClean="0"/>
              <a:t>を</a:t>
            </a:r>
            <a:r>
              <a:rPr lang="ja-JP" altLang="en-US" dirty="0"/>
              <a:t>評価</a:t>
            </a:r>
            <a:r>
              <a:rPr lang="ja-JP" altLang="en-US" dirty="0" smtClean="0"/>
              <a:t>する．</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な共通点について評価し，特徴</a:t>
            </a:r>
            <a:r>
              <a:rPr lang="ja-JP" altLang="en-US" dirty="0"/>
              <a:t>ベクトルの持つ意味情報に</a:t>
            </a:r>
            <a:r>
              <a:rPr lang="ja-JP" altLang="en-US" dirty="0" smtClean="0"/>
              <a:t>ついて</a:t>
            </a:r>
            <a:r>
              <a:rPr lang="ja-JP" altLang="en-US" dirty="0"/>
              <a:t>評価</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a:t>
            </a:r>
            <a:r>
              <a:rPr lang="ja-JP" altLang="en-US" dirty="0"/>
              <a:t>検索精度</a:t>
            </a:r>
            <a:r>
              <a:rPr lang="ja-JP" altLang="en-US" dirty="0" smtClean="0"/>
              <a:t>を出し，ラベルによる</a:t>
            </a:r>
            <a:r>
              <a:rPr lang="ja-JP" altLang="en-US" dirty="0"/>
              <a:t>検索精度</a:t>
            </a:r>
            <a:r>
              <a:rPr lang="ja-JP" altLang="en-US" dirty="0" smtClean="0"/>
              <a:t>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に表示された画像をランキング形式で表示し，類似している点について評価する．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432480"/>
            <a:ext cx="7886700" cy="1744293"/>
          </a:xfrm>
        </p:spPr>
        <p:txBody>
          <a:bodyPr>
            <a:normAutofit lnSpcReduction="10000"/>
          </a:bodyPr>
          <a:lstStyle/>
          <a:p>
            <a:r>
              <a:rPr kumimoji="1" lang="ja-JP" altLang="en-US" dirty="0" smtClean="0"/>
              <a:t>「車，トラック」等の検索精度</a:t>
            </a:r>
            <a:r>
              <a:rPr lang="ja-JP" altLang="en-US" dirty="0" smtClean="0"/>
              <a:t>が良く，「猫，鹿」等が検索精度が悪い．</a:t>
            </a:r>
            <a:endParaRPr lang="en-US" altLang="ja-JP" dirty="0" smtClean="0"/>
          </a:p>
          <a:p>
            <a:r>
              <a:rPr lang="ja-JP" altLang="en-US" dirty="0"/>
              <a:t>検索精度</a:t>
            </a:r>
            <a:r>
              <a:rPr kumimoji="1" lang="ja-JP" altLang="en-US" dirty="0" smtClean="0"/>
              <a:t>の悪い</a:t>
            </a:r>
            <a:r>
              <a:rPr lang="ja-JP" altLang="en-US" dirty="0" smtClean="0"/>
              <a:t>ラベルの影響で全体の検索精度が落ちてしまっている．</a:t>
            </a:r>
            <a:endParaRPr kumimoji="1" lang="ja-JP" altLang="en-US" dirty="0"/>
          </a:p>
        </p:txBody>
      </p:sp>
      <p:pic>
        <p:nvPicPr>
          <p:cNvPr id="8" name="図 7"/>
          <p:cNvPicPr>
            <a:picLocks noChangeAspect="1"/>
          </p:cNvPicPr>
          <p:nvPr/>
        </p:nvPicPr>
        <p:blipFill>
          <a:blip r:embed="rId3"/>
          <a:stretch>
            <a:fillRect/>
          </a:stretch>
        </p:blipFill>
        <p:spPr>
          <a:xfrm>
            <a:off x="1620226" y="3212468"/>
            <a:ext cx="5492955" cy="3509008"/>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normAutofit lnSpcReduction="10000"/>
          </a:bodyPr>
          <a:lstStyle/>
          <a:p>
            <a:r>
              <a:rPr lang="ja-JP" altLang="en-US" dirty="0" smtClean="0"/>
              <a:t>直線などがはっきり</a:t>
            </a:r>
            <a:r>
              <a:rPr lang="ja-JP" altLang="en-US" dirty="0"/>
              <a:t>している</a:t>
            </a:r>
            <a:r>
              <a:rPr lang="ja-JP" altLang="en-US" dirty="0" smtClean="0"/>
              <a:t>ため，解像度が低くても意味情報が多く保持されている．</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lang="ja-JP" altLang="en-US" dirty="0"/>
              <a:t>曲線</a:t>
            </a:r>
            <a:r>
              <a:rPr lang="ja-JP" altLang="en-US" dirty="0" smtClean="0"/>
              <a:t>や色の変化が多く，画像の解像度では意味情報が</a:t>
            </a:r>
            <a:r>
              <a:rPr lang="ja-JP" altLang="en-US" dirty="0"/>
              <a:t>保持されていない</a:t>
            </a:r>
            <a:r>
              <a:rPr kumimoji="1" lang="ja-JP" altLang="en-US" dirty="0" smtClean="0"/>
              <a:t>．</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z="3600" smtClean="0"/>
              <a:t>18</a:t>
            </a:fld>
            <a:endParaRPr kumimoji="1" lang="ja-JP" altLang="en-US" sz="3600" dirty="0"/>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最適な次元数を求めるための分析手法を提案した．</a:t>
            </a:r>
            <a:endParaRPr lang="en-US" altLang="ja-JP" dirty="0" smtClean="0"/>
          </a:p>
          <a:p>
            <a:r>
              <a:rPr lang="ja-JP" altLang="en-US" u="sng" dirty="0" smtClean="0"/>
              <a:t>分析</a:t>
            </a:r>
            <a:r>
              <a:rPr lang="ja-JP" altLang="en-US" u="sng" dirty="0"/>
              <a:t>手法</a:t>
            </a:r>
            <a:r>
              <a:rPr lang="ja-JP" altLang="en-US" u="sng" dirty="0" smtClean="0"/>
              <a:t>から最適な次元数を</a:t>
            </a:r>
            <a:r>
              <a:rPr lang="ja-JP" altLang="en-US" u="sng" dirty="0"/>
              <a:t>得る</a:t>
            </a:r>
            <a:r>
              <a:rPr lang="ja-JP" altLang="en-US" dirty="0"/>
              <a:t>こと</a:t>
            </a:r>
            <a:r>
              <a:rPr lang="ja-JP" altLang="en-US" dirty="0" smtClean="0"/>
              <a:t>が確認できた．</a:t>
            </a:r>
            <a:endParaRPr kumimoji="1" lang="en-US" altLang="ja-JP" dirty="0" smtClean="0"/>
          </a:p>
          <a:p>
            <a:endParaRPr lang="en-US" altLang="ja-JP" dirty="0"/>
          </a:p>
          <a:p>
            <a:r>
              <a:rPr lang="ja-JP" altLang="en-US" dirty="0" smtClean="0"/>
              <a:t>検索画像をランキング形式にまとめた所，特徴ベクトルは，</a:t>
            </a:r>
            <a:r>
              <a:rPr lang="ja-JP" altLang="en-US" u="sng" dirty="0" smtClean="0"/>
              <a:t>意味情報として対象物の形状など</a:t>
            </a:r>
            <a:r>
              <a:rPr lang="ja-JP" altLang="en-US" dirty="0" smtClean="0"/>
              <a:t>を持っているのではないかと考えられた．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本提案手法の応用として，ユークリッド距離以外での類似性評価，異なる深層学習モデル構造を使用した特徴ベクトル抽出が考えられる．</a:t>
            </a:r>
            <a:endParaRPr kumimoji="1" lang="en-US" altLang="ja-JP" dirty="0" smtClean="0"/>
          </a:p>
          <a:p>
            <a:endParaRPr lang="en-US" altLang="ja-JP" dirty="0"/>
          </a:p>
          <a:p>
            <a:r>
              <a:rPr lang="ja-JP" altLang="en-US" dirty="0"/>
              <a:t>画像特徴</a:t>
            </a:r>
            <a:r>
              <a:rPr lang="ja-JP" altLang="en-US" dirty="0" smtClean="0"/>
              <a:t>ベクトルを画像検索に適用することで対象物の形や色といった面から画像を検索できると予想する．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200416" y="1421706"/>
            <a:ext cx="8743167" cy="5436294"/>
          </a:xfrm>
        </p:spPr>
        <p:txBody>
          <a:bodyPr>
            <a:normAutofit/>
          </a:bodyPr>
          <a:lstStyle/>
          <a:p>
            <a:pPr marL="342900" lvl="0" indent="-342900">
              <a:buFont typeface="+mj-ea"/>
              <a:buAutoNum type="circleNumDbPlain"/>
            </a:pPr>
            <a:r>
              <a:rPr lang="en-US" altLang="ja-JP" sz="1600" dirty="0"/>
              <a:t>Image Net</a:t>
            </a:r>
            <a:r>
              <a:rPr lang="ja-JP" altLang="ja-JP" sz="1600" dirty="0" err="1"/>
              <a:t>，</a:t>
            </a:r>
            <a:r>
              <a:rPr lang="en-US" altLang="ja-JP" sz="1600" dirty="0"/>
              <a:t>https://image-net.org/</a:t>
            </a:r>
            <a:r>
              <a:rPr lang="ja-JP" altLang="ja-JP" sz="1600" dirty="0" err="1"/>
              <a:t>，</a:t>
            </a:r>
            <a:r>
              <a:rPr lang="ja-JP" altLang="ja-JP" sz="1600" dirty="0"/>
              <a:t>（</a:t>
            </a:r>
            <a:r>
              <a:rPr lang="en-US" altLang="ja-JP" sz="1600" dirty="0"/>
              <a:t>2021/12/23</a:t>
            </a:r>
            <a:r>
              <a:rPr lang="ja-JP" altLang="ja-JP" sz="1600" dirty="0"/>
              <a:t>）</a:t>
            </a:r>
          </a:p>
          <a:p>
            <a:pPr marL="342900" lvl="0" indent="-342900">
              <a:buFont typeface="+mj-ea"/>
              <a:buAutoNum type="circleNumDbPlain"/>
            </a:pPr>
            <a:r>
              <a:rPr lang="en-US" altLang="ja-JP" sz="1600" dirty="0" smtClean="0"/>
              <a:t>[Alex2012]Alex </a:t>
            </a:r>
            <a:r>
              <a:rPr lang="en-US" altLang="ja-JP" sz="1600" dirty="0" err="1"/>
              <a:t>Krizhevsky</a:t>
            </a:r>
            <a:r>
              <a:rPr lang="ja-JP" altLang="ja-JP" sz="1600" dirty="0" err="1"/>
              <a:t>，</a:t>
            </a:r>
            <a:r>
              <a:rPr lang="en-US" altLang="ja-JP" sz="1600" dirty="0"/>
              <a:t>Ilya </a:t>
            </a:r>
            <a:r>
              <a:rPr lang="en-US" altLang="ja-JP" sz="1600" dirty="0" err="1"/>
              <a:t>Sutskever</a:t>
            </a:r>
            <a:r>
              <a:rPr lang="ja-JP" altLang="ja-JP" sz="1600" dirty="0" err="1"/>
              <a:t>，</a:t>
            </a:r>
            <a:r>
              <a:rPr lang="en-US" altLang="ja-JP" sz="1600" dirty="0"/>
              <a:t>Geoffrey E. Hinton</a:t>
            </a:r>
            <a:r>
              <a:rPr lang="ja-JP" altLang="ja-JP" sz="1600" dirty="0"/>
              <a:t>：</a:t>
            </a:r>
            <a:r>
              <a:rPr lang="en-US" altLang="ja-JP" sz="1600" dirty="0"/>
              <a:t>ImageNet Classification with Deep </a:t>
            </a:r>
            <a:r>
              <a:rPr lang="en-US" altLang="ja-JP" sz="1600" dirty="0" err="1"/>
              <a:t>ConvolutionalNeural</a:t>
            </a:r>
            <a:r>
              <a:rPr lang="en-US" altLang="ja-JP" sz="1600" dirty="0"/>
              <a:t> Networks</a:t>
            </a:r>
            <a:r>
              <a:rPr lang="ja-JP" altLang="ja-JP" sz="1600" dirty="0" err="1"/>
              <a:t>，</a:t>
            </a:r>
            <a:r>
              <a:rPr lang="ja-JP" altLang="ja-JP" sz="1600" dirty="0"/>
              <a:t>（</a:t>
            </a:r>
            <a:r>
              <a:rPr lang="en-US" altLang="ja-JP" sz="1600" dirty="0"/>
              <a:t>2012</a:t>
            </a:r>
            <a:r>
              <a:rPr lang="ja-JP" altLang="ja-JP" sz="1600" dirty="0"/>
              <a:t>）．</a:t>
            </a:r>
          </a:p>
          <a:p>
            <a:pPr marL="342900" lvl="0" indent="-342900">
              <a:buFont typeface="+mj-ea"/>
              <a:buAutoNum type="circleNumDbPlain"/>
            </a:pPr>
            <a:r>
              <a:rPr lang="en-US" altLang="ja-JP" sz="1600" dirty="0" smtClean="0"/>
              <a:t>[</a:t>
            </a:r>
            <a:r>
              <a:rPr lang="ja-JP" altLang="en-US" sz="1600" dirty="0" smtClean="0"/>
              <a:t>中山</a:t>
            </a:r>
            <a:r>
              <a:rPr lang="en-US" altLang="ja-JP" sz="1600" dirty="0" smtClean="0"/>
              <a:t>2015]</a:t>
            </a:r>
            <a:r>
              <a:rPr lang="ja-JP" altLang="ja-JP" sz="1600" dirty="0" smtClean="0"/>
              <a:t>中山</a:t>
            </a:r>
            <a:r>
              <a:rPr lang="ja-JP" altLang="ja-JP" sz="1600" dirty="0"/>
              <a:t>英樹：深層畳み込みニューラルネットワークによる画像特徴抽出と転移学習，電子情報通信学会技術研究報告，（</a:t>
            </a:r>
            <a:r>
              <a:rPr lang="en-US" altLang="ja-JP" sz="1600" dirty="0"/>
              <a:t>2015/7/17</a:t>
            </a:r>
            <a:r>
              <a:rPr lang="ja-JP" altLang="ja-JP" sz="1600" dirty="0"/>
              <a:t>）．</a:t>
            </a:r>
          </a:p>
          <a:p>
            <a:pPr marL="342900" lvl="0" indent="-342900">
              <a:buFont typeface="+mj-ea"/>
              <a:buAutoNum type="circleNumDbPlain"/>
            </a:pPr>
            <a:r>
              <a:rPr lang="en-US" altLang="ja-JP" sz="1600" dirty="0" smtClean="0"/>
              <a:t>[</a:t>
            </a:r>
            <a:r>
              <a:rPr lang="ja-JP" altLang="en-US" sz="1600" dirty="0" smtClean="0"/>
              <a:t>鬼塚</a:t>
            </a:r>
            <a:r>
              <a:rPr lang="en-US" altLang="ja-JP" sz="1600" dirty="0" smtClean="0"/>
              <a:t>2018]</a:t>
            </a:r>
            <a:r>
              <a:rPr lang="ja-JP" altLang="ja-JP" sz="1600" dirty="0" smtClean="0"/>
              <a:t>鬼塚</a:t>
            </a:r>
            <a:r>
              <a:rPr lang="ja-JP" altLang="ja-JP" sz="1600" dirty="0"/>
              <a:t>洋輔，山田太造，井上聡，内田誠一：花押類似検索のための畳み込みオートエンコーダによる画像特徴抽出，情報処理学会，（</a:t>
            </a:r>
            <a:r>
              <a:rPr lang="en-US" altLang="ja-JP" sz="1600" dirty="0"/>
              <a:t>2018/12</a:t>
            </a:r>
            <a:r>
              <a:rPr lang="ja-JP" altLang="ja-JP" sz="1600" dirty="0" smtClean="0"/>
              <a:t>）</a:t>
            </a:r>
            <a:endParaRPr lang="en-US" altLang="ja-JP" sz="1600" dirty="0" smtClean="0"/>
          </a:p>
          <a:p>
            <a:pPr marL="342900" lvl="0" indent="-342900">
              <a:buFont typeface="+mj-ea"/>
              <a:buAutoNum type="circleNumDbPlain"/>
            </a:pPr>
            <a:r>
              <a:rPr lang="en-US" altLang="ja-JP" sz="1600" dirty="0" smtClean="0"/>
              <a:t>[</a:t>
            </a:r>
            <a:r>
              <a:rPr lang="ja-JP" altLang="en-US" sz="1600" dirty="0" smtClean="0"/>
              <a:t>高橋</a:t>
            </a:r>
            <a:r>
              <a:rPr lang="en-US" altLang="ja-JP" sz="1600" dirty="0" smtClean="0"/>
              <a:t>2020]</a:t>
            </a:r>
            <a:r>
              <a:rPr lang="ja-JP" altLang="ja-JP" sz="1600" dirty="0" smtClean="0"/>
              <a:t>高橋</a:t>
            </a:r>
            <a:r>
              <a:rPr lang="ja-JP" altLang="ja-JP" sz="1600" dirty="0"/>
              <a:t>春輝，竹川高志：ラベル情報の一般化による</a:t>
            </a:r>
            <a:r>
              <a:rPr lang="en-US" altLang="ja-JP" sz="1600" dirty="0"/>
              <a:t>Laplacian </a:t>
            </a:r>
            <a:r>
              <a:rPr lang="en-US" altLang="ja-JP" sz="1600" dirty="0" err="1"/>
              <a:t>Eigenmaps</a:t>
            </a:r>
            <a:r>
              <a:rPr lang="ja-JP" altLang="ja-JP" sz="1600" dirty="0"/>
              <a:t>と</a:t>
            </a:r>
            <a:r>
              <a:rPr lang="en-US" altLang="ja-JP" sz="1600" dirty="0"/>
              <a:t>Linear Discriminant Analysis</a:t>
            </a:r>
            <a:r>
              <a:rPr lang="ja-JP" altLang="ja-JP" sz="1600" dirty="0"/>
              <a:t>の体系化，人工知能学会前項九大会論文集，</a:t>
            </a:r>
            <a:r>
              <a:rPr lang="en-US" altLang="ja-JP" sz="1600" dirty="0"/>
              <a:t>34</a:t>
            </a:r>
            <a:r>
              <a:rPr lang="ja-JP" altLang="ja-JP" sz="1600" dirty="0"/>
              <a:t>巻，</a:t>
            </a:r>
            <a:r>
              <a:rPr lang="en-US" altLang="ja-JP" sz="1600" dirty="0"/>
              <a:t>ROMBUNNO.4B3-GS-1-03 </a:t>
            </a:r>
            <a:r>
              <a:rPr lang="ja-JP" altLang="ja-JP" sz="1600" dirty="0" err="1"/>
              <a:t>，</a:t>
            </a:r>
            <a:r>
              <a:rPr lang="ja-JP" altLang="ja-JP" sz="1600" dirty="0"/>
              <a:t>（</a:t>
            </a:r>
            <a:r>
              <a:rPr lang="en-US" altLang="ja-JP" sz="1600" dirty="0"/>
              <a:t>2020</a:t>
            </a:r>
            <a:r>
              <a:rPr lang="ja-JP" altLang="ja-JP" sz="1600" dirty="0"/>
              <a:t>）．</a:t>
            </a:r>
          </a:p>
          <a:p>
            <a:pPr marL="342900" lvl="0" indent="-342900">
              <a:buFont typeface="+mj-ea"/>
              <a:buAutoNum type="circleNumDbPlain"/>
            </a:pPr>
            <a:r>
              <a:rPr lang="en-US" altLang="ja-JP" sz="1600" dirty="0"/>
              <a:t>CIFAR-10 and CIFAR-100 datasets</a:t>
            </a:r>
            <a:r>
              <a:rPr lang="ja-JP" altLang="ja-JP" sz="1600" dirty="0"/>
              <a:t>：</a:t>
            </a:r>
            <a:r>
              <a:rPr lang="en-US" altLang="ja-JP" sz="1600" dirty="0"/>
              <a:t>https://www.cs.toronto.edu/~kriz/cifar.html</a:t>
            </a:r>
            <a:r>
              <a:rPr lang="ja-JP" altLang="ja-JP" sz="1600" dirty="0" err="1"/>
              <a:t>，</a:t>
            </a:r>
            <a:r>
              <a:rPr lang="ja-JP" altLang="ja-JP" sz="1600" dirty="0"/>
              <a:t>（</a:t>
            </a:r>
            <a:r>
              <a:rPr lang="en-US" altLang="ja-JP" sz="1600" dirty="0"/>
              <a:t>2021/12/23</a:t>
            </a:r>
            <a:r>
              <a:rPr lang="ja-JP" altLang="ja-JP" sz="1600" dirty="0"/>
              <a:t>）</a:t>
            </a:r>
          </a:p>
          <a:p>
            <a:pPr marL="342900" lvl="0" indent="-342900">
              <a:buFont typeface="+mj-ea"/>
              <a:buAutoNum type="circleNumDbPlain"/>
            </a:pPr>
            <a:r>
              <a:rPr lang="en-US" altLang="ja-JP" sz="1600" dirty="0" smtClean="0"/>
              <a:t>[</a:t>
            </a:r>
            <a:r>
              <a:rPr lang="ja-JP" altLang="en-US" sz="1600" dirty="0" smtClean="0"/>
              <a:t>フランソワ</a:t>
            </a:r>
            <a:r>
              <a:rPr lang="en-US" altLang="ja-JP" sz="1600" dirty="0" smtClean="0"/>
              <a:t>2018]</a:t>
            </a:r>
            <a:r>
              <a:rPr lang="ja-JP" altLang="ja-JP" sz="1600" dirty="0" smtClean="0"/>
              <a:t>フランソワ</a:t>
            </a:r>
            <a:r>
              <a:rPr lang="ja-JP" altLang="ja-JP" sz="1600" dirty="0"/>
              <a:t>・ショレ</a:t>
            </a:r>
            <a:r>
              <a:rPr lang="ja-JP" altLang="ja-JP" sz="1600" dirty="0" smtClean="0"/>
              <a:t>，巣</a:t>
            </a:r>
            <a:r>
              <a:rPr lang="ja-JP" altLang="ja-JP" sz="1600" dirty="0"/>
              <a:t>籠悠輔</a:t>
            </a:r>
            <a:r>
              <a:rPr lang="ja-JP" altLang="ja-JP" sz="1600" dirty="0" smtClean="0"/>
              <a:t>，株式</a:t>
            </a:r>
            <a:r>
              <a:rPr lang="ja-JP" altLang="ja-JP" sz="1600" dirty="0"/>
              <a:t>会社クイープ：</a:t>
            </a:r>
            <a:r>
              <a:rPr lang="en-US" altLang="ja-JP" sz="1600" dirty="0"/>
              <a:t>Python</a:t>
            </a:r>
            <a:r>
              <a:rPr lang="ja-JP" altLang="ja-JP" sz="1600" dirty="0"/>
              <a:t>と</a:t>
            </a:r>
            <a:r>
              <a:rPr lang="en-US" altLang="ja-JP" sz="1600" dirty="0" err="1"/>
              <a:t>Keras</a:t>
            </a:r>
            <a:r>
              <a:rPr lang="ja-JP" altLang="ja-JP" sz="1600" dirty="0"/>
              <a:t>によるディープラーニング，</a:t>
            </a:r>
            <a:r>
              <a:rPr lang="en-US" altLang="ja-JP" sz="1600" dirty="0"/>
              <a:t>pp.32-35</a:t>
            </a:r>
            <a:r>
              <a:rPr lang="ja-JP" altLang="ja-JP" sz="1600" dirty="0" err="1"/>
              <a:t>，</a:t>
            </a:r>
            <a:r>
              <a:rPr lang="en-US" altLang="ja-JP" sz="1600" dirty="0"/>
              <a:t>pp.39-41</a:t>
            </a:r>
            <a:r>
              <a:rPr lang="ja-JP" altLang="ja-JP" sz="1600" dirty="0" err="1"/>
              <a:t>，</a:t>
            </a:r>
            <a:r>
              <a:rPr lang="en-US" altLang="ja-JP" sz="1600" dirty="0"/>
              <a:t>pp.124-186</a:t>
            </a:r>
            <a:r>
              <a:rPr lang="ja-JP" altLang="ja-JP" sz="1600" dirty="0" err="1"/>
              <a:t>，</a:t>
            </a:r>
            <a:r>
              <a:rPr lang="ja-JP" altLang="ja-JP" sz="1600" dirty="0"/>
              <a:t>株式会社マイナビ出版（</a:t>
            </a:r>
            <a:r>
              <a:rPr lang="en-US" altLang="ja-JP" sz="1600" dirty="0"/>
              <a:t>2018/10/25</a:t>
            </a:r>
            <a:r>
              <a:rPr lang="ja-JP" altLang="ja-JP" sz="1600" dirty="0"/>
              <a:t>）．</a:t>
            </a:r>
          </a:p>
          <a:p>
            <a:pPr marL="342900" lvl="0" indent="-342900">
              <a:buFont typeface="+mj-ea"/>
              <a:buAutoNum type="circleNumDbPlain"/>
            </a:pPr>
            <a:r>
              <a:rPr lang="en-US" altLang="ja-JP" sz="1600" u="sng" dirty="0"/>
              <a:t>Pickle</a:t>
            </a:r>
            <a:r>
              <a:rPr lang="ja-JP" altLang="ja-JP" sz="1600" dirty="0"/>
              <a:t>でオブジェクトを保存する方法を解説！：</a:t>
            </a:r>
            <a:r>
              <a:rPr lang="en-US" altLang="ja-JP" sz="1600" u="sng" dirty="0">
                <a:hlinkClick r:id="rId3"/>
              </a:rPr>
              <a:t>https://www.sejuku.net/blog/31480</a:t>
            </a:r>
            <a:r>
              <a:rPr lang="ja-JP" altLang="ja-JP" sz="1600" dirty="0"/>
              <a:t>　，（</a:t>
            </a:r>
            <a:r>
              <a:rPr lang="en-US" altLang="ja-JP" sz="1600" dirty="0"/>
              <a:t>2021/12/22</a:t>
            </a:r>
            <a:r>
              <a:rPr lang="ja-JP" altLang="ja-JP" sz="1600" dirty="0"/>
              <a:t>）．</a:t>
            </a:r>
          </a:p>
          <a:p>
            <a:pPr marL="342900" lvl="0" indent="-342900">
              <a:buFont typeface="+mj-ea"/>
              <a:buAutoNum type="circleNumDbPlain"/>
            </a:pPr>
            <a:r>
              <a:rPr lang="en-US" altLang="ja-JP" sz="1600" u="sng" dirty="0" err="1"/>
              <a:t>Keras</a:t>
            </a:r>
            <a:r>
              <a:rPr lang="ja-JP" altLang="ja-JP" sz="1600" dirty="0"/>
              <a:t>で</a:t>
            </a:r>
            <a:r>
              <a:rPr lang="en-US" altLang="ja-JP" sz="1600" dirty="0" err="1"/>
              <a:t>AlexNet</a:t>
            </a:r>
            <a:r>
              <a:rPr lang="ja-JP" altLang="ja-JP" sz="1600" dirty="0"/>
              <a:t>を構築し</a:t>
            </a:r>
            <a:r>
              <a:rPr lang="en-US" altLang="ja-JP" sz="1600" dirty="0"/>
              <a:t>Cifar-10</a:t>
            </a:r>
            <a:r>
              <a:rPr lang="ja-JP" altLang="ja-JP" sz="1600" dirty="0"/>
              <a:t>を学習させてみた： </a:t>
            </a:r>
            <a:r>
              <a:rPr lang="en-US" altLang="ja-JP" sz="1600" u="sng" dirty="0">
                <a:hlinkClick r:id="rId4"/>
              </a:rPr>
              <a:t>https://qiita.com/URAN110/items/ea2bfc8f7ba2fc858de3</a:t>
            </a:r>
            <a:r>
              <a:rPr lang="ja-JP" altLang="ja-JP" sz="1600" dirty="0"/>
              <a:t>　，（</a:t>
            </a:r>
            <a:r>
              <a:rPr lang="en-US" altLang="ja-JP" sz="1600" dirty="0"/>
              <a:t>2021/12/21</a:t>
            </a:r>
            <a:r>
              <a:rPr lang="ja-JP" altLang="ja-JP" sz="1600" dirty="0"/>
              <a:t>）</a:t>
            </a:r>
            <a:endParaRPr lang="ja-JP" altLang="ja-JP" sz="16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66885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en-US" altLang="ja-JP" dirty="0"/>
              <a:t>CNN (Convolutional Neural Network)</a:t>
            </a:r>
            <a:r>
              <a:rPr lang="ja-JP" altLang="en-US" dirty="0"/>
              <a:t>の登場により，画像検索機能は向上</a:t>
            </a:r>
            <a:r>
              <a:rPr lang="ja-JP" altLang="en-US" dirty="0" smtClean="0"/>
              <a:t>した．</a:t>
            </a:r>
            <a:endParaRPr lang="en-US" altLang="ja-JP" dirty="0" smtClean="0"/>
          </a:p>
          <a:p>
            <a:pPr marL="228600" lvl="1">
              <a:spcBef>
                <a:spcPts val="1000"/>
              </a:spcBef>
            </a:pPr>
            <a:r>
              <a:rPr lang="ja-JP" altLang="en-US" dirty="0" smtClean="0"/>
              <a:t>深層</a:t>
            </a:r>
            <a:r>
              <a:rPr lang="ja-JP" altLang="en-US" dirty="0"/>
              <a:t>学習モデルの中間層から</a:t>
            </a:r>
            <a:r>
              <a:rPr lang="ja-JP" altLang="en-US" dirty="0" smtClean="0"/>
              <a:t>抽出した特徴ベクトルを用いた画像検索方式が注目されている．</a:t>
            </a:r>
            <a:endParaRPr lang="en-US" altLang="ja-JP" dirty="0" smtClean="0"/>
          </a:p>
          <a:p>
            <a:pPr marL="228600" lvl="1">
              <a:spcBef>
                <a:spcPts val="1000"/>
              </a:spcBef>
            </a:pPr>
            <a:endParaRPr lang="en-US" altLang="ja-JP" dirty="0" smtClean="0"/>
          </a:p>
          <a:p>
            <a:pPr marL="228600" lvl="1">
              <a:spcBef>
                <a:spcPts val="1000"/>
              </a:spcBef>
            </a:pPr>
            <a:r>
              <a:rPr lang="ja-JP" altLang="en-US" dirty="0" smtClean="0"/>
              <a:t>特徴ベクトルには，</a:t>
            </a:r>
            <a:r>
              <a:rPr lang="ja-JP" altLang="en-US" dirty="0" smtClean="0">
                <a:solidFill>
                  <a:srgbClr val="FF0000"/>
                </a:solidFill>
              </a:rPr>
              <a:t>意味情報</a:t>
            </a:r>
            <a:r>
              <a:rPr lang="ja-JP" altLang="en-US" dirty="0" smtClean="0"/>
              <a:t>が</a:t>
            </a:r>
            <a:r>
              <a:rPr lang="ja-JP" altLang="en-US" dirty="0"/>
              <a:t>含まれる</a:t>
            </a:r>
            <a:r>
              <a:rPr lang="ja-JP" altLang="en-US" dirty="0" smtClean="0"/>
              <a:t>と仮定する．</a:t>
            </a:r>
            <a:endParaRPr lang="en-US" altLang="ja-JP" dirty="0"/>
          </a:p>
          <a:p>
            <a:pPr lvl="1"/>
            <a:r>
              <a:rPr lang="ja-JP" altLang="en-US" dirty="0"/>
              <a:t>画像を認識する際に，その判断材料となる</a:t>
            </a:r>
            <a:r>
              <a:rPr lang="ja-JP" altLang="en-US" dirty="0" smtClean="0"/>
              <a:t>情報．</a:t>
            </a:r>
            <a:endParaRPr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462017" y="4773998"/>
            <a:ext cx="2084002" cy="2084002"/>
          </a:xfrm>
          <a:prstGeom prst="rect">
            <a:avLst/>
          </a:prstGeom>
        </p:spPr>
      </p:pic>
      <p:sp>
        <p:nvSpPr>
          <p:cNvPr id="6" name="テキスト ボックス 5"/>
          <p:cNvSpPr txBox="1"/>
          <p:nvPr/>
        </p:nvSpPr>
        <p:spPr>
          <a:xfrm>
            <a:off x="4434727" y="5099746"/>
            <a:ext cx="3798517" cy="1815882"/>
          </a:xfrm>
          <a:prstGeom prst="rect">
            <a:avLst/>
          </a:prstGeom>
          <a:noFill/>
        </p:spPr>
        <p:txBody>
          <a:bodyPr wrap="square" rtlCol="0">
            <a:spAutoFit/>
          </a:bodyPr>
          <a:lstStyle/>
          <a:p>
            <a:r>
              <a:rPr lang="en-US" altLang="ja-JP" sz="2400" dirty="0"/>
              <a:t>5×5</a:t>
            </a:r>
            <a:r>
              <a:rPr lang="ja-JP" altLang="en-US" sz="2400" dirty="0"/>
              <a:t>で</a:t>
            </a:r>
            <a:r>
              <a:rPr lang="en-US" altLang="ja-JP" sz="2400" dirty="0"/>
              <a:t>25</a:t>
            </a:r>
            <a:r>
              <a:rPr lang="ja-JP" altLang="en-US" sz="2400" dirty="0"/>
              <a:t>画素なので、特徴ベクトルの要素が</a:t>
            </a:r>
            <a:r>
              <a:rPr lang="en-US" altLang="ja-JP" sz="2400" dirty="0"/>
              <a:t>25</a:t>
            </a:r>
            <a:r>
              <a:rPr lang="ja-JP" altLang="en-US" sz="2400" dirty="0"/>
              <a:t>個。</a:t>
            </a:r>
            <a:endParaRPr lang="en-US" altLang="ja-JP" sz="2400" dirty="0"/>
          </a:p>
          <a:p>
            <a:r>
              <a:rPr lang="ja-JP" altLang="en-US" sz="2400" dirty="0"/>
              <a:t>この特徴ベクトルは、</a:t>
            </a:r>
            <a:r>
              <a:rPr lang="en-US" altLang="ja-JP" sz="2400" dirty="0"/>
              <a:t>25</a:t>
            </a:r>
            <a:r>
              <a:rPr lang="ja-JP" altLang="en-US" sz="2400" dirty="0"/>
              <a:t>次元であると</a:t>
            </a:r>
            <a:r>
              <a:rPr lang="ja-JP" altLang="en-US" sz="2400" dirty="0" smtClean="0"/>
              <a:t>いえる．</a:t>
            </a:r>
            <a:endParaRPr lang="en-US" altLang="ja-JP" sz="2400" dirty="0"/>
          </a:p>
          <a:p>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51906250"/>
              </p:ext>
            </p:extLst>
          </p:nvPr>
        </p:nvGraphicFramePr>
        <p:xfrm>
          <a:off x="2546019" y="4891431"/>
          <a:ext cx="1775295" cy="1828800"/>
        </p:xfrm>
        <a:graphic>
          <a:graphicData uri="http://schemas.openxmlformats.org/drawingml/2006/table">
            <a:tbl>
              <a:tblPr firstRow="1" bandRow="1">
                <a:tableStyleId>{5940675A-B579-460E-94D1-54222C63F5DA}</a:tableStyleId>
              </a:tblPr>
              <a:tblGrid>
                <a:gridCol w="355059">
                  <a:extLst>
                    <a:ext uri="{9D8B030D-6E8A-4147-A177-3AD203B41FA5}">
                      <a16:colId xmlns:a16="http://schemas.microsoft.com/office/drawing/2014/main" val="3206013067"/>
                    </a:ext>
                  </a:extLst>
                </a:gridCol>
                <a:gridCol w="355059">
                  <a:extLst>
                    <a:ext uri="{9D8B030D-6E8A-4147-A177-3AD203B41FA5}">
                      <a16:colId xmlns:a16="http://schemas.microsoft.com/office/drawing/2014/main" val="3173559760"/>
                    </a:ext>
                  </a:extLst>
                </a:gridCol>
                <a:gridCol w="355059">
                  <a:extLst>
                    <a:ext uri="{9D8B030D-6E8A-4147-A177-3AD203B41FA5}">
                      <a16:colId xmlns:a16="http://schemas.microsoft.com/office/drawing/2014/main" val="3464370229"/>
                    </a:ext>
                  </a:extLst>
                </a:gridCol>
                <a:gridCol w="355059">
                  <a:extLst>
                    <a:ext uri="{9D8B030D-6E8A-4147-A177-3AD203B41FA5}">
                      <a16:colId xmlns:a16="http://schemas.microsoft.com/office/drawing/2014/main" val="626183276"/>
                    </a:ext>
                  </a:extLst>
                </a:gridCol>
                <a:gridCol w="355059">
                  <a:extLst>
                    <a:ext uri="{9D8B030D-6E8A-4147-A177-3AD203B41FA5}">
                      <a16:colId xmlns:a16="http://schemas.microsoft.com/office/drawing/2014/main" val="3670044263"/>
                    </a:ext>
                  </a:extLst>
                </a:gridCol>
              </a:tblGrid>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092351159"/>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777475654"/>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480479756"/>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989160372"/>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2760597546"/>
                  </a:ext>
                </a:extLst>
              </a:tr>
            </a:tbl>
          </a:graphicData>
        </a:graphic>
      </p:graphicFrame>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r>
              <a:rPr kumimoji="1" lang="ja-JP" altLang="en-US" dirty="0" smtClean="0">
                <a:ea typeface="+mj-ea"/>
              </a:rPr>
              <a:t>の構造について</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 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 </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 Alex]</a:t>
            </a:r>
            <a:r>
              <a:rPr lang="ja-JP" altLang="en-US" dirty="0" err="1" smtClean="0">
                <a:ea typeface="+mj-ea"/>
              </a:rPr>
              <a:t>，</a:t>
            </a:r>
            <a:r>
              <a:rPr lang="en-US" altLang="ja-JP" dirty="0" smtClean="0">
                <a:ea typeface="+mj-ea"/>
              </a:rPr>
              <a:t>[2018 </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 </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画像検索において，特徴ベクトルが高次元になると，検索精度が良くなるが計算時間が増加する．</a:t>
            </a:r>
            <a:r>
              <a:rPr lang="ja-JP" altLang="en-US" dirty="0" smtClean="0"/>
              <a:t>一方</a:t>
            </a:r>
            <a:r>
              <a:rPr lang="ja-JP" altLang="en-US" dirty="0"/>
              <a:t>で</a:t>
            </a:r>
            <a:r>
              <a:rPr kumimoji="1" lang="ja-JP" altLang="en-US" dirty="0" smtClean="0"/>
              <a:t>低次元では検索精度が悪くなり，計算時間が減少する．</a:t>
            </a: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pic>
        <p:nvPicPr>
          <p:cNvPr id="5" name="図 4"/>
          <p:cNvPicPr>
            <a:picLocks noChangeAspect="1"/>
          </p:cNvPicPr>
          <p:nvPr/>
        </p:nvPicPr>
        <p:blipFill>
          <a:blip r:embed="rId3"/>
          <a:stretch>
            <a:fillRect/>
          </a:stretch>
        </p:blipFill>
        <p:spPr>
          <a:xfrm>
            <a:off x="2570013" y="4531129"/>
            <a:ext cx="3650033" cy="2190347"/>
          </a:xfrm>
          <a:prstGeom prst="rect">
            <a:avLst/>
          </a:prstGeom>
        </p:spPr>
      </p:pic>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730193" y="5798234"/>
            <a:ext cx="4248885" cy="9232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深層学習モデルの中間層の次元数を変化させて，異なる次元数の特徴ベクトルを抽出する．</a:t>
            </a:r>
            <a:endParaRPr lang="en-US" altLang="ja-JP" dirty="0" smtClean="0"/>
          </a:p>
          <a:p>
            <a:pPr>
              <a:lnSpc>
                <a:spcPct val="100000"/>
              </a:lnSpc>
            </a:pPr>
            <a:endParaRPr lang="en-US" altLang="ja-JP" dirty="0" smtClean="0"/>
          </a:p>
          <a:p>
            <a:pPr>
              <a:lnSpc>
                <a:spcPct val="100000"/>
              </a:lnSpc>
            </a:pPr>
            <a:endParaRPr lang="en-US" altLang="ja-JP" dirty="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は，ユークリッド距離を用いる．ベクトル間のユークリッド分離が小さい程類似性が高いとしてランキングする．</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dirty="0"/>
          </a:p>
        </p:txBody>
      </p:sp>
      <p:pic>
        <p:nvPicPr>
          <p:cNvPr id="5" name="図 4"/>
          <p:cNvPicPr>
            <a:picLocks noChangeAspect="1"/>
          </p:cNvPicPr>
          <p:nvPr/>
        </p:nvPicPr>
        <p:blipFill>
          <a:blip r:embed="rId3"/>
          <a:stretch>
            <a:fillRect/>
          </a:stretch>
        </p:blipFill>
        <p:spPr>
          <a:xfrm>
            <a:off x="1845944" y="2757064"/>
            <a:ext cx="5044713" cy="1733814"/>
          </a:xfrm>
          <a:prstGeom prst="rect">
            <a:avLst/>
          </a:prstGeom>
        </p:spPr>
      </p:pic>
      <p:cxnSp>
        <p:nvCxnSpPr>
          <p:cNvPr id="7" name="直線矢印コネクタ 6"/>
          <p:cNvCxnSpPr/>
          <p:nvPr/>
        </p:nvCxnSpPr>
        <p:spPr>
          <a:xfrm flipV="1">
            <a:off x="4999120" y="6266657"/>
            <a:ext cx="1795456" cy="202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フローチャート: 結合子 9"/>
          <p:cNvSpPr/>
          <p:nvPr/>
        </p:nvSpPr>
        <p:spPr>
          <a:xfrm>
            <a:off x="4730038" y="6338230"/>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フローチャート: 結合子 10"/>
          <p:cNvSpPr/>
          <p:nvPr/>
        </p:nvSpPr>
        <p:spPr>
          <a:xfrm>
            <a:off x="6794576" y="6136178"/>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705247" y="5798234"/>
            <a:ext cx="2245290" cy="369332"/>
          </a:xfrm>
          <a:prstGeom prst="rect">
            <a:avLst/>
          </a:prstGeom>
          <a:noFill/>
        </p:spPr>
        <p:txBody>
          <a:bodyPr wrap="square" rtlCol="0">
            <a:spAutoFit/>
          </a:bodyPr>
          <a:lstStyle/>
          <a:p>
            <a:r>
              <a:rPr kumimoji="1" lang="ja-JP" altLang="en-US" dirty="0" smtClean="0"/>
              <a:t>ユークリッド距離</a:t>
            </a:r>
            <a:endParaRPr kumimoji="1" lang="en-US" altLang="ja-JP" dirty="0" smtClean="0"/>
          </a:p>
        </p:txBody>
      </p:sp>
      <p:sp>
        <p:nvSpPr>
          <p:cNvPr id="13" name="テキスト ボックス 12"/>
          <p:cNvSpPr txBox="1"/>
          <p:nvPr/>
        </p:nvSpPr>
        <p:spPr>
          <a:xfrm>
            <a:off x="7090828" y="6045672"/>
            <a:ext cx="1192934" cy="369332"/>
          </a:xfrm>
          <a:prstGeom prst="rect">
            <a:avLst/>
          </a:prstGeom>
          <a:noFill/>
        </p:spPr>
        <p:txBody>
          <a:bodyPr wrap="square" rtlCol="0">
            <a:spAutoFit/>
          </a:bodyPr>
          <a:lstStyle/>
          <a:p>
            <a:r>
              <a:rPr lang="en-US" altLang="ja-JP" dirty="0" smtClean="0"/>
              <a:t>b</a:t>
            </a:r>
            <a:r>
              <a:rPr kumimoji="1" lang="en-US" altLang="ja-JP" dirty="0" smtClean="0"/>
              <a:t>(x2,y2)</a:t>
            </a:r>
            <a:endParaRPr kumimoji="1" lang="ja-JP" altLang="en-US" dirty="0"/>
          </a:p>
        </p:txBody>
      </p:sp>
      <p:sp>
        <p:nvSpPr>
          <p:cNvPr id="14" name="テキスト ボックス 13"/>
          <p:cNvSpPr txBox="1"/>
          <p:nvPr/>
        </p:nvSpPr>
        <p:spPr>
          <a:xfrm>
            <a:off x="3730193" y="6338230"/>
            <a:ext cx="964243" cy="369332"/>
          </a:xfrm>
          <a:prstGeom prst="rect">
            <a:avLst/>
          </a:prstGeom>
          <a:noFill/>
        </p:spPr>
        <p:txBody>
          <a:bodyPr wrap="square" rtlCol="0">
            <a:spAutoFit/>
          </a:bodyPr>
          <a:lstStyle/>
          <a:p>
            <a:r>
              <a:rPr lang="en-US" altLang="ja-JP" dirty="0"/>
              <a:t>a</a:t>
            </a:r>
            <a:r>
              <a:rPr kumimoji="1" lang="en-US" altLang="ja-JP" dirty="0" smtClean="0"/>
              <a:t>(x1,y1)</a:t>
            </a:r>
            <a:endParaRPr kumimoji="1" lang="ja-JP" altLang="en-US" dirty="0"/>
          </a:p>
        </p:txBody>
      </p:sp>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805830" y="4409162"/>
            <a:ext cx="3031299" cy="22045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角丸四角形 9"/>
          <p:cNvSpPr/>
          <p:nvPr/>
        </p:nvSpPr>
        <p:spPr>
          <a:xfrm>
            <a:off x="4910203" y="2054268"/>
            <a:ext cx="3605147" cy="21419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8" name="コンテンツ プレースホルダー 7"/>
          <p:cNvPicPr>
            <a:picLocks noGrp="1" noChangeAspect="1"/>
          </p:cNvPicPr>
          <p:nvPr>
            <p:ph idx="1"/>
          </p:nvPr>
        </p:nvPicPr>
        <p:blipFill>
          <a:blip r:embed="rId3"/>
          <a:stretch>
            <a:fillRect/>
          </a:stretch>
        </p:blipFill>
        <p:spPr>
          <a:xfrm>
            <a:off x="628650" y="1576657"/>
            <a:ext cx="7867349" cy="5144819"/>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STEP-4</a:t>
            </a:r>
            <a:r>
              <a:rPr lang="ja-JP" altLang="en-US" dirty="0" smtClean="0"/>
              <a:t>：特徴</a:t>
            </a:r>
            <a:r>
              <a:rPr lang="ja-JP" altLang="en-US" dirty="0"/>
              <a:t>ベクトルの抽出</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224"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6984</TotalTime>
  <Words>3193</Words>
  <Application>Microsoft Office PowerPoint</Application>
  <PresentationFormat>画面に合わせる (4:3)</PresentationFormat>
  <Paragraphs>295</Paragraphs>
  <Slides>21</Slides>
  <Notes>21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21</vt:i4>
      </vt:variant>
    </vt:vector>
  </HeadingPairs>
  <TitlesOfParts>
    <vt:vector size="29" baseType="lpstr">
      <vt:lpstr>-apple-system</vt:lpstr>
      <vt:lpstr>游ゴシック</vt:lpstr>
      <vt:lpstr>游ゴシック Light</vt:lpstr>
      <vt:lpstr>Arial</vt:lpstr>
      <vt:lpstr>Calibri</vt:lpstr>
      <vt:lpstr>Calibri Light</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STEP-4：特徴ベクトルの抽出</vt:lpstr>
      <vt:lpstr>実験</vt:lpstr>
      <vt:lpstr>実験環境</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120</cp:revision>
  <dcterms:created xsi:type="dcterms:W3CDTF">2022-01-19T16:27:39Z</dcterms:created>
  <dcterms:modified xsi:type="dcterms:W3CDTF">2022-01-25T04:40:38Z</dcterms:modified>
</cp:coreProperties>
</file>