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7" r:id="rId2"/>
    <p:sldId id="258" r:id="rId3"/>
    <p:sldId id="259" r:id="rId4"/>
    <p:sldId id="261" r:id="rId5"/>
    <p:sldId id="262" r:id="rId6"/>
    <p:sldId id="263" r:id="rId7"/>
    <p:sldId id="265" r:id="rId8"/>
    <p:sldId id="264" r:id="rId9"/>
    <p:sldId id="256" r:id="rId10"/>
  </p:sldIdLst>
  <p:sldSz cx="9144000" cy="6858000" type="screen4x3"/>
  <p:notesSz cx="6742113" cy="98758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36" y="528"/>
      </p:cViewPr>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21582" cy="495507"/>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8971" y="0"/>
            <a:ext cx="2921582" cy="495507"/>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2021/7/30</a:t>
            </a:fld>
            <a:endParaRPr kumimoji="1" lang="ja-JP" altLang="en-US"/>
          </a:p>
        </p:txBody>
      </p:sp>
      <p:sp>
        <p:nvSpPr>
          <p:cNvPr id="4" name="スライド イメージ プレースホルダー 3"/>
          <p:cNvSpPr>
            <a:spLocks noGrp="1" noRot="1" noChangeAspect="1"/>
          </p:cNvSpPr>
          <p:nvPr>
            <p:ph type="sldImg" idx="2"/>
          </p:nvPr>
        </p:nvSpPr>
        <p:spPr>
          <a:xfrm>
            <a:off x="1150938" y="1235075"/>
            <a:ext cx="4440237" cy="333216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4212" y="4752747"/>
            <a:ext cx="5393690" cy="388861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80333"/>
            <a:ext cx="2921582" cy="495506"/>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8971" y="9380333"/>
            <a:ext cx="2921582" cy="495506"/>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a:p>
        </p:txBody>
      </p:sp>
    </p:spTree>
    <p:extLst>
      <p:ext uri="{BB962C8B-B14F-4D97-AF65-F5344CB8AC3E}">
        <p14:creationId xmlns:p14="http://schemas.microsoft.com/office/powerpoint/2010/main" val="242818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en-US" altLang="ja-JP" dirty="0"/>
              <a:t>1</a:t>
            </a:r>
            <a:r>
              <a:rPr kumimoji="1" lang="ja-JP" altLang="en-US" dirty="0"/>
              <a:t>個目は、</a:t>
            </a:r>
            <a:r>
              <a:rPr kumimoji="1" lang="en-US" altLang="ja-JP" dirty="0"/>
              <a:t>CNN</a:t>
            </a:r>
            <a:r>
              <a:rPr kumimoji="1" lang="ja-JP" altLang="en-US" dirty="0"/>
              <a:t>を用いた転移学習、特徴抽出について書かれている。</a:t>
            </a:r>
            <a:endParaRPr kumimoji="1" lang="en-US" altLang="ja-JP" dirty="0"/>
          </a:p>
          <a:p>
            <a:r>
              <a:rPr kumimoji="1" lang="en-US" altLang="ja-JP" dirty="0"/>
              <a:t>2</a:t>
            </a:r>
            <a:r>
              <a:rPr kumimoji="1" lang="ja-JP" altLang="en-US" dirty="0"/>
              <a:t>個目の関連研究で</a:t>
            </a:r>
            <a:r>
              <a:rPr kumimoji="1" lang="en-US" altLang="ja-JP" dirty="0"/>
              <a:t>SIFT</a:t>
            </a:r>
            <a:r>
              <a:rPr kumimoji="1" lang="ja-JP" altLang="en-US" dirty="0"/>
              <a:t>の特徴量の取り方、それをヒストグラムにすることについて書かれている。</a:t>
            </a: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a:p>
        </p:txBody>
      </p:sp>
    </p:spTree>
    <p:extLst>
      <p:ext uri="{BB962C8B-B14F-4D97-AF65-F5344CB8AC3E}">
        <p14:creationId xmlns:p14="http://schemas.microsoft.com/office/powerpoint/2010/main" val="1636326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3</a:t>
            </a:fld>
            <a:endParaRPr kumimoji="1" lang="ja-JP" altLang="en-US"/>
          </a:p>
        </p:txBody>
      </p:sp>
    </p:spTree>
    <p:extLst>
      <p:ext uri="{BB962C8B-B14F-4D97-AF65-F5344CB8AC3E}">
        <p14:creationId xmlns:p14="http://schemas.microsoft.com/office/powerpoint/2010/main" val="3485435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SIFT:</a:t>
            </a:r>
            <a:r>
              <a:rPr kumimoji="1" lang="ja-JP" altLang="en-US" dirty="0"/>
              <a:t>画像検索のほとんどの視覚タスクで広く使用されていた。</a:t>
            </a:r>
            <a:endParaRPr kumimoji="1" lang="en-US" altLang="ja-JP" dirty="0"/>
          </a:p>
          <a:p>
            <a:r>
              <a:rPr kumimoji="1" lang="ja-JP" altLang="en-US" dirty="0"/>
              <a:t>これが過去の話、</a:t>
            </a:r>
            <a:r>
              <a:rPr kumimoji="1" lang="ja-JP" altLang="en-US" dirty="0" err="1"/>
              <a:t>ー</a:t>
            </a:r>
            <a:r>
              <a:rPr kumimoji="1" lang="ja-JP" altLang="en-US" dirty="0"/>
              <a:t>＞現在は、</a:t>
            </a:r>
            <a:r>
              <a:rPr kumimoji="1" lang="en-US" altLang="ja-JP" dirty="0"/>
              <a:t>CNN</a:t>
            </a:r>
            <a:r>
              <a:rPr kumimoji="1" lang="ja-JP" altLang="en-US" dirty="0"/>
              <a:t>の出現により、画像分類やオブジェクト検出などのタスクで最先端のパフォーマンスを見せる。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6</a:t>
            </a:fld>
            <a:endParaRPr kumimoji="1" lang="ja-JP" altLang="en-US"/>
          </a:p>
        </p:txBody>
      </p:sp>
    </p:spTree>
    <p:extLst>
      <p:ext uri="{BB962C8B-B14F-4D97-AF65-F5344CB8AC3E}">
        <p14:creationId xmlns:p14="http://schemas.microsoft.com/office/powerpoint/2010/main" val="3109707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50938" y="1235075"/>
            <a:ext cx="4440237" cy="333216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9</a:t>
            </a:fld>
            <a:endParaRPr kumimoji="1" lang="ja-JP" altLang="en-US"/>
          </a:p>
        </p:txBody>
      </p:sp>
    </p:spTree>
    <p:extLst>
      <p:ext uri="{BB962C8B-B14F-4D97-AF65-F5344CB8AC3E}">
        <p14:creationId xmlns:p14="http://schemas.microsoft.com/office/powerpoint/2010/main" val="937322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D609840-96BF-4512-A2C1-C87E0BBF3D2F}" type="datetime1">
              <a:rPr kumimoji="1" lang="ja-JP" altLang="en-US" smtClean="0"/>
              <a:t>2021/7/30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7B6116-28DE-44C1-8891-65688903BD50}" type="datetime1">
              <a:rPr kumimoji="1" lang="ja-JP" altLang="en-US" smtClean="0"/>
              <a:t>2021/7/30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E04BF4-1FC0-40EE-A15F-5986BB2387E9}" type="datetime1">
              <a:rPr kumimoji="1" lang="ja-JP" altLang="en-US" smtClean="0"/>
              <a:t>2021/7/30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FE4124D-C094-469A-99BC-7EA66CDB293F}" type="datetime1">
              <a:rPr kumimoji="1" lang="ja-JP" altLang="en-US" smtClean="0"/>
              <a:t>2021/7/30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32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808FAA8-DC38-46BC-9A48-0414366DDF43}" type="datetime1">
              <a:rPr kumimoji="1" lang="ja-JP" altLang="en-US" smtClean="0"/>
              <a:t>2021/7/30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3B61DD3-8484-4FD8-9D55-71FA047E405C}" type="datetime1">
              <a:rPr kumimoji="1" lang="ja-JP" altLang="en-US" smtClean="0"/>
              <a:t>2021/7/30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1FE3252-B303-4BFD-B995-E88780D087A2}" type="datetime1">
              <a:rPr kumimoji="1" lang="ja-JP" altLang="en-US" smtClean="0"/>
              <a:t>2021/7/30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3973884-A525-473B-9B85-E710649C3EE9}" type="datetime1">
              <a:rPr kumimoji="1" lang="ja-JP" altLang="en-US" smtClean="0"/>
              <a:t>2021/7/30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B9591-4670-4AF8-B7B7-F5F2443A761A}" type="datetime1">
              <a:rPr kumimoji="1" lang="ja-JP" altLang="en-US" smtClean="0"/>
              <a:t>2021/7/30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34F6BA0-5DA2-4153-9B76-E2457FA21F47}" type="datetime1">
              <a:rPr kumimoji="1" lang="ja-JP" altLang="en-US" smtClean="0"/>
              <a:t>2021/7/30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90B58CC-0A81-4826-A84E-1F1030B25368}" type="datetime1">
              <a:rPr kumimoji="1" lang="ja-JP" altLang="en-US" smtClean="0"/>
              <a:t>2021/7/30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53A0B-EAD4-46D7-BD2F-C5BFFB89C890}" type="datetime1">
              <a:rPr kumimoji="1" lang="ja-JP" altLang="en-US" smtClean="0"/>
              <a:t>2021/7/30</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3200">
                <a:solidFill>
                  <a:schemeClr val="tx1">
                    <a:tint val="75000"/>
                  </a:schemeClr>
                </a:solidFill>
              </a:defRPr>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atmarkit.co.jp/ait/articles/2006/29/news023.html"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2231" y="1973793"/>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452231" y="3434292"/>
            <a:ext cx="7886700" cy="2683875"/>
          </a:xfrm>
        </p:spPr>
        <p:txBody>
          <a:bodyPr>
            <a:normAutofit/>
          </a:bodyPr>
          <a:lstStyle/>
          <a:p>
            <a:pPr algn="just"/>
            <a:r>
              <a:rPr lang="en-US" altLang="ja-JP" dirty="0"/>
              <a:t>Twitter</a:t>
            </a:r>
            <a:r>
              <a:rPr lang="ja-JP" altLang="ja-JP" dirty="0"/>
              <a:t>や</a:t>
            </a:r>
            <a:r>
              <a:rPr lang="en-US" altLang="ja-JP" dirty="0"/>
              <a:t>Instagram</a:t>
            </a:r>
            <a:r>
              <a:rPr lang="ja-JP" altLang="ja-JP" dirty="0"/>
              <a:t>などのソーシャルネットワーキングサービス</a:t>
            </a:r>
            <a:r>
              <a:rPr lang="ja-JP" altLang="en-US" dirty="0"/>
              <a:t>において写真や画像の投稿が盛んになっており，大量の写真や画像が蓄積されている．</a:t>
            </a:r>
            <a:endParaRPr lang="en-US" altLang="ja-JP" dirty="0"/>
          </a:p>
          <a:p>
            <a:pPr algn="just"/>
            <a:r>
              <a:rPr lang="ja-JP" altLang="en-US" dirty="0"/>
              <a:t>ユーザが目的の写真や画像にアクセスする手段として，画像検索機能の重要性が増している．</a:t>
            </a: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1</a:t>
            </a:fld>
            <a:endParaRPr kumimoji="1" lang="ja-JP" altLang="en-US" sz="3200" dirty="0"/>
          </a:p>
        </p:txBody>
      </p:sp>
      <p:sp>
        <p:nvSpPr>
          <p:cNvPr id="5" name="テキスト ボックス 4"/>
          <p:cNvSpPr txBox="1"/>
          <p:nvPr/>
        </p:nvSpPr>
        <p:spPr>
          <a:xfrm>
            <a:off x="0" y="1"/>
            <a:ext cx="9144000" cy="150810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ja-JP" altLang="en-US" sz="2800" dirty="0"/>
              <a:t>画像検索のための画像特徴ベクトルの次元数に着目した</a:t>
            </a:r>
            <a:r>
              <a:rPr lang="en-US" altLang="ja-JP" sz="2800" dirty="0"/>
              <a:t/>
            </a:r>
            <a:br>
              <a:rPr lang="en-US" altLang="ja-JP" sz="2800" dirty="0"/>
            </a:br>
            <a:r>
              <a:rPr lang="ja-JP" altLang="en-US" sz="2800" dirty="0"/>
              <a:t>認識精度と計算コストの関係性の調査</a:t>
            </a:r>
            <a:endParaRPr lang="en-US" altLang="ja-JP" sz="2800" dirty="0"/>
          </a:p>
          <a:p>
            <a:pPr algn="ctr"/>
            <a:endParaRPr lang="en-US" altLang="ja-JP" dirty="0"/>
          </a:p>
          <a:p>
            <a:pPr algn="ctr"/>
            <a:r>
              <a:rPr lang="ja-JP" altLang="en-US" dirty="0"/>
              <a:t>学籍番号：</a:t>
            </a:r>
            <a:r>
              <a:rPr lang="en-US" altLang="ja-JP" dirty="0"/>
              <a:t>1821005</a:t>
            </a:r>
            <a:r>
              <a:rPr lang="ja-JP" altLang="en-US" dirty="0"/>
              <a:t>　氏名：吉岡拓郎　指導教員：鷹野孝典</a:t>
            </a:r>
          </a:p>
        </p:txBody>
      </p:sp>
      <p:sp>
        <p:nvSpPr>
          <p:cNvPr id="6" name="テキスト ボックス 5"/>
          <p:cNvSpPr txBox="1"/>
          <p:nvPr/>
        </p:nvSpPr>
        <p:spPr>
          <a:xfrm>
            <a:off x="6256867" y="1486185"/>
            <a:ext cx="2887133" cy="369332"/>
          </a:xfrm>
          <a:prstGeom prst="rect">
            <a:avLst/>
          </a:prstGeom>
          <a:noFill/>
        </p:spPr>
        <p:txBody>
          <a:bodyPr wrap="square" rtlCol="0">
            <a:spAutoFit/>
          </a:bodyPr>
          <a:lstStyle/>
          <a:p>
            <a:r>
              <a:rPr lang="ja-JP" altLang="en-US" dirty="0"/>
              <a:t>情報工学　中間発表　</a:t>
            </a:r>
            <a:r>
              <a:rPr lang="en-US" altLang="ja-JP" dirty="0"/>
              <a:t>2021</a:t>
            </a:r>
            <a:endParaRPr kumimoji="1" lang="ja-JP" altLang="en-US" dirty="0"/>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a:bodyPr>
          <a:lstStyle/>
          <a:p>
            <a:r>
              <a:rPr lang="ja-JP" altLang="en-US" sz="1800" dirty="0">
                <a:latin typeface="+mj-ea"/>
                <a:ea typeface="+mj-ea"/>
              </a:rPr>
              <a:t>深層学習による画像</a:t>
            </a:r>
            <a:r>
              <a:rPr lang="ja-JP" altLang="en-US" sz="1800" dirty="0" smtClean="0">
                <a:latin typeface="+mj-ea"/>
                <a:ea typeface="+mj-ea"/>
              </a:rPr>
              <a:t>認識，特徴量抽出</a:t>
            </a:r>
            <a:r>
              <a:rPr lang="en-US" altLang="ja-JP" sz="1800" dirty="0">
                <a:latin typeface="+mj-ea"/>
                <a:ea typeface="+mj-ea"/>
              </a:rPr>
              <a:t/>
            </a:r>
            <a:br>
              <a:rPr lang="en-US" altLang="ja-JP" sz="1800" dirty="0">
                <a:latin typeface="+mj-ea"/>
                <a:ea typeface="+mj-ea"/>
              </a:rPr>
            </a:br>
            <a:r>
              <a:rPr lang="en-US" altLang="ja-JP" sz="1800" dirty="0">
                <a:latin typeface="+mj-ea"/>
                <a:ea typeface="+mj-ea"/>
              </a:rPr>
              <a:t>[</a:t>
            </a:r>
            <a:r>
              <a:rPr lang="ja-JP" altLang="en-US" sz="1800" dirty="0">
                <a:latin typeface="+mj-ea"/>
                <a:ea typeface="+mj-ea"/>
              </a:rPr>
              <a:t>中山</a:t>
            </a:r>
            <a:r>
              <a:rPr lang="en-US" altLang="ja-JP" sz="1800" dirty="0">
                <a:latin typeface="+mj-ea"/>
                <a:ea typeface="+mj-ea"/>
              </a:rPr>
              <a:t>2015] </a:t>
            </a:r>
            <a:r>
              <a:rPr lang="ja-JP" altLang="en-US" sz="1800" dirty="0">
                <a:latin typeface="+mj-ea"/>
                <a:ea typeface="+mj-ea"/>
              </a:rPr>
              <a:t>中山秀樹，「深層畳み込みニューラルネットワークによる画像特徴抽出と転移学習」，信学技報，</a:t>
            </a:r>
            <a:r>
              <a:rPr lang="en-US" altLang="ja-JP" sz="1800" dirty="0">
                <a:latin typeface="+mj-ea"/>
                <a:ea typeface="+mj-ea"/>
              </a:rPr>
              <a:t>pp.1-pp.6</a:t>
            </a:r>
            <a:r>
              <a:rPr lang="ja-JP" altLang="en-US" sz="1800" dirty="0">
                <a:latin typeface="+mj-ea"/>
                <a:ea typeface="+mj-ea"/>
              </a:rPr>
              <a:t>，</a:t>
            </a:r>
            <a:r>
              <a:rPr lang="en-US" altLang="ja-JP" sz="1800" dirty="0">
                <a:latin typeface="+mj-ea"/>
                <a:ea typeface="+mj-ea"/>
              </a:rPr>
              <a:t>2015</a:t>
            </a:r>
          </a:p>
          <a:p>
            <a:endParaRPr kumimoji="1" lang="en-US" altLang="ja-JP" sz="1800" dirty="0">
              <a:latin typeface="+mj-ea"/>
              <a:ea typeface="+mj-ea"/>
            </a:endParaRPr>
          </a:p>
          <a:p>
            <a:r>
              <a:rPr kumimoji="1" lang="en-US" altLang="ja-JP" sz="1800" dirty="0">
                <a:latin typeface="+mj-ea"/>
                <a:ea typeface="+mj-ea"/>
              </a:rPr>
              <a:t>SIFT</a:t>
            </a:r>
            <a:r>
              <a:rPr kumimoji="1" lang="ja-JP" altLang="en-US" sz="1800" dirty="0">
                <a:latin typeface="+mj-ea"/>
                <a:ea typeface="+mj-ea"/>
              </a:rPr>
              <a:t>による画像特徴抽出</a:t>
            </a:r>
            <a:r>
              <a:rPr kumimoji="1" lang="en-US" altLang="ja-JP" sz="1800" dirty="0">
                <a:latin typeface="+mj-ea"/>
                <a:ea typeface="+mj-ea"/>
              </a:rPr>
              <a:t/>
            </a:r>
            <a:br>
              <a:rPr kumimoji="1" lang="en-US" altLang="ja-JP" sz="1800" dirty="0">
                <a:latin typeface="+mj-ea"/>
                <a:ea typeface="+mj-ea"/>
              </a:rPr>
            </a:br>
            <a:r>
              <a:rPr kumimoji="1" lang="en-US" altLang="ja-JP" sz="1800" dirty="0">
                <a:latin typeface="+mj-ea"/>
                <a:ea typeface="+mj-ea"/>
              </a:rPr>
              <a:t>[</a:t>
            </a:r>
            <a:r>
              <a:rPr kumimoji="1" lang="ja-JP" altLang="en-US" sz="1800" dirty="0">
                <a:latin typeface="+mj-ea"/>
                <a:ea typeface="+mj-ea"/>
              </a:rPr>
              <a:t>藤吉</a:t>
            </a:r>
            <a:r>
              <a:rPr kumimoji="1" lang="en-US" altLang="ja-JP" sz="1800" dirty="0">
                <a:latin typeface="+mj-ea"/>
                <a:ea typeface="+mj-ea"/>
              </a:rPr>
              <a:t>2007</a:t>
            </a:r>
            <a:r>
              <a:rPr kumimoji="1" lang="en-US" altLang="ja-JP" sz="1800" dirty="0" smtClean="0">
                <a:latin typeface="+mj-ea"/>
                <a:ea typeface="+mj-ea"/>
              </a:rPr>
              <a:t>]</a:t>
            </a:r>
            <a:r>
              <a:rPr kumimoji="1" lang="ja-JP" altLang="en-US" sz="1800" dirty="0" smtClean="0">
                <a:latin typeface="+mj-ea"/>
                <a:ea typeface="+mj-ea"/>
              </a:rPr>
              <a:t>　</a:t>
            </a:r>
            <a:r>
              <a:rPr lang="ja-JP" altLang="en-US" sz="1800" dirty="0" smtClean="0">
                <a:latin typeface="+mj-ea"/>
                <a:ea typeface="+mj-ea"/>
              </a:rPr>
              <a:t>藤吉 </a:t>
            </a:r>
            <a:r>
              <a:rPr lang="ja-JP" altLang="en-US" sz="1800" dirty="0">
                <a:latin typeface="+mj-ea"/>
                <a:ea typeface="+mj-ea"/>
              </a:rPr>
              <a:t>弘</a:t>
            </a:r>
            <a:r>
              <a:rPr lang="ja-JP" altLang="en-US" sz="1800" dirty="0" smtClean="0">
                <a:latin typeface="+mj-ea"/>
                <a:ea typeface="+mj-ea"/>
              </a:rPr>
              <a:t>亘，</a:t>
            </a:r>
            <a:r>
              <a:rPr kumimoji="1" lang="ja-JP" altLang="en-US" sz="1800" dirty="0" smtClean="0">
                <a:latin typeface="+mj-ea"/>
                <a:ea typeface="+mj-ea"/>
              </a:rPr>
              <a:t>「</a:t>
            </a:r>
            <a:r>
              <a:rPr kumimoji="1" lang="en-US" altLang="ja-JP" sz="1800" dirty="0">
                <a:latin typeface="+mj-ea"/>
                <a:ea typeface="+mj-ea"/>
              </a:rPr>
              <a:t>Gradient</a:t>
            </a:r>
            <a:r>
              <a:rPr kumimoji="1" lang="ja-JP" altLang="en-US" sz="1800" dirty="0">
                <a:latin typeface="+mj-ea"/>
                <a:ea typeface="+mj-ea"/>
              </a:rPr>
              <a:t>ベースの特徴抽出　</a:t>
            </a:r>
            <a:r>
              <a:rPr kumimoji="1" lang="en-US" altLang="ja-JP" sz="1800" dirty="0">
                <a:latin typeface="+mj-ea"/>
                <a:ea typeface="+mj-ea"/>
              </a:rPr>
              <a:t>–SIFT</a:t>
            </a:r>
            <a:r>
              <a:rPr kumimoji="1" lang="ja-JP" altLang="en-US" sz="1800" dirty="0">
                <a:latin typeface="+mj-ea"/>
                <a:ea typeface="+mj-ea"/>
              </a:rPr>
              <a:t>と</a:t>
            </a:r>
            <a:r>
              <a:rPr kumimoji="1" lang="en-US" altLang="ja-JP" sz="1800" dirty="0">
                <a:latin typeface="+mj-ea"/>
                <a:ea typeface="+mj-ea"/>
              </a:rPr>
              <a:t>HOG-</a:t>
            </a:r>
            <a:r>
              <a:rPr kumimoji="1" lang="ja-JP" altLang="en-US" sz="1800" dirty="0" smtClean="0">
                <a:latin typeface="+mj-ea"/>
                <a:ea typeface="+mj-ea"/>
              </a:rPr>
              <a:t>」</a:t>
            </a:r>
            <a:r>
              <a:rPr lang="ja-JP" altLang="en-US" sz="1800" dirty="0">
                <a:latin typeface="+mj-ea"/>
                <a:ea typeface="+mj-ea"/>
              </a:rPr>
              <a:t>，</a:t>
            </a:r>
            <a:r>
              <a:rPr kumimoji="1" lang="ja-JP" altLang="en-US" sz="1800" dirty="0" smtClean="0">
                <a:latin typeface="+mj-ea"/>
                <a:ea typeface="+mj-ea"/>
              </a:rPr>
              <a:t>社団法人　情報</a:t>
            </a:r>
            <a:r>
              <a:rPr kumimoji="1" lang="ja-JP" altLang="en-US" sz="1800" dirty="0">
                <a:latin typeface="+mj-ea"/>
                <a:ea typeface="+mj-ea"/>
              </a:rPr>
              <a:t>処理学会　研究</a:t>
            </a:r>
            <a:r>
              <a:rPr kumimoji="1" lang="ja-JP" altLang="en-US" sz="1800" dirty="0" smtClean="0">
                <a:latin typeface="+mj-ea"/>
                <a:ea typeface="+mj-ea"/>
              </a:rPr>
              <a:t>報告，</a:t>
            </a:r>
            <a:r>
              <a:rPr kumimoji="1" lang="en-US" altLang="ja-JP" sz="1800" dirty="0" smtClean="0">
                <a:latin typeface="+mj-ea"/>
                <a:ea typeface="+mj-ea"/>
              </a:rPr>
              <a:t>pp.1-pp.14</a:t>
            </a:r>
            <a:r>
              <a:rPr lang="ja-JP" altLang="en-US" sz="1800" dirty="0" err="1">
                <a:latin typeface="+mj-ea"/>
                <a:ea typeface="+mj-ea"/>
              </a:rPr>
              <a:t>，</a:t>
            </a:r>
            <a:r>
              <a:rPr lang="en-US" altLang="ja-JP" sz="1800" dirty="0" smtClean="0">
                <a:latin typeface="+mj-ea"/>
              </a:rPr>
              <a:t>2007/9/4</a:t>
            </a:r>
            <a:endParaRPr kumimoji="1" lang="en-US" altLang="ja-JP" sz="1800" dirty="0">
              <a:latin typeface="+mj-ea"/>
              <a:ea typeface="+mj-ea"/>
            </a:endParaRPr>
          </a:p>
          <a:p>
            <a:pPr marL="0" indent="0">
              <a:buNone/>
            </a:pPr>
            <a:r>
              <a:rPr lang="ja-JP" altLang="en-US" sz="1800" dirty="0">
                <a:latin typeface="+mj-ea"/>
                <a:ea typeface="+mj-ea"/>
              </a:rPr>
              <a:t>　　</a:t>
            </a:r>
            <a:endParaRPr kumimoji="1" lang="en-US" altLang="ja-JP" sz="1800" dirty="0">
              <a:latin typeface="+mj-ea"/>
              <a:ea typeface="+mj-ea"/>
            </a:endParaRPr>
          </a:p>
          <a:p>
            <a:r>
              <a:rPr lang="ja-JP" altLang="en-US" sz="1800" dirty="0">
                <a:latin typeface="+mj-ea"/>
                <a:ea typeface="+mj-ea"/>
              </a:rPr>
              <a:t>深層学習と</a:t>
            </a:r>
            <a:r>
              <a:rPr lang="en-US" altLang="ja-JP" sz="1800" dirty="0">
                <a:latin typeface="+mj-ea"/>
                <a:ea typeface="+mj-ea"/>
              </a:rPr>
              <a:t>SIFT</a:t>
            </a:r>
            <a:r>
              <a:rPr lang="ja-JP" altLang="en-US" sz="1800" dirty="0">
                <a:latin typeface="+mj-ea"/>
                <a:ea typeface="+mj-ea"/>
              </a:rPr>
              <a:t>の性能評価</a:t>
            </a:r>
            <a:r>
              <a:rPr lang="en-US" altLang="ja-JP" sz="1800" dirty="0">
                <a:latin typeface="+mj-ea"/>
                <a:ea typeface="+mj-ea"/>
              </a:rPr>
              <a:t/>
            </a:r>
            <a:br>
              <a:rPr lang="en-US" altLang="ja-JP" sz="1800" dirty="0">
                <a:latin typeface="+mj-ea"/>
                <a:ea typeface="+mj-ea"/>
              </a:rPr>
            </a:br>
            <a:r>
              <a:rPr lang="en-US" altLang="ja-JP" sz="1800" dirty="0">
                <a:latin typeface="+mj-ea"/>
                <a:ea typeface="+mj-ea"/>
              </a:rPr>
              <a:t>[Ke2016</a:t>
            </a:r>
            <a:r>
              <a:rPr lang="en-US" altLang="ja-JP" sz="1800" dirty="0" smtClean="0">
                <a:latin typeface="+mj-ea"/>
                <a:ea typeface="+mj-ea"/>
              </a:rPr>
              <a:t>]</a:t>
            </a:r>
            <a:r>
              <a:rPr lang="en-US" altLang="ja-JP" sz="1800" dirty="0">
                <a:latin typeface="+mj-ea"/>
              </a:rPr>
              <a:t> </a:t>
            </a:r>
            <a:r>
              <a:rPr lang="en-US" altLang="ja-JP" sz="1800" dirty="0" err="1">
                <a:latin typeface="+mj-ea"/>
              </a:rPr>
              <a:t>Ke</a:t>
            </a:r>
            <a:r>
              <a:rPr lang="en-US" altLang="ja-JP" sz="1800" dirty="0">
                <a:latin typeface="+mj-ea"/>
              </a:rPr>
              <a:t> </a:t>
            </a:r>
            <a:r>
              <a:rPr lang="en-US" altLang="ja-JP" sz="1800" dirty="0" smtClean="0">
                <a:latin typeface="+mj-ea"/>
              </a:rPr>
              <a:t>Yan</a:t>
            </a:r>
            <a:r>
              <a:rPr lang="ja-JP" altLang="en-US" sz="1800" dirty="0" err="1" smtClean="0">
                <a:latin typeface="+mj-ea"/>
              </a:rPr>
              <a:t>，</a:t>
            </a:r>
            <a:r>
              <a:rPr lang="en-US" altLang="ja-JP" sz="1800" dirty="0" err="1" smtClean="0">
                <a:latin typeface="+mj-ea"/>
              </a:rPr>
              <a:t>Yaowei</a:t>
            </a:r>
            <a:r>
              <a:rPr lang="en-US" altLang="ja-JP" sz="1800" dirty="0" smtClean="0">
                <a:latin typeface="+mj-ea"/>
              </a:rPr>
              <a:t> </a:t>
            </a:r>
            <a:r>
              <a:rPr lang="en-US" altLang="ja-JP" sz="1800" dirty="0">
                <a:latin typeface="+mj-ea"/>
              </a:rPr>
              <a:t>Wang</a:t>
            </a:r>
            <a:r>
              <a:rPr lang="en-US" altLang="ja-JP" sz="800" dirty="0" smtClean="0">
                <a:latin typeface="+mj-ea"/>
              </a:rPr>
              <a:t>;</a:t>
            </a:r>
            <a:r>
              <a:rPr lang="ja-JP" altLang="en-US" sz="1800" dirty="0">
                <a:latin typeface="+mj-ea"/>
              </a:rPr>
              <a:t>，</a:t>
            </a:r>
            <a:r>
              <a:rPr lang="en-US" altLang="ja-JP" sz="1800" dirty="0" smtClean="0">
                <a:latin typeface="+mj-ea"/>
              </a:rPr>
              <a:t> </a:t>
            </a:r>
            <a:r>
              <a:rPr lang="en-US" altLang="ja-JP" sz="1800" dirty="0" err="1">
                <a:latin typeface="+mj-ea"/>
              </a:rPr>
              <a:t>Dawei</a:t>
            </a:r>
            <a:r>
              <a:rPr lang="en-US" altLang="ja-JP" sz="1800" dirty="0">
                <a:latin typeface="+mj-ea"/>
              </a:rPr>
              <a:t> </a:t>
            </a:r>
            <a:r>
              <a:rPr lang="en-US" altLang="ja-JP" sz="1800" dirty="0" smtClean="0">
                <a:latin typeface="+mj-ea"/>
              </a:rPr>
              <a:t>Liang</a:t>
            </a:r>
            <a:r>
              <a:rPr lang="ja-JP" altLang="en-US" sz="1800" dirty="0" err="1" smtClean="0">
                <a:latin typeface="+mj-ea"/>
              </a:rPr>
              <a:t>，</a:t>
            </a:r>
            <a:r>
              <a:rPr lang="en-US" altLang="ja-JP" sz="1800" dirty="0" smtClean="0">
                <a:latin typeface="+mj-ea"/>
              </a:rPr>
              <a:t> </a:t>
            </a:r>
            <a:r>
              <a:rPr lang="en-US" altLang="ja-JP" sz="1800" dirty="0" err="1">
                <a:latin typeface="+mj-ea"/>
              </a:rPr>
              <a:t>Tiejun</a:t>
            </a:r>
            <a:r>
              <a:rPr lang="en-US" altLang="ja-JP" sz="1800" dirty="0">
                <a:latin typeface="+mj-ea"/>
              </a:rPr>
              <a:t> </a:t>
            </a:r>
            <a:r>
              <a:rPr lang="en-US" altLang="ja-JP" sz="1800" dirty="0" smtClean="0">
                <a:latin typeface="+mj-ea"/>
              </a:rPr>
              <a:t>Huang</a:t>
            </a:r>
            <a:r>
              <a:rPr lang="ja-JP" altLang="en-US" sz="1800" dirty="0" err="1" smtClean="0">
                <a:latin typeface="+mj-ea"/>
              </a:rPr>
              <a:t>，</a:t>
            </a:r>
            <a:r>
              <a:rPr lang="en-US" altLang="ja-JP" sz="1800" dirty="0" err="1" smtClean="0">
                <a:latin typeface="+mj-ea"/>
              </a:rPr>
              <a:t>Yonghong</a:t>
            </a:r>
            <a:r>
              <a:rPr lang="en-US" altLang="ja-JP" sz="1800" dirty="0" smtClean="0">
                <a:latin typeface="+mj-ea"/>
              </a:rPr>
              <a:t> Tian</a:t>
            </a:r>
            <a:r>
              <a:rPr lang="ja-JP" altLang="en-US" sz="1800" dirty="0" smtClean="0">
                <a:latin typeface="+mj-ea"/>
                <a:ea typeface="+mj-ea"/>
              </a:rPr>
              <a:t>「</a:t>
            </a:r>
            <a:r>
              <a:rPr lang="en-US" altLang="ja-JP" sz="1800" dirty="0">
                <a:latin typeface="+mj-ea"/>
                <a:ea typeface="+mj-ea"/>
              </a:rPr>
              <a:t>CNN vs. SIFT for Image Retrieval: Alternative or</a:t>
            </a:r>
            <a:r>
              <a:rPr lang="ja-JP" altLang="en-US" sz="1800" dirty="0">
                <a:latin typeface="+mj-ea"/>
                <a:ea typeface="+mj-ea"/>
              </a:rPr>
              <a:t> </a:t>
            </a:r>
            <a:r>
              <a:rPr lang="en-US" altLang="ja-JP" sz="1800" dirty="0">
                <a:latin typeface="+mj-ea"/>
                <a:ea typeface="+mj-ea"/>
              </a:rPr>
              <a:t>Complementary?</a:t>
            </a:r>
            <a:r>
              <a:rPr lang="ja-JP" altLang="en-US" sz="1800" dirty="0" smtClean="0">
                <a:latin typeface="+mj-ea"/>
                <a:ea typeface="+mj-ea"/>
              </a:rPr>
              <a:t>」，</a:t>
            </a:r>
            <a:r>
              <a:rPr lang="en-US" altLang="ja-JP" sz="1800" dirty="0">
                <a:solidFill>
                  <a:srgbClr val="333333"/>
                </a:solidFill>
                <a:latin typeface="+mj-ea"/>
              </a:rPr>
              <a:t> </a:t>
            </a:r>
          </a:p>
          <a:p>
            <a:pPr marL="0" indent="0" algn="just">
              <a:buNone/>
            </a:pPr>
            <a:r>
              <a:rPr lang="ja-JP" altLang="en-US" sz="1800" dirty="0" smtClean="0">
                <a:solidFill>
                  <a:srgbClr val="333333"/>
                </a:solidFill>
                <a:latin typeface="+mj-ea"/>
              </a:rPr>
              <a:t>　</a:t>
            </a:r>
            <a:r>
              <a:rPr lang="en-US" altLang="ja-JP" sz="1800" dirty="0" smtClean="0">
                <a:solidFill>
                  <a:srgbClr val="333333"/>
                </a:solidFill>
                <a:latin typeface="+mj-ea"/>
              </a:rPr>
              <a:t>MM </a:t>
            </a:r>
            <a:r>
              <a:rPr lang="en-US" altLang="ja-JP" sz="1800" dirty="0">
                <a:solidFill>
                  <a:srgbClr val="333333"/>
                </a:solidFill>
                <a:latin typeface="+mj-ea"/>
              </a:rPr>
              <a:t>‘16: Proceedings of the 24th ACM international </a:t>
            </a:r>
            <a:r>
              <a:rPr lang="en-US" altLang="ja-JP" sz="1800" dirty="0" smtClean="0">
                <a:solidFill>
                  <a:srgbClr val="333333"/>
                </a:solidFill>
                <a:latin typeface="+mj-ea"/>
              </a:rPr>
              <a:t>conference </a:t>
            </a:r>
            <a:r>
              <a:rPr lang="en-US" altLang="ja-JP" sz="1800" dirty="0">
                <a:solidFill>
                  <a:srgbClr val="333333"/>
                </a:solidFill>
                <a:latin typeface="+mj-ea"/>
              </a:rPr>
              <a:t>on </a:t>
            </a:r>
            <a:r>
              <a:rPr lang="en-US" altLang="ja-JP" sz="1800" dirty="0" smtClean="0">
                <a:solidFill>
                  <a:srgbClr val="333333"/>
                </a:solidFill>
                <a:latin typeface="+mj-ea"/>
              </a:rPr>
              <a:t>Multimedia</a:t>
            </a:r>
            <a:r>
              <a:rPr lang="ja-JP" altLang="en-US" sz="1800" dirty="0" err="1" smtClean="0">
                <a:solidFill>
                  <a:srgbClr val="333333"/>
                </a:solidFill>
                <a:latin typeface="+mj-ea"/>
              </a:rPr>
              <a:t>，</a:t>
            </a:r>
            <a:r>
              <a:rPr lang="en-US" altLang="ja-JP" sz="1800" dirty="0" smtClean="0">
                <a:solidFill>
                  <a:srgbClr val="333333"/>
                </a:solidFill>
                <a:latin typeface="+mj-ea"/>
              </a:rPr>
              <a:t>pp.407-pp.411</a:t>
            </a:r>
            <a:r>
              <a:rPr lang="ja-JP" altLang="en-US" sz="1800" dirty="0" err="1" smtClean="0">
                <a:solidFill>
                  <a:srgbClr val="333333"/>
                </a:solidFill>
                <a:latin typeface="+mj-ea"/>
              </a:rPr>
              <a:t>，</a:t>
            </a:r>
            <a:r>
              <a:rPr kumimoji="1" lang="en-US" altLang="ja-JP" sz="1800" dirty="0" smtClean="0">
                <a:latin typeface="+mj-ea"/>
                <a:ea typeface="+mj-ea"/>
              </a:rPr>
              <a:t>2016/10/01 </a:t>
            </a:r>
            <a:endParaRPr lang="en-US" altLang="ja-JP" sz="1800" dirty="0">
              <a:solidFill>
                <a:srgbClr val="333333"/>
              </a:solidFill>
              <a:latin typeface="+mj-ea"/>
              <a:ea typeface="+mj-ea"/>
            </a:endParaRPr>
          </a:p>
          <a:p>
            <a:pPr marL="0" indent="0">
              <a:buNone/>
            </a:pPr>
            <a:r>
              <a:rPr lang="ja-JP" altLang="en-US" sz="1800" dirty="0">
                <a:latin typeface="+mj-ea"/>
                <a:ea typeface="+mj-ea"/>
              </a:rPr>
              <a:t>　　</a:t>
            </a:r>
            <a:endParaRPr kumimoji="1" lang="ja-JP" altLang="en-US" sz="1800" dirty="0">
              <a:latin typeface="+mj-ea"/>
              <a:ea typeface="+mj-ea"/>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2</a:t>
            </a:fld>
            <a:endParaRPr kumimoji="1" lang="ja-JP" altLang="en-US" sz="3200" dirty="0"/>
          </a:p>
        </p:txBody>
      </p:sp>
    </p:spTree>
    <p:extLst>
      <p:ext uri="{BB962C8B-B14F-4D97-AF65-F5344CB8AC3E}">
        <p14:creationId xmlns:p14="http://schemas.microsoft.com/office/powerpoint/2010/main" val="37695416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628650" y="1539509"/>
            <a:ext cx="7886700" cy="4351338"/>
          </a:xfrm>
        </p:spPr>
        <p:txBody>
          <a:bodyPr/>
          <a:lstStyle/>
          <a:p>
            <a:r>
              <a:rPr lang="ja-JP" altLang="en-US" dirty="0"/>
              <a:t>画像認識において</a:t>
            </a:r>
            <a:r>
              <a:rPr lang="en-US" altLang="ja-JP" dirty="0"/>
              <a:t>,</a:t>
            </a:r>
            <a:r>
              <a:rPr lang="ja-JP" altLang="en-US" dirty="0"/>
              <a:t>特徴量がより高次元になる</a:t>
            </a:r>
            <a:r>
              <a:rPr lang="ja-JP" altLang="en-US" dirty="0" smtClean="0"/>
              <a:t>ほど</a:t>
            </a:r>
            <a:r>
              <a:rPr lang="ja-JP" altLang="en-US" dirty="0"/>
              <a:t>，</a:t>
            </a:r>
            <a:r>
              <a:rPr lang="ja-JP" altLang="en-US" dirty="0" smtClean="0"/>
              <a:t>認識</a:t>
            </a:r>
            <a:r>
              <a:rPr lang="ja-JP" altLang="en-US" dirty="0"/>
              <a:t>性能が高く</a:t>
            </a:r>
            <a:r>
              <a:rPr lang="ja-JP" altLang="en-US" dirty="0" smtClean="0"/>
              <a:t>なる</a:t>
            </a:r>
            <a:r>
              <a:rPr lang="ja-JP" altLang="en-US" dirty="0"/>
              <a:t>．</a:t>
            </a:r>
            <a:endParaRPr lang="en-US" altLang="ja-JP" dirty="0"/>
          </a:p>
          <a:p>
            <a:r>
              <a:rPr lang="ja-JP" altLang="en-US" dirty="0" smtClean="0"/>
              <a:t>しかし，特徴量</a:t>
            </a:r>
            <a:r>
              <a:rPr lang="ja-JP" altLang="en-US" dirty="0"/>
              <a:t>が高次元になると特徴量の算出</a:t>
            </a:r>
            <a:r>
              <a:rPr lang="ja-JP" altLang="en-US" dirty="0" smtClean="0"/>
              <a:t>コスト</a:t>
            </a:r>
            <a:r>
              <a:rPr lang="ja-JP" altLang="en-US" dirty="0"/>
              <a:t>，</a:t>
            </a:r>
            <a:r>
              <a:rPr lang="ja-JP" altLang="en-US" dirty="0" smtClean="0"/>
              <a:t>認識</a:t>
            </a:r>
            <a:r>
              <a:rPr lang="ja-JP" altLang="en-US" dirty="0"/>
              <a:t>処理の計算コストが大きく増加して</a:t>
            </a:r>
            <a:r>
              <a:rPr lang="ja-JP" altLang="en-US" dirty="0" smtClean="0"/>
              <a:t>しまい</a:t>
            </a:r>
            <a:r>
              <a:rPr lang="ja-JP" altLang="en-US" dirty="0"/>
              <a:t>，</a:t>
            </a:r>
            <a:r>
              <a:rPr lang="ja-JP" altLang="en-US" dirty="0" smtClean="0"/>
              <a:t>解析</a:t>
            </a:r>
            <a:r>
              <a:rPr lang="ja-JP" altLang="en-US" dirty="0"/>
              <a:t>が困難になってしまうといった課題が</a:t>
            </a:r>
            <a:r>
              <a:rPr lang="ja-JP" altLang="en-US" dirty="0" smtClean="0"/>
              <a:t>ある</a:t>
            </a:r>
            <a:r>
              <a:rPr lang="ja-JP" altLang="en-US" dirty="0"/>
              <a:t>．</a:t>
            </a:r>
            <a:r>
              <a:rPr lang="en-US" altLang="ja-JP" dirty="0"/>
              <a:t/>
            </a:r>
            <a:br>
              <a:rPr lang="en-US" altLang="ja-JP" dirty="0"/>
            </a:br>
            <a:r>
              <a:rPr lang="ja-JP" altLang="en-US" dirty="0"/>
              <a:t>（次元の呪いなど）</a:t>
            </a:r>
            <a:endParaRPr lang="en-US" altLang="ja-JP" dirty="0"/>
          </a:p>
          <a:p>
            <a:r>
              <a:rPr lang="ja-JP" altLang="en-US" dirty="0"/>
              <a:t>低次元だ</a:t>
            </a:r>
            <a:r>
              <a:rPr lang="ja-JP" altLang="en-US" dirty="0" smtClean="0"/>
              <a:t>と</a:t>
            </a:r>
            <a:r>
              <a:rPr lang="ja-JP" altLang="en-US" dirty="0"/>
              <a:t>，</a:t>
            </a:r>
            <a:r>
              <a:rPr lang="ja-JP" altLang="en-US" dirty="0" smtClean="0"/>
              <a:t>意味</a:t>
            </a:r>
            <a:r>
              <a:rPr lang="ja-JP" altLang="en-US" dirty="0"/>
              <a:t>情報が損失</a:t>
            </a:r>
            <a:r>
              <a:rPr lang="ja-JP" altLang="en-US" dirty="0" smtClean="0"/>
              <a:t>し</a:t>
            </a:r>
            <a:r>
              <a:rPr lang="ja-JP" altLang="en-US" dirty="0"/>
              <a:t>，</a:t>
            </a:r>
            <a:r>
              <a:rPr lang="ja-JP" altLang="en-US" dirty="0" smtClean="0"/>
              <a:t>認識</a:t>
            </a:r>
            <a:r>
              <a:rPr lang="ja-JP" altLang="en-US" dirty="0"/>
              <a:t>精度が</a:t>
            </a:r>
            <a:r>
              <a:rPr lang="ja-JP" altLang="en-US" dirty="0" smtClean="0"/>
              <a:t>下がる</a:t>
            </a:r>
            <a:r>
              <a:rPr lang="ja-JP" altLang="en-US" dirty="0"/>
              <a:t>．</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3</a:t>
            </a:fld>
            <a:endParaRPr kumimoji="1" lang="ja-JP" altLang="en-US" sz="3200" dirty="0"/>
          </a:p>
        </p:txBody>
      </p:sp>
      <p:pic>
        <p:nvPicPr>
          <p:cNvPr id="7" name="図 6"/>
          <p:cNvPicPr>
            <a:picLocks noChangeAspect="1"/>
          </p:cNvPicPr>
          <p:nvPr/>
        </p:nvPicPr>
        <p:blipFill>
          <a:blip r:embed="rId3"/>
          <a:stretch>
            <a:fillRect/>
          </a:stretch>
        </p:blipFill>
        <p:spPr>
          <a:xfrm>
            <a:off x="2121505" y="4586956"/>
            <a:ext cx="4237731" cy="2071310"/>
          </a:xfrm>
          <a:prstGeom prst="rect">
            <a:avLst/>
          </a:prstGeom>
        </p:spPr>
      </p:pic>
      <p:sp>
        <p:nvSpPr>
          <p:cNvPr id="16" name="テキスト ボックス 15"/>
          <p:cNvSpPr txBox="1"/>
          <p:nvPr/>
        </p:nvSpPr>
        <p:spPr>
          <a:xfrm>
            <a:off x="6359236" y="5361000"/>
            <a:ext cx="1762080" cy="1277273"/>
          </a:xfrm>
          <a:prstGeom prst="rect">
            <a:avLst/>
          </a:prstGeom>
          <a:noFill/>
        </p:spPr>
        <p:txBody>
          <a:bodyPr wrap="square" rtlCol="0">
            <a:spAutoFit/>
          </a:bodyPr>
          <a:lstStyle/>
          <a:p>
            <a:r>
              <a:rPr kumimoji="1" lang="ja-JP" altLang="en-US" sz="1100" dirty="0" smtClean="0"/>
              <a:t>出典</a:t>
            </a:r>
            <a:r>
              <a:rPr lang="en-US" altLang="ja-JP" sz="1100" dirty="0" smtClean="0"/>
              <a:t>:</a:t>
            </a:r>
          </a:p>
          <a:p>
            <a:r>
              <a:rPr lang="ja-JP" altLang="en-US" sz="1100" dirty="0"/>
              <a:t>次元の</a:t>
            </a:r>
            <a:r>
              <a:rPr lang="ja-JP" altLang="en-US" sz="1100" dirty="0" smtClean="0"/>
              <a:t>呪いとは</a:t>
            </a:r>
            <a:r>
              <a:rPr lang="ja-JP" altLang="en-US" sz="1100" dirty="0" err="1" smtClean="0"/>
              <a:t>？</a:t>
            </a:r>
            <a:r>
              <a:rPr lang="ja-JP" altLang="en-US" sz="1100" dirty="0" err="1"/>
              <a:t>．</a:t>
            </a:r>
            <a:r>
              <a:rPr lang="en-US" altLang="ja-JP" sz="1100" dirty="0" smtClean="0"/>
              <a:t>@IT</a:t>
            </a:r>
            <a:r>
              <a:rPr lang="ja-JP" altLang="en-US" sz="1100" dirty="0" err="1"/>
              <a:t>．</a:t>
            </a:r>
            <a:r>
              <a:rPr lang="en-US" altLang="ja-JP" sz="1100" dirty="0" smtClean="0"/>
              <a:t>2020</a:t>
            </a:r>
            <a:r>
              <a:rPr lang="ja-JP" altLang="en-US" sz="1100" dirty="0" smtClean="0"/>
              <a:t>年</a:t>
            </a:r>
            <a:r>
              <a:rPr lang="en-US" altLang="ja-JP" sz="1100" dirty="0" smtClean="0"/>
              <a:t>6</a:t>
            </a:r>
            <a:r>
              <a:rPr lang="ja-JP" altLang="en-US" sz="1100" dirty="0" smtClean="0"/>
              <a:t>月</a:t>
            </a:r>
            <a:r>
              <a:rPr lang="en-US" altLang="ja-JP" sz="1100" dirty="0" smtClean="0"/>
              <a:t>29</a:t>
            </a:r>
            <a:r>
              <a:rPr lang="ja-JP" altLang="en-US" sz="1100" dirty="0" smtClean="0"/>
              <a:t>日．</a:t>
            </a:r>
            <a:r>
              <a:rPr lang="en-US" altLang="ja-JP" sz="1100" dirty="0" smtClean="0">
                <a:hlinkClick r:id="rId4"/>
              </a:rPr>
              <a:t>https</a:t>
            </a:r>
            <a:r>
              <a:rPr lang="en-US" altLang="ja-JP" sz="1100" dirty="0">
                <a:hlinkClick r:id="rId4"/>
              </a:rPr>
              <a:t>://</a:t>
            </a:r>
            <a:r>
              <a:rPr lang="en-US" altLang="ja-JP" sz="1100" dirty="0" smtClean="0">
                <a:hlinkClick r:id="rId4"/>
              </a:rPr>
              <a:t>www.atmarkit.co.jp/ait/articles/2006/29/news023.html</a:t>
            </a:r>
            <a:endParaRPr lang="en-US" altLang="ja-JP" sz="1100" dirty="0" smtClean="0"/>
          </a:p>
          <a:p>
            <a:r>
              <a:rPr kumimoji="1" lang="en-US" altLang="ja-JP" sz="1100" dirty="0"/>
              <a:t>(</a:t>
            </a:r>
            <a:r>
              <a:rPr kumimoji="1" lang="ja-JP" altLang="en-US" sz="1100" dirty="0" smtClean="0"/>
              <a:t>参照</a:t>
            </a:r>
            <a:r>
              <a:rPr kumimoji="1" lang="en-US" altLang="ja-JP" sz="1100" dirty="0" smtClean="0"/>
              <a:t>2021-07-27)</a:t>
            </a:r>
            <a:endParaRPr kumimoji="1" lang="ja-JP" altLang="en-US" sz="1100" dirty="0"/>
          </a:p>
        </p:txBody>
      </p:sp>
    </p:spTree>
    <p:extLst>
      <p:ext uri="{BB962C8B-B14F-4D97-AF65-F5344CB8AC3E}">
        <p14:creationId xmlns:p14="http://schemas.microsoft.com/office/powerpoint/2010/main" val="19234078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研究動機・目的</a:t>
            </a:r>
          </a:p>
        </p:txBody>
      </p:sp>
      <p:sp>
        <p:nvSpPr>
          <p:cNvPr id="3" name="コンテンツ プレースホルダー 2"/>
          <p:cNvSpPr>
            <a:spLocks noGrp="1"/>
          </p:cNvSpPr>
          <p:nvPr>
            <p:ph idx="1"/>
          </p:nvPr>
        </p:nvSpPr>
        <p:spPr>
          <a:xfrm>
            <a:off x="358924" y="2370138"/>
            <a:ext cx="7886700" cy="4351338"/>
          </a:xfrm>
        </p:spPr>
        <p:txBody>
          <a:bodyPr>
            <a:normAutofit lnSpcReduction="10000"/>
          </a:bodyPr>
          <a:lstStyle/>
          <a:p>
            <a:r>
              <a:rPr lang="ja-JP" altLang="en-US" dirty="0"/>
              <a:t>画像認識に</a:t>
            </a:r>
            <a:r>
              <a:rPr lang="ja-JP" altLang="en-US" dirty="0" smtClean="0"/>
              <a:t>おいて</a:t>
            </a:r>
            <a:r>
              <a:rPr lang="ja-JP" altLang="en-US" dirty="0"/>
              <a:t>，</a:t>
            </a:r>
            <a:r>
              <a:rPr lang="ja-JP" altLang="en-US" dirty="0" smtClean="0"/>
              <a:t>高次元</a:t>
            </a:r>
            <a:r>
              <a:rPr lang="ja-JP" altLang="en-US" dirty="0"/>
              <a:t>の画像データを認識性能を向上</a:t>
            </a:r>
            <a:r>
              <a:rPr lang="ja-JP" altLang="en-US" dirty="0" smtClean="0"/>
              <a:t>させ</a:t>
            </a:r>
            <a:r>
              <a:rPr lang="ja-JP" altLang="en-US" dirty="0"/>
              <a:t>，</a:t>
            </a:r>
            <a:r>
              <a:rPr lang="ja-JP" altLang="en-US" dirty="0" smtClean="0"/>
              <a:t>計算</a:t>
            </a:r>
            <a:r>
              <a:rPr lang="ja-JP" altLang="en-US" dirty="0"/>
              <a:t>コストを抑えることでより良い画像認識を</a:t>
            </a:r>
            <a:r>
              <a:rPr lang="ja-JP" altLang="en-US" dirty="0" smtClean="0"/>
              <a:t>行う．</a:t>
            </a:r>
            <a:endParaRPr lang="en-US" altLang="ja-JP" dirty="0"/>
          </a:p>
          <a:p>
            <a:r>
              <a:rPr lang="ja-JP" altLang="en-US" dirty="0"/>
              <a:t>画像認識の性能を向上させるため</a:t>
            </a:r>
            <a:r>
              <a:rPr lang="ja-JP" altLang="en-US" dirty="0" smtClean="0"/>
              <a:t>に</a:t>
            </a:r>
            <a:r>
              <a:rPr lang="ja-JP" altLang="en-US" dirty="0"/>
              <a:t>，</a:t>
            </a:r>
            <a:r>
              <a:rPr lang="ja-JP" altLang="en-US" dirty="0" smtClean="0"/>
              <a:t>画像</a:t>
            </a:r>
            <a:r>
              <a:rPr lang="ja-JP" altLang="en-US" dirty="0"/>
              <a:t>認識に有効な特徴量とどれくらいの計算コストで処理できるのかを計測</a:t>
            </a:r>
            <a:r>
              <a:rPr lang="ja-JP" altLang="en-US" dirty="0" smtClean="0"/>
              <a:t>する</a:t>
            </a:r>
            <a:r>
              <a:rPr lang="ja-JP" altLang="en-US" dirty="0"/>
              <a:t>．</a:t>
            </a:r>
            <a:endParaRPr lang="en-US" altLang="ja-JP" dirty="0"/>
          </a:p>
          <a:p>
            <a:endParaRPr lang="en-US" altLang="ja-JP" dirty="0"/>
          </a:p>
          <a:p>
            <a:r>
              <a:rPr lang="ja-JP" altLang="en-US" dirty="0"/>
              <a:t>計算コストを抑えた画像認識手法を調査すること</a:t>
            </a:r>
            <a:r>
              <a:rPr lang="ja-JP" altLang="en-US" dirty="0" smtClean="0"/>
              <a:t>で</a:t>
            </a:r>
            <a:r>
              <a:rPr lang="ja-JP" altLang="en-US" dirty="0"/>
              <a:t>，</a:t>
            </a:r>
            <a:r>
              <a:rPr lang="ja-JP" altLang="en-US" dirty="0" smtClean="0"/>
              <a:t>画像</a:t>
            </a:r>
            <a:r>
              <a:rPr lang="ja-JP" altLang="en-US" dirty="0"/>
              <a:t>検索システムを成り立たせるうえで</a:t>
            </a:r>
            <a:r>
              <a:rPr lang="en-US" altLang="ja-JP" dirty="0"/>
              <a:t>,</a:t>
            </a:r>
            <a:r>
              <a:rPr lang="ja-JP" altLang="en-US" dirty="0"/>
              <a:t>認識性能が正常に扱える有効な範囲はどこなのかを明確に</a:t>
            </a:r>
            <a:r>
              <a:rPr lang="ja-JP" altLang="en-US" dirty="0" smtClean="0"/>
              <a:t>する</a:t>
            </a:r>
            <a:r>
              <a:rPr lang="ja-JP" altLang="en-US" dirty="0"/>
              <a:t>．</a:t>
            </a:r>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4</a:t>
            </a:fld>
            <a:endParaRPr kumimoji="1" lang="ja-JP" altLang="en-US" sz="3200" dirty="0"/>
          </a:p>
        </p:txBody>
      </p:sp>
      <p:pic>
        <p:nvPicPr>
          <p:cNvPr id="11" name="図 10"/>
          <p:cNvPicPr>
            <a:picLocks noChangeAspect="1"/>
          </p:cNvPicPr>
          <p:nvPr/>
        </p:nvPicPr>
        <p:blipFill>
          <a:blip r:embed="rId2"/>
          <a:stretch>
            <a:fillRect/>
          </a:stretch>
        </p:blipFill>
        <p:spPr>
          <a:xfrm>
            <a:off x="4681734" y="65890"/>
            <a:ext cx="3833616" cy="2304248"/>
          </a:xfrm>
          <a:prstGeom prst="rect">
            <a:avLst/>
          </a:prstGeom>
        </p:spPr>
      </p:pic>
      <p:sp>
        <p:nvSpPr>
          <p:cNvPr id="26" name="フローチャート: 結合子 25"/>
          <p:cNvSpPr/>
          <p:nvPr/>
        </p:nvSpPr>
        <p:spPr>
          <a:xfrm>
            <a:off x="7606965" y="1052396"/>
            <a:ext cx="189497" cy="165618"/>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9" name="テキスト ボックス 48"/>
          <p:cNvSpPr txBox="1"/>
          <p:nvPr/>
        </p:nvSpPr>
        <p:spPr>
          <a:xfrm>
            <a:off x="7701713" y="1033348"/>
            <a:ext cx="1130968" cy="369332"/>
          </a:xfrm>
          <a:prstGeom prst="rect">
            <a:avLst/>
          </a:prstGeom>
          <a:noFill/>
        </p:spPr>
        <p:txBody>
          <a:bodyPr wrap="square" rtlCol="0">
            <a:spAutoFit/>
          </a:bodyPr>
          <a:lstStyle/>
          <a:p>
            <a:r>
              <a:rPr kumimoji="1" lang="ja-JP" altLang="en-US" dirty="0" smtClean="0"/>
              <a:t>最適点</a:t>
            </a:r>
            <a:endParaRPr kumimoji="1" lang="ja-JP" altLang="en-US" dirty="0"/>
          </a:p>
        </p:txBody>
      </p:sp>
    </p:spTree>
    <p:extLst>
      <p:ext uri="{BB962C8B-B14F-4D97-AF65-F5344CB8AC3E}">
        <p14:creationId xmlns:p14="http://schemas.microsoft.com/office/powerpoint/2010/main" val="1144721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本研究のアプローチ</a:t>
            </a:r>
          </a:p>
        </p:txBody>
      </p:sp>
      <p:sp>
        <p:nvSpPr>
          <p:cNvPr id="3" name="コンテンツ プレースホルダー 2"/>
          <p:cNvSpPr>
            <a:spLocks noGrp="1"/>
          </p:cNvSpPr>
          <p:nvPr>
            <p:ph idx="1"/>
          </p:nvPr>
        </p:nvSpPr>
        <p:spPr/>
        <p:txBody>
          <a:bodyPr/>
          <a:lstStyle/>
          <a:p>
            <a:r>
              <a:rPr lang="en-US" altLang="ja-JP" dirty="0"/>
              <a:t>CNN</a:t>
            </a:r>
            <a:r>
              <a:rPr lang="ja-JP" altLang="en-US" dirty="0"/>
              <a:t>　</a:t>
            </a:r>
            <a:r>
              <a:rPr lang="en-US" altLang="ja-JP" dirty="0"/>
              <a:t>(Convolutional Neural Network)</a:t>
            </a:r>
            <a:r>
              <a:rPr lang="ja-JP" altLang="en-US" dirty="0"/>
              <a:t>　を用いて抽出した画像の特徴ベクトルは，画像の意味情報が保持されてると仮定</a:t>
            </a:r>
            <a:r>
              <a:rPr lang="ja-JP" altLang="en-US" dirty="0" smtClean="0"/>
              <a:t>する．</a:t>
            </a:r>
            <a:endParaRPr kumimoji="1" lang="en-US" altLang="ja-JP" dirty="0"/>
          </a:p>
          <a:p>
            <a:r>
              <a:rPr lang="ja-JP" altLang="en-US" dirty="0"/>
              <a:t>このため，特徴ベクトルの生成に</a:t>
            </a:r>
            <a:r>
              <a:rPr lang="ja-JP" altLang="en-US" dirty="0" smtClean="0"/>
              <a:t>は</a:t>
            </a:r>
            <a:r>
              <a:rPr lang="ja-JP" altLang="en-US" dirty="0"/>
              <a:t>，</a:t>
            </a:r>
            <a:r>
              <a:rPr lang="en-US" altLang="ja-JP" dirty="0" smtClean="0"/>
              <a:t>CNN</a:t>
            </a:r>
            <a:r>
              <a:rPr lang="ja-JP" altLang="en-US" dirty="0"/>
              <a:t>を利用</a:t>
            </a:r>
            <a:r>
              <a:rPr lang="ja-JP" altLang="en-US" dirty="0" smtClean="0"/>
              <a:t>する．</a:t>
            </a:r>
            <a:endParaRPr lang="en-US" altLang="ja-JP" dirty="0"/>
          </a:p>
          <a:p>
            <a:r>
              <a:rPr kumimoji="1" lang="en-US" altLang="ja-JP" dirty="0"/>
              <a:t>CNN</a:t>
            </a:r>
            <a:r>
              <a:rPr kumimoji="1" lang="ja-JP" altLang="en-US" dirty="0"/>
              <a:t>を用いた特徴ベクトルの生成方法</a:t>
            </a:r>
            <a:endParaRPr lang="en-US" altLang="ja-JP" dirty="0"/>
          </a:p>
          <a:p>
            <a:pPr lvl="1"/>
            <a:r>
              <a:rPr lang="ja-JP" altLang="en-US" dirty="0"/>
              <a:t>識別層の一つ二つ手前の全結合層を</a:t>
            </a:r>
            <a:r>
              <a:rPr lang="ja-JP" altLang="en-US" dirty="0" smtClean="0"/>
              <a:t>用いる</a:t>
            </a:r>
            <a:r>
              <a:rPr lang="ja-JP" altLang="en-US" dirty="0"/>
              <a:t>．</a:t>
            </a:r>
            <a:endParaRPr kumimoji="1"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5</a:t>
            </a:fld>
            <a:endParaRPr kumimoji="1" lang="ja-JP" altLang="en-US" sz="3200" dirty="0"/>
          </a:p>
        </p:txBody>
      </p:sp>
      <p:grpSp>
        <p:nvGrpSpPr>
          <p:cNvPr id="14" name="グループ化 13"/>
          <p:cNvGrpSpPr/>
          <p:nvPr/>
        </p:nvGrpSpPr>
        <p:grpSpPr>
          <a:xfrm>
            <a:off x="905154" y="5067578"/>
            <a:ext cx="7333692" cy="1109385"/>
            <a:chOff x="552823" y="1275227"/>
            <a:chExt cx="10363452" cy="1521761"/>
          </a:xfrm>
        </p:grpSpPr>
        <p:sp>
          <p:nvSpPr>
            <p:cNvPr id="15" name="正方形/長方形 14"/>
            <p:cNvSpPr/>
            <p:nvPr/>
          </p:nvSpPr>
          <p:spPr>
            <a:xfrm>
              <a:off x="552823" y="1280458"/>
              <a:ext cx="1024965"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chemeClr val="tx1"/>
                  </a:solidFill>
                </a:rPr>
                <a:t>入力層</a:t>
              </a:r>
              <a:endParaRPr kumimoji="1" lang="ja-JP" altLang="en-US" dirty="0">
                <a:solidFill>
                  <a:schemeClr val="tx1"/>
                </a:solidFill>
              </a:endParaRPr>
            </a:p>
          </p:txBody>
        </p:sp>
        <p:sp>
          <p:nvSpPr>
            <p:cNvPr id="16" name="右矢印 15"/>
            <p:cNvSpPr/>
            <p:nvPr/>
          </p:nvSpPr>
          <p:spPr>
            <a:xfrm>
              <a:off x="1885078" y="1873623"/>
              <a:ext cx="1227667"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3420035" y="128045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4146176"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0266335" y="1275227"/>
              <a:ext cx="649940"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chemeClr val="tx1"/>
                  </a:solidFill>
                </a:rPr>
                <a:t>識別層</a:t>
              </a:r>
              <a:endParaRPr kumimoji="1" lang="ja-JP" altLang="en-US" dirty="0">
                <a:solidFill>
                  <a:schemeClr val="tx1"/>
                </a:solidFill>
              </a:endParaRPr>
            </a:p>
          </p:txBody>
        </p:sp>
        <p:sp>
          <p:nvSpPr>
            <p:cNvPr id="29" name="正方形/長方形 28"/>
            <p:cNvSpPr/>
            <p:nvPr/>
          </p:nvSpPr>
          <p:spPr>
            <a:xfrm>
              <a:off x="4872317"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5703406"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7716988" y="1275228"/>
              <a:ext cx="1019859"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solidFill>
                    <a:schemeClr val="tx1"/>
                  </a:solidFill>
                </a:rPr>
                <a:t>全結合層</a:t>
              </a:r>
              <a:endParaRPr kumimoji="1" lang="ja-JP" altLang="en-US" dirty="0">
                <a:solidFill>
                  <a:schemeClr val="tx1"/>
                </a:solidFill>
              </a:endParaRPr>
            </a:p>
          </p:txBody>
        </p:sp>
        <p:sp>
          <p:nvSpPr>
            <p:cNvPr id="32" name="右矢印 31"/>
            <p:cNvSpPr/>
            <p:nvPr/>
          </p:nvSpPr>
          <p:spPr>
            <a:xfrm>
              <a:off x="6522813" y="1868392"/>
              <a:ext cx="900456"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右矢印 32"/>
            <p:cNvSpPr/>
            <p:nvPr/>
          </p:nvSpPr>
          <p:spPr>
            <a:xfrm>
              <a:off x="9113992" y="1868393"/>
              <a:ext cx="775199" cy="3301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42246689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研究の方法</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961147"/>
                <a:ext cx="7886700" cy="4186990"/>
              </a:xfrm>
            </p:spPr>
            <p:txBody>
              <a:bodyPr>
                <a:normAutofit fontScale="92500" lnSpcReduction="20000"/>
              </a:bodyPr>
              <a:lstStyle/>
              <a:p>
                <a:r>
                  <a:rPr lang="ja-JP" altLang="en-US" dirty="0" smtClean="0"/>
                  <a:t>画像認識の認識性能を高く保ち</a:t>
                </a:r>
                <a:r>
                  <a:rPr lang="ja-JP" altLang="en-US" dirty="0"/>
                  <a:t>，</a:t>
                </a:r>
                <a:r>
                  <a:rPr lang="ja-JP" altLang="en-US" dirty="0" smtClean="0"/>
                  <a:t>計算</a:t>
                </a:r>
                <a:r>
                  <a:rPr lang="ja-JP" altLang="en-US" dirty="0"/>
                  <a:t>コストを抑える最適な画像特徴ベクトルの次元数を調査</a:t>
                </a:r>
                <a:r>
                  <a:rPr lang="ja-JP" altLang="en-US" dirty="0" smtClean="0"/>
                  <a:t>する</a:t>
                </a:r>
                <a:r>
                  <a:rPr lang="ja-JP" altLang="en-US" dirty="0"/>
                  <a:t>．</a:t>
                </a:r>
                <a:endParaRPr lang="en-US" altLang="ja-JP" dirty="0"/>
              </a:p>
              <a:p>
                <a:endParaRPr lang="en-US" altLang="ja-JP" dirty="0"/>
              </a:p>
              <a:p>
                <a:r>
                  <a:rPr lang="ja-JP" altLang="en-US" dirty="0"/>
                  <a:t>画像集合を用意し，</a:t>
                </a:r>
                <a:r>
                  <a:rPr lang="en-US" altLang="ja-JP" dirty="0"/>
                  <a:t>CNN</a:t>
                </a:r>
                <a:r>
                  <a:rPr lang="ja-JP" altLang="en-US" dirty="0"/>
                  <a:t>を用いて特徴ベクトルを生成する．</a:t>
                </a:r>
                <a:endParaRPr lang="en-US" altLang="ja-JP" dirty="0"/>
              </a:p>
              <a:p>
                <a:r>
                  <a:rPr kumimoji="1" lang="ja-JP" altLang="en-US" dirty="0"/>
                  <a:t>特徴ベクトルの次元数を変化させて，画像間の類似度を計算するときの計算コストと精度について評価する．</a:t>
                </a:r>
                <a:endParaRPr kumimoji="1" lang="en-US" altLang="ja-JP" dirty="0"/>
              </a:p>
              <a:p>
                <a:endParaRPr kumimoji="1" lang="en-US" altLang="ja-JP" dirty="0"/>
              </a:p>
              <a:p>
                <a:r>
                  <a:rPr lang="ja-JP" altLang="en-US" dirty="0"/>
                  <a:t>最適な次元数を見つけるための評価関数を定義する．</a:t>
                </a:r>
                <a:endParaRPr lang="en-US" altLang="ja-JP" dirty="0"/>
              </a:p>
              <a:p>
                <a:endParaRPr kumimoji="1" lang="en-US" altLang="ja-JP" dirty="0"/>
              </a:p>
              <a:p>
                <a:pPr marL="0" indent="0">
                  <a:buNone/>
                </a:pPr>
                <a:r>
                  <a:rPr kumimoji="1" lang="ja-JP" altLang="en-US" dirty="0" smtClean="0"/>
                  <a:t>評価関数</a:t>
                </a:r>
                <a14:m>
                  <m:oMath xmlns:m="http://schemas.openxmlformats.org/officeDocument/2006/math">
                    <m:r>
                      <a:rPr kumimoji="1" lang="en-US" altLang="ja-JP" b="0" i="0" smtClean="0">
                        <a:latin typeface="Cambria Math" panose="02040503050406030204" pitchFamily="18" charset="0"/>
                      </a:rPr>
                      <m:t> </m:t>
                    </m:r>
                    <m:r>
                      <a:rPr kumimoji="1" lang="en-US" altLang="ja-JP" i="1" smtClean="0">
                        <a:latin typeface="Cambria Math" panose="02040503050406030204" pitchFamily="18" charset="0"/>
                      </a:rPr>
                      <m:t>=</m:t>
                    </m:r>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r>
                      <a:rPr lang="ja-JP" altLang="en-US" i="1">
                        <a:latin typeface="Cambria Math" panose="02040503050406030204" pitchFamily="18" charset="0"/>
                      </a:rPr>
                      <m:t>次元</m:t>
                    </m:r>
                    <m:r>
                      <a:rPr lang="ja-JP" altLang="en-US" i="1" smtClean="0">
                        <a:latin typeface="Cambria Math" panose="02040503050406030204" pitchFamily="18" charset="0"/>
                      </a:rPr>
                      <m:t>，</m:t>
                    </m:r>
                    <m:r>
                      <a:rPr lang="ja-JP" altLang="en-US" i="1">
                        <a:latin typeface="Cambria Math" panose="02040503050406030204" pitchFamily="18" charset="0"/>
                      </a:rPr>
                      <m:t>認識精度</m:t>
                    </m:r>
                    <m:r>
                      <a:rPr lang="ja-JP" altLang="en-US" i="1" smtClean="0">
                        <a:latin typeface="Cambria Math" panose="02040503050406030204" pitchFamily="18" charset="0"/>
                      </a:rPr>
                      <m:t>，</m:t>
                    </m:r>
                    <m:r>
                      <a:rPr lang="ja-JP" altLang="en-US" i="1">
                        <a:latin typeface="Cambria Math" panose="02040503050406030204" pitchFamily="18" charset="0"/>
                      </a:rPr>
                      <m:t>計算コスト</m:t>
                    </m:r>
                    <m:r>
                      <a:rPr kumimoji="1" lang="en-US" altLang="ja-JP" b="0" i="1" smtClean="0">
                        <a:latin typeface="Cambria Math" panose="02040503050406030204" pitchFamily="18" charset="0"/>
                      </a:rPr>
                      <m:t>)</m:t>
                    </m:r>
                  </m:oMath>
                </a14:m>
                <a:endParaRPr kumimoji="1"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961147"/>
                <a:ext cx="7886700" cy="4186990"/>
              </a:xfrm>
              <a:blipFill>
                <a:blip r:embed="rId3"/>
                <a:stretch>
                  <a:fillRect l="-1391" t="-4221" r="-1932"/>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6</a:t>
            </a:fld>
            <a:endParaRPr kumimoji="1" lang="ja-JP" altLang="en-US" sz="3200" dirty="0"/>
          </a:p>
        </p:txBody>
      </p:sp>
    </p:spTree>
    <p:extLst>
      <p:ext uri="{BB962C8B-B14F-4D97-AF65-F5344CB8AC3E}">
        <p14:creationId xmlns:p14="http://schemas.microsoft.com/office/powerpoint/2010/main" val="17246613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SIFT</a:t>
            </a:r>
            <a:r>
              <a:rPr kumimoji="1" lang="ja-JP" altLang="en-US" dirty="0"/>
              <a:t>による特徴ベクトル生成</a:t>
            </a:r>
          </a:p>
        </p:txBody>
      </p:sp>
      <p:sp>
        <p:nvSpPr>
          <p:cNvPr id="3" name="コンテンツ プレースホルダー 2"/>
          <p:cNvSpPr>
            <a:spLocks noGrp="1"/>
          </p:cNvSpPr>
          <p:nvPr>
            <p:ph idx="1"/>
          </p:nvPr>
        </p:nvSpPr>
        <p:spPr>
          <a:xfrm>
            <a:off x="571500" y="1494140"/>
            <a:ext cx="7886700" cy="4351338"/>
          </a:xfrm>
        </p:spPr>
        <p:txBody>
          <a:bodyPr>
            <a:normAutofit/>
          </a:bodyPr>
          <a:lstStyle/>
          <a:p>
            <a:r>
              <a:rPr kumimoji="1" lang="ja-JP" altLang="en-US" dirty="0"/>
              <a:t>認識精度や計算コストを評価するために</a:t>
            </a:r>
            <a:r>
              <a:rPr lang="ja-JP" altLang="en-US" dirty="0"/>
              <a:t>，</a:t>
            </a:r>
            <a:r>
              <a:rPr kumimoji="1" lang="ja-JP" altLang="en-US" dirty="0"/>
              <a:t>画像認識で特徴量を導出するための代表的なアルゴリズムである</a:t>
            </a:r>
            <a:r>
              <a:rPr kumimoji="1" lang="en-US" altLang="ja-JP" dirty="0"/>
              <a:t>SIFT</a:t>
            </a:r>
            <a:r>
              <a:rPr kumimoji="1" lang="ja-JP" altLang="en-US" dirty="0"/>
              <a:t>を</a:t>
            </a:r>
            <a:r>
              <a:rPr lang="ja-JP" altLang="en-US" dirty="0"/>
              <a:t>比較対象とする．</a:t>
            </a:r>
            <a:endParaRPr lang="en-US" altLang="ja-JP" dirty="0"/>
          </a:p>
          <a:p>
            <a:r>
              <a:rPr kumimoji="1" lang="en-US" altLang="ja-JP" dirty="0"/>
              <a:t>SIFT</a:t>
            </a:r>
            <a:r>
              <a:rPr lang="ja-JP" altLang="en-US" dirty="0"/>
              <a:t>での特徴抽出</a:t>
            </a:r>
            <a:endParaRPr lang="en-US" altLang="ja-JP" dirty="0"/>
          </a:p>
          <a:p>
            <a:pPr lvl="1"/>
            <a:r>
              <a:rPr lang="ja-JP" altLang="en-US" dirty="0"/>
              <a:t>キーポイント周辺の持つ勾配情報を用いる</a:t>
            </a:r>
            <a:r>
              <a:rPr lang="en-US" altLang="ja-JP" dirty="0"/>
              <a:t>.</a:t>
            </a:r>
            <a:r>
              <a:rPr lang="ja-JP" altLang="en-US" dirty="0"/>
              <a:t>キーポイントを中心と</a:t>
            </a:r>
            <a:r>
              <a:rPr lang="ja-JP" altLang="en-US" dirty="0" smtClean="0"/>
              <a:t>して</a:t>
            </a:r>
            <a:r>
              <a:rPr lang="ja-JP" altLang="en-US" dirty="0"/>
              <a:t>，</a:t>
            </a:r>
            <a:r>
              <a:rPr lang="ja-JP" altLang="en-US" dirty="0" smtClean="0"/>
              <a:t>それ</a:t>
            </a:r>
            <a:r>
              <a:rPr lang="ja-JP" altLang="en-US" dirty="0"/>
              <a:t>が持つスケールを半径として円領域内から</a:t>
            </a:r>
            <a:r>
              <a:rPr lang="ja-JP" altLang="en-US" dirty="0" smtClean="0"/>
              <a:t>求める</a:t>
            </a:r>
            <a:r>
              <a:rPr lang="ja-JP" altLang="en-US" dirty="0"/>
              <a:t>．</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pic>
        <p:nvPicPr>
          <p:cNvPr id="7" name="図 6"/>
          <p:cNvPicPr>
            <a:picLocks noChangeAspect="1"/>
          </p:cNvPicPr>
          <p:nvPr/>
        </p:nvPicPr>
        <p:blipFill>
          <a:blip r:embed="rId2"/>
          <a:stretch>
            <a:fillRect/>
          </a:stretch>
        </p:blipFill>
        <p:spPr>
          <a:xfrm>
            <a:off x="2191061" y="4454501"/>
            <a:ext cx="4250648" cy="1962924"/>
          </a:xfrm>
          <a:prstGeom prst="rect">
            <a:avLst/>
          </a:prstGeom>
        </p:spPr>
      </p:pic>
      <p:sp>
        <p:nvSpPr>
          <p:cNvPr id="5" name="テキスト ボックス 4"/>
          <p:cNvSpPr txBox="1"/>
          <p:nvPr/>
        </p:nvSpPr>
        <p:spPr>
          <a:xfrm>
            <a:off x="6133097" y="5762119"/>
            <a:ext cx="2382253" cy="369332"/>
          </a:xfrm>
          <a:prstGeom prst="rect">
            <a:avLst/>
          </a:prstGeom>
          <a:noFill/>
        </p:spPr>
        <p:txBody>
          <a:bodyPr wrap="square" rtlCol="0">
            <a:spAutoFit/>
          </a:bodyPr>
          <a:lstStyle/>
          <a:p>
            <a:r>
              <a:rPr lang="ja-JP" altLang="en-US" dirty="0" smtClean="0"/>
              <a:t>出典</a:t>
            </a:r>
            <a:r>
              <a:rPr lang="en-US" altLang="ja-JP" dirty="0" smtClean="0"/>
              <a:t>:[</a:t>
            </a:r>
            <a:r>
              <a:rPr lang="ja-JP" altLang="en-US" dirty="0" smtClean="0">
                <a:latin typeface="+mj-ea"/>
              </a:rPr>
              <a:t>藤吉</a:t>
            </a:r>
            <a:r>
              <a:rPr lang="en-US" altLang="ja-JP" dirty="0" smtClean="0">
                <a:latin typeface="+mj-ea"/>
              </a:rPr>
              <a:t>2007]</a:t>
            </a:r>
            <a:r>
              <a:rPr lang="ja-JP" altLang="en-US" dirty="0" err="1" smtClean="0">
                <a:latin typeface="+mj-ea"/>
              </a:rPr>
              <a:t>，</a:t>
            </a:r>
            <a:r>
              <a:rPr lang="ja-JP" altLang="en-US" dirty="0" smtClean="0">
                <a:latin typeface="+mj-ea"/>
              </a:rPr>
              <a:t>図</a:t>
            </a:r>
            <a:r>
              <a:rPr lang="en-US" altLang="ja-JP" dirty="0" smtClean="0">
                <a:latin typeface="+mj-ea"/>
              </a:rPr>
              <a:t>11</a:t>
            </a:r>
            <a:endParaRPr kumimoji="1" lang="ja-JP" altLang="en-US" dirty="0"/>
          </a:p>
        </p:txBody>
      </p:sp>
    </p:spTree>
    <p:extLst>
      <p:ext uri="{BB962C8B-B14F-4D97-AF65-F5344CB8AC3E}">
        <p14:creationId xmlns:p14="http://schemas.microsoft.com/office/powerpoint/2010/main" val="34047790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今後のスケジュール</a:t>
            </a:r>
          </a:p>
        </p:txBody>
      </p:sp>
      <p:sp>
        <p:nvSpPr>
          <p:cNvPr id="3" name="コンテンツ プレースホルダー 2"/>
          <p:cNvSpPr>
            <a:spLocks noGrp="1"/>
          </p:cNvSpPr>
          <p:nvPr>
            <p:ph idx="1"/>
          </p:nvPr>
        </p:nvSpPr>
        <p:spPr>
          <a:xfrm>
            <a:off x="746233" y="1041146"/>
            <a:ext cx="7886700" cy="4351338"/>
          </a:xfrm>
        </p:spPr>
        <p:txBody>
          <a:bodyPr/>
          <a:lstStyle/>
          <a:p>
            <a:endParaRPr lang="en-US" altLang="ja-JP" dirty="0"/>
          </a:p>
          <a:p>
            <a:endParaRPr lang="en-US" altLang="ja-JP" dirty="0"/>
          </a:p>
          <a:p>
            <a:endParaRPr lang="en-US" altLang="ja-JP" dirty="0"/>
          </a:p>
          <a:p>
            <a:endParaRPr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8</a:t>
            </a:fld>
            <a:endParaRPr kumimoji="1" lang="ja-JP" altLang="en-US" sz="3200" dirty="0"/>
          </a:p>
        </p:txBody>
      </p:sp>
      <p:graphicFrame>
        <p:nvGraphicFramePr>
          <p:cNvPr id="5" name="表 4"/>
          <p:cNvGraphicFramePr>
            <a:graphicFrameLocks noGrp="1"/>
          </p:cNvGraphicFramePr>
          <p:nvPr>
            <p:extLst>
              <p:ext uri="{D42A27DB-BD31-4B8C-83A1-F6EECF244321}">
                <p14:modId xmlns:p14="http://schemas.microsoft.com/office/powerpoint/2010/main" val="1521734042"/>
              </p:ext>
            </p:extLst>
          </p:nvPr>
        </p:nvGraphicFramePr>
        <p:xfrm>
          <a:off x="628650" y="4385069"/>
          <a:ext cx="5754360" cy="2259265"/>
        </p:xfrm>
        <a:graphic>
          <a:graphicData uri="http://schemas.openxmlformats.org/drawingml/2006/table">
            <a:tbl>
              <a:tblPr firstRow="1" bandRow="1">
                <a:tableStyleId>{5C22544A-7EE6-4342-B048-85BDC9FD1C3A}</a:tableStyleId>
              </a:tblPr>
              <a:tblGrid>
                <a:gridCol w="1532470">
                  <a:extLst>
                    <a:ext uri="{9D8B030D-6E8A-4147-A177-3AD203B41FA5}">
                      <a16:colId xmlns:a16="http://schemas.microsoft.com/office/drawing/2014/main" val="1148737607"/>
                    </a:ext>
                  </a:extLst>
                </a:gridCol>
                <a:gridCol w="674679">
                  <a:extLst>
                    <a:ext uri="{9D8B030D-6E8A-4147-A177-3AD203B41FA5}">
                      <a16:colId xmlns:a16="http://schemas.microsoft.com/office/drawing/2014/main" val="1066573376"/>
                    </a:ext>
                  </a:extLst>
                </a:gridCol>
                <a:gridCol w="581343">
                  <a:extLst>
                    <a:ext uri="{9D8B030D-6E8A-4147-A177-3AD203B41FA5}">
                      <a16:colId xmlns:a16="http://schemas.microsoft.com/office/drawing/2014/main" val="2460184280"/>
                    </a:ext>
                  </a:extLst>
                </a:gridCol>
                <a:gridCol w="581343">
                  <a:extLst>
                    <a:ext uri="{9D8B030D-6E8A-4147-A177-3AD203B41FA5}">
                      <a16:colId xmlns:a16="http://schemas.microsoft.com/office/drawing/2014/main" val="3922905401"/>
                    </a:ext>
                  </a:extLst>
                </a:gridCol>
                <a:gridCol w="697230">
                  <a:extLst>
                    <a:ext uri="{9D8B030D-6E8A-4147-A177-3AD203B41FA5}">
                      <a16:colId xmlns:a16="http://schemas.microsoft.com/office/drawing/2014/main" val="4078908423"/>
                    </a:ext>
                  </a:extLst>
                </a:gridCol>
                <a:gridCol w="697230">
                  <a:extLst>
                    <a:ext uri="{9D8B030D-6E8A-4147-A177-3AD203B41FA5}">
                      <a16:colId xmlns:a16="http://schemas.microsoft.com/office/drawing/2014/main" val="3400022804"/>
                    </a:ext>
                  </a:extLst>
                </a:gridCol>
                <a:gridCol w="990065">
                  <a:extLst>
                    <a:ext uri="{9D8B030D-6E8A-4147-A177-3AD203B41FA5}">
                      <a16:colId xmlns:a16="http://schemas.microsoft.com/office/drawing/2014/main" val="1077794208"/>
                    </a:ext>
                  </a:extLst>
                </a:gridCol>
              </a:tblGrid>
              <a:tr h="451853">
                <a:tc>
                  <a:txBody>
                    <a:bodyPr/>
                    <a:lstStyle/>
                    <a:p>
                      <a:endParaRPr kumimoji="1" lang="ja-JP" altLang="en-US" dirty="0"/>
                    </a:p>
                  </a:txBody>
                  <a:tcPr/>
                </a:tc>
                <a:tc>
                  <a:txBody>
                    <a:bodyPr/>
                    <a:lstStyle/>
                    <a:p>
                      <a:r>
                        <a:rPr kumimoji="1" lang="en-US" altLang="ja-JP" dirty="0"/>
                        <a:t>7</a:t>
                      </a:r>
                      <a:r>
                        <a:rPr kumimoji="1" lang="ja-JP" altLang="en-US" dirty="0"/>
                        <a:t>月</a:t>
                      </a:r>
                    </a:p>
                  </a:txBody>
                  <a:tcPr/>
                </a:tc>
                <a:tc>
                  <a:txBody>
                    <a:bodyPr/>
                    <a:lstStyle/>
                    <a:p>
                      <a:r>
                        <a:rPr kumimoji="1" lang="en-US" altLang="ja-JP" dirty="0"/>
                        <a:t>8</a:t>
                      </a:r>
                      <a:r>
                        <a:rPr kumimoji="1" lang="ja-JP" altLang="en-US" dirty="0"/>
                        <a:t>月</a:t>
                      </a:r>
                    </a:p>
                  </a:txBody>
                  <a:tcPr/>
                </a:tc>
                <a:tc>
                  <a:txBody>
                    <a:bodyPr/>
                    <a:lstStyle/>
                    <a:p>
                      <a:r>
                        <a:rPr kumimoji="1" lang="en-US" altLang="ja-JP" dirty="0"/>
                        <a:t>9</a:t>
                      </a:r>
                      <a:r>
                        <a:rPr kumimoji="1" lang="ja-JP" altLang="en-US" dirty="0"/>
                        <a:t>月</a:t>
                      </a:r>
                    </a:p>
                  </a:txBody>
                  <a:tcPr/>
                </a:tc>
                <a:tc>
                  <a:txBody>
                    <a:bodyPr/>
                    <a:lstStyle/>
                    <a:p>
                      <a:r>
                        <a:rPr kumimoji="1" lang="en-US" altLang="ja-JP" dirty="0"/>
                        <a:t>10</a:t>
                      </a:r>
                      <a:r>
                        <a:rPr kumimoji="1" lang="ja-JP" altLang="en-US" dirty="0"/>
                        <a:t>月</a:t>
                      </a:r>
                    </a:p>
                  </a:txBody>
                  <a:tcPr/>
                </a:tc>
                <a:tc>
                  <a:txBody>
                    <a:bodyPr/>
                    <a:lstStyle/>
                    <a:p>
                      <a:r>
                        <a:rPr kumimoji="1" lang="en-US" altLang="ja-JP" dirty="0"/>
                        <a:t>11</a:t>
                      </a:r>
                      <a:r>
                        <a:rPr kumimoji="1" lang="ja-JP" altLang="en-US" dirty="0"/>
                        <a:t>月</a:t>
                      </a:r>
                    </a:p>
                  </a:txBody>
                  <a:tcPr/>
                </a:tc>
                <a:tc>
                  <a:txBody>
                    <a:bodyPr/>
                    <a:lstStyle/>
                    <a:p>
                      <a:r>
                        <a:rPr kumimoji="1" lang="en-US" altLang="ja-JP" dirty="0"/>
                        <a:t>12</a:t>
                      </a:r>
                      <a:r>
                        <a:rPr kumimoji="1" lang="ja-JP" altLang="en-US" dirty="0"/>
                        <a:t>月</a:t>
                      </a:r>
                    </a:p>
                  </a:txBody>
                  <a:tcPr/>
                </a:tc>
                <a:extLst>
                  <a:ext uri="{0D108BD9-81ED-4DB2-BD59-A6C34878D82A}">
                    <a16:rowId xmlns:a16="http://schemas.microsoft.com/office/drawing/2014/main" val="2749252127"/>
                  </a:ext>
                </a:extLst>
              </a:tr>
              <a:tr h="451853">
                <a:tc>
                  <a:txBody>
                    <a:bodyPr/>
                    <a:lstStyle/>
                    <a:p>
                      <a:r>
                        <a:rPr kumimoji="1" lang="ja-JP" altLang="en-US" dirty="0"/>
                        <a:t>調査・勉強</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32107523"/>
                  </a:ext>
                </a:extLst>
              </a:tr>
              <a:tr h="451853">
                <a:tc>
                  <a:txBody>
                    <a:bodyPr/>
                    <a:lstStyle/>
                    <a:p>
                      <a:r>
                        <a:rPr kumimoji="1" lang="ja-JP" altLang="en-US" dirty="0"/>
                        <a:t>実験</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792682824"/>
                  </a:ext>
                </a:extLst>
              </a:tr>
              <a:tr h="451853">
                <a:tc>
                  <a:txBody>
                    <a:bodyPr/>
                    <a:lstStyle/>
                    <a:p>
                      <a:r>
                        <a:rPr kumimoji="1" lang="ja-JP" altLang="en-US" dirty="0"/>
                        <a:t>評価・実証</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655894034"/>
                  </a:ext>
                </a:extLst>
              </a:tr>
              <a:tr h="451853">
                <a:tc>
                  <a:txBody>
                    <a:bodyPr/>
                    <a:lstStyle/>
                    <a:p>
                      <a:r>
                        <a:rPr kumimoji="1" lang="ja-JP" altLang="en-US" dirty="0"/>
                        <a:t>論文執筆</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98395329"/>
                  </a:ext>
                </a:extLst>
              </a:tr>
            </a:tbl>
          </a:graphicData>
        </a:graphic>
      </p:graphicFrame>
      <p:sp>
        <p:nvSpPr>
          <p:cNvPr id="6" name="右矢印 5"/>
          <p:cNvSpPr/>
          <p:nvPr/>
        </p:nvSpPr>
        <p:spPr>
          <a:xfrm>
            <a:off x="2159394" y="4892563"/>
            <a:ext cx="1612231" cy="3007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右矢印 6"/>
          <p:cNvSpPr/>
          <p:nvPr/>
        </p:nvSpPr>
        <p:spPr>
          <a:xfrm>
            <a:off x="3454136" y="5392484"/>
            <a:ext cx="1406659" cy="2587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右矢印 7"/>
          <p:cNvSpPr/>
          <p:nvPr/>
        </p:nvSpPr>
        <p:spPr>
          <a:xfrm>
            <a:off x="4716416" y="5850388"/>
            <a:ext cx="1263279" cy="259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右矢印 8"/>
          <p:cNvSpPr/>
          <p:nvPr/>
        </p:nvSpPr>
        <p:spPr>
          <a:xfrm>
            <a:off x="5044497" y="6245296"/>
            <a:ext cx="1338513" cy="2519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a:blip r:embed="rId2"/>
          <a:stretch>
            <a:fillRect/>
          </a:stretch>
        </p:blipFill>
        <p:spPr>
          <a:xfrm>
            <a:off x="628650" y="2645617"/>
            <a:ext cx="2191199" cy="1539015"/>
          </a:xfrm>
          <a:prstGeom prst="rect">
            <a:avLst/>
          </a:prstGeom>
        </p:spPr>
      </p:pic>
      <p:pic>
        <p:nvPicPr>
          <p:cNvPr id="11" name="図 10"/>
          <p:cNvPicPr>
            <a:picLocks noChangeAspect="1"/>
          </p:cNvPicPr>
          <p:nvPr/>
        </p:nvPicPr>
        <p:blipFill>
          <a:blip r:embed="rId3"/>
          <a:stretch>
            <a:fillRect/>
          </a:stretch>
        </p:blipFill>
        <p:spPr>
          <a:xfrm>
            <a:off x="3571719" y="2645617"/>
            <a:ext cx="2191722" cy="1539015"/>
          </a:xfrm>
          <a:prstGeom prst="rect">
            <a:avLst/>
          </a:prstGeom>
        </p:spPr>
      </p:pic>
      <p:sp>
        <p:nvSpPr>
          <p:cNvPr id="12" name="右矢印 11"/>
          <p:cNvSpPr/>
          <p:nvPr/>
        </p:nvSpPr>
        <p:spPr>
          <a:xfrm>
            <a:off x="2937432" y="3272546"/>
            <a:ext cx="500867" cy="2732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673604" y="1904394"/>
            <a:ext cx="3967413" cy="369332"/>
          </a:xfrm>
          <a:prstGeom prst="rect">
            <a:avLst/>
          </a:prstGeom>
          <a:noFill/>
        </p:spPr>
        <p:txBody>
          <a:bodyPr wrap="square" rtlCol="0">
            <a:spAutoFit/>
          </a:bodyPr>
          <a:lstStyle/>
          <a:p>
            <a:r>
              <a:rPr kumimoji="1" lang="en-US" altLang="ja-JP" dirty="0"/>
              <a:t>(1)SIFT</a:t>
            </a:r>
            <a:r>
              <a:rPr kumimoji="1" lang="ja-JP" altLang="en-US" dirty="0"/>
              <a:t>による</a:t>
            </a:r>
            <a:r>
              <a:rPr lang="ja-JP" altLang="en-US" dirty="0"/>
              <a:t>キーポイント抽出の例</a:t>
            </a:r>
            <a:r>
              <a:rPr lang="en-US" altLang="ja-JP" dirty="0"/>
              <a:t>:</a:t>
            </a:r>
          </a:p>
        </p:txBody>
      </p:sp>
      <p:sp>
        <p:nvSpPr>
          <p:cNvPr id="14" name="テキスト ボックス 13"/>
          <p:cNvSpPr txBox="1"/>
          <p:nvPr/>
        </p:nvSpPr>
        <p:spPr>
          <a:xfrm>
            <a:off x="6211399" y="1826600"/>
            <a:ext cx="2717275" cy="646331"/>
          </a:xfrm>
          <a:prstGeom prst="rect">
            <a:avLst/>
          </a:prstGeom>
          <a:noFill/>
        </p:spPr>
        <p:txBody>
          <a:bodyPr wrap="square" rtlCol="0">
            <a:spAutoFit/>
          </a:bodyPr>
          <a:lstStyle/>
          <a:p>
            <a:r>
              <a:rPr kumimoji="1" lang="en-US" altLang="ja-JP" dirty="0"/>
              <a:t>(2)</a:t>
            </a:r>
            <a:r>
              <a:rPr kumimoji="1" lang="ja-JP" altLang="en-US" dirty="0"/>
              <a:t>学習済み</a:t>
            </a:r>
            <a:r>
              <a:rPr kumimoji="1" lang="en-US" altLang="ja-JP" dirty="0"/>
              <a:t>CNN</a:t>
            </a:r>
            <a:r>
              <a:rPr kumimoji="1" lang="ja-JP" altLang="en-US" dirty="0"/>
              <a:t>である</a:t>
            </a:r>
            <a:r>
              <a:rPr kumimoji="1" lang="en-US" altLang="ja-JP" dirty="0"/>
              <a:t>VGG16</a:t>
            </a:r>
            <a:r>
              <a:rPr kumimoji="1" lang="ja-JP" altLang="en-US" dirty="0"/>
              <a:t>で中間層</a:t>
            </a:r>
            <a:r>
              <a:rPr lang="ja-JP" altLang="en-US" dirty="0"/>
              <a:t>の表示例</a:t>
            </a:r>
            <a:r>
              <a:rPr lang="en-US" altLang="ja-JP" dirty="0"/>
              <a:t>:</a:t>
            </a:r>
            <a:endParaRPr kumimoji="1" lang="ja-JP" altLang="en-US" dirty="0"/>
          </a:p>
        </p:txBody>
      </p:sp>
      <p:sp>
        <p:nvSpPr>
          <p:cNvPr id="15" name="テキスト ボックス 14"/>
          <p:cNvSpPr txBox="1"/>
          <p:nvPr/>
        </p:nvSpPr>
        <p:spPr>
          <a:xfrm>
            <a:off x="673604" y="1506023"/>
            <a:ext cx="2101289" cy="369332"/>
          </a:xfrm>
          <a:prstGeom prst="rect">
            <a:avLst/>
          </a:prstGeom>
          <a:noFill/>
        </p:spPr>
        <p:txBody>
          <a:bodyPr wrap="square" rtlCol="0">
            <a:spAutoFit/>
          </a:bodyPr>
          <a:lstStyle/>
          <a:p>
            <a:r>
              <a:rPr kumimoji="1" lang="ja-JP" altLang="en-US" dirty="0"/>
              <a:t>現在の学習状況</a:t>
            </a:r>
          </a:p>
        </p:txBody>
      </p:sp>
      <p:pic>
        <p:nvPicPr>
          <p:cNvPr id="16" name="図 15"/>
          <p:cNvPicPr>
            <a:picLocks noChangeAspect="1"/>
          </p:cNvPicPr>
          <p:nvPr/>
        </p:nvPicPr>
        <p:blipFill>
          <a:blip r:embed="rId4"/>
          <a:stretch>
            <a:fillRect/>
          </a:stretch>
        </p:blipFill>
        <p:spPr>
          <a:xfrm>
            <a:off x="6411677" y="2476261"/>
            <a:ext cx="2149945" cy="3229116"/>
          </a:xfrm>
          <a:prstGeom prst="rect">
            <a:avLst/>
          </a:prstGeom>
        </p:spPr>
      </p:pic>
    </p:spTree>
    <p:extLst>
      <p:ext uri="{BB962C8B-B14F-4D97-AF65-F5344CB8AC3E}">
        <p14:creationId xmlns:p14="http://schemas.microsoft.com/office/powerpoint/2010/main" val="24600478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711909"/>
            <a:ext cx="7772400" cy="2387600"/>
          </a:xfrm>
        </p:spPr>
        <p:txBody>
          <a:bodyPr>
            <a:normAutofit fontScale="90000"/>
          </a:bodyPr>
          <a:lstStyle/>
          <a:p>
            <a:r>
              <a:rPr lang="ja-JP" altLang="en-US" dirty="0"/>
              <a:t>画像検索のための画像特徴ベクトルの次元数に着目した認識精度と計算コストの関係性の調査</a:t>
            </a:r>
            <a:endParaRPr kumimoji="1" lang="ja-JP" altLang="en-US" dirty="0"/>
          </a:p>
        </p:txBody>
      </p:sp>
      <p:sp>
        <p:nvSpPr>
          <p:cNvPr id="3" name="サブタイトル 2"/>
          <p:cNvSpPr>
            <a:spLocks noGrp="1"/>
          </p:cNvSpPr>
          <p:nvPr>
            <p:ph type="subTitle" idx="1"/>
          </p:nvPr>
        </p:nvSpPr>
        <p:spPr>
          <a:xfrm>
            <a:off x="1143000" y="4299869"/>
            <a:ext cx="6858000" cy="1655762"/>
          </a:xfrm>
        </p:spPr>
        <p:txBody>
          <a:bodyPr/>
          <a:lstStyle/>
          <a:p>
            <a:r>
              <a:rPr kumimoji="1" lang="ja-JP" altLang="en-US" dirty="0"/>
              <a:t>学籍番号：</a:t>
            </a:r>
            <a:r>
              <a:rPr kumimoji="1" lang="en-US" altLang="ja-JP" dirty="0"/>
              <a:t>1821005	</a:t>
            </a:r>
            <a:r>
              <a:rPr kumimoji="1" lang="ja-JP" altLang="en-US" dirty="0"/>
              <a:t>氏名：吉岡拓郎</a:t>
            </a:r>
            <a:endParaRPr kumimoji="1" lang="en-US" altLang="ja-JP" dirty="0"/>
          </a:p>
          <a:p>
            <a:r>
              <a:rPr lang="ja-JP" altLang="en-US" dirty="0"/>
              <a:t>指導教員：鷹野孝典</a:t>
            </a:r>
            <a:endParaRPr kumimoji="1" lang="ja-JP" altLang="en-US" dirty="0"/>
          </a:p>
        </p:txBody>
      </p:sp>
      <p:sp>
        <p:nvSpPr>
          <p:cNvPr id="5" name="スライド番号プレースホルダー 4"/>
          <p:cNvSpPr>
            <a:spLocks noGrp="1"/>
          </p:cNvSpPr>
          <p:nvPr>
            <p:ph type="sldNum" sz="quarter" idx="12"/>
          </p:nvPr>
        </p:nvSpPr>
        <p:spPr/>
        <p:txBody>
          <a:bodyPr/>
          <a:lstStyle/>
          <a:p>
            <a:fld id="{B4451160-128F-4DAD-AE29-4A8CC0E7B9E9}" type="slidenum">
              <a:rPr kumimoji="1" lang="ja-JP" altLang="en-US" sz="3200" smtClean="0"/>
              <a:t>9</a:t>
            </a:fld>
            <a:endParaRPr kumimoji="1" lang="ja-JP" altLang="en-US" sz="3200" dirty="0"/>
          </a:p>
        </p:txBody>
      </p:sp>
      <p:sp>
        <p:nvSpPr>
          <p:cNvPr id="4" name="テキスト ボックス 3"/>
          <p:cNvSpPr txBox="1"/>
          <p:nvPr/>
        </p:nvSpPr>
        <p:spPr>
          <a:xfrm>
            <a:off x="5852705" y="730206"/>
            <a:ext cx="3033203" cy="300082"/>
          </a:xfrm>
          <a:prstGeom prst="rect">
            <a:avLst/>
          </a:prstGeom>
          <a:noFill/>
        </p:spPr>
        <p:txBody>
          <a:bodyPr wrap="none" rtlCol="0">
            <a:spAutoFit/>
          </a:bodyPr>
          <a:lstStyle/>
          <a:p>
            <a:r>
              <a:rPr lang="ja-JP" altLang="en-US" sz="1350" dirty="0"/>
              <a:t>情報工学科 中間発表　</a:t>
            </a:r>
            <a:r>
              <a:rPr lang="en-US" altLang="ja-JP" sz="1350" dirty="0"/>
              <a:t>2021</a:t>
            </a:r>
            <a:r>
              <a:rPr lang="ja-JP" altLang="en-US" sz="1350" dirty="0"/>
              <a:t>年</a:t>
            </a:r>
            <a:r>
              <a:rPr lang="en-US" altLang="ja-JP" sz="1350" dirty="0"/>
              <a:t>7</a:t>
            </a:r>
            <a:r>
              <a:rPr lang="ja-JP" altLang="en-US" sz="1350" dirty="0"/>
              <a:t>月</a:t>
            </a:r>
            <a:r>
              <a:rPr lang="en-US" altLang="ja-JP" sz="1350" dirty="0"/>
              <a:t>28</a:t>
            </a:r>
            <a:r>
              <a:rPr lang="ja-JP" altLang="en-US" sz="1350" dirty="0"/>
              <a:t>日</a:t>
            </a:r>
          </a:p>
        </p:txBody>
      </p:sp>
    </p:spTree>
    <p:extLst>
      <p:ext uri="{BB962C8B-B14F-4D97-AF65-F5344CB8AC3E}">
        <p14:creationId xmlns:p14="http://schemas.microsoft.com/office/powerpoint/2010/main" val="41779027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16653</TotalTime>
  <Words>627</Words>
  <Application>Microsoft Office PowerPoint</Application>
  <PresentationFormat>画面に合わせる (4:3)</PresentationFormat>
  <Paragraphs>91</Paragraphs>
  <Slides>9</Slides>
  <Notes>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9</vt:i4>
      </vt:variant>
    </vt:vector>
  </HeadingPairs>
  <TitlesOfParts>
    <vt:vector size="15" baseType="lpstr">
      <vt:lpstr>ＭＳ Ｐゴシック</vt:lpstr>
      <vt:lpstr>Arial</vt:lpstr>
      <vt:lpstr>Calibri</vt:lpstr>
      <vt:lpstr>Calibri Light</vt:lpstr>
      <vt:lpstr>Cambria Math</vt:lpstr>
      <vt:lpstr>Office テーマ</vt:lpstr>
      <vt:lpstr>研究背景</vt:lpstr>
      <vt:lpstr>関連研究</vt:lpstr>
      <vt:lpstr>研究課題</vt:lpstr>
      <vt:lpstr>研究動機・目的</vt:lpstr>
      <vt:lpstr>本研究のアプローチ</vt:lpstr>
      <vt:lpstr>研究の方法</vt:lpstr>
      <vt:lpstr>SIFTによる特徴ベクトル生成</vt:lpstr>
      <vt:lpstr>今後のスケジュール</vt:lpstr>
      <vt:lpstr>画像検索のための画像特徴ベクトルの次元数に着目した認識精度と計算コストの関係性の調査</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151</cp:revision>
  <cp:lastPrinted>2021-07-27T09:49:50Z</cp:lastPrinted>
  <dcterms:created xsi:type="dcterms:W3CDTF">2018-06-14T09:18:55Z</dcterms:created>
  <dcterms:modified xsi:type="dcterms:W3CDTF">2021-08-01T12:52:12Z</dcterms:modified>
</cp:coreProperties>
</file>