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57" r:id="rId5"/>
    <p:sldId id="260" r:id="rId6"/>
    <p:sldId id="263" r:id="rId7"/>
    <p:sldId id="265" r:id="rId8"/>
    <p:sldId id="266" r:id="rId9"/>
    <p:sldId id="262" r:id="rId10"/>
    <p:sldId id="264" r:id="rId11"/>
    <p:sldId id="267" r:id="rId12"/>
    <p:sldId id="268" r:id="rId13"/>
    <p:sldId id="261"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2021/10/13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6D6417-1153-44BA-8EEF-87479709403F}" type="datetimeFigureOut">
              <a:rPr kumimoji="1" lang="ja-JP" altLang="en-US" smtClean="0"/>
              <a:t>2021/10/13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D6417-1153-44BA-8EEF-87479709403F}" type="datetimeFigureOut">
              <a:rPr kumimoji="1" lang="ja-JP" altLang="en-US" smtClean="0"/>
              <a:t>2021/10/13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2021/10/18</a:t>
            </a:r>
          </a:p>
          <a:p>
            <a:r>
              <a:rPr lang="ja-JP" altLang="en-US" dirty="0" smtClean="0"/>
              <a:t>吉岡　拓郎</a:t>
            </a:r>
            <a:endParaRPr lang="en-US" altLang="ja-JP" dirty="0" smtClean="0"/>
          </a:p>
          <a:p>
            <a:endParaRPr kumimoji="1" lang="ja-JP" altLang="en-US" dirty="0"/>
          </a:p>
        </p:txBody>
      </p:sp>
    </p:spTree>
    <p:extLst>
      <p:ext uri="{BB962C8B-B14F-4D97-AF65-F5344CB8AC3E}">
        <p14:creationId xmlns:p14="http://schemas.microsoft.com/office/powerpoint/2010/main" val="421449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Tree>
    <p:extLst>
      <p:ext uri="{BB962C8B-B14F-4D97-AF65-F5344CB8AC3E}">
        <p14:creationId xmlns:p14="http://schemas.microsoft.com/office/powerpoint/2010/main" val="342458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Tree>
    <p:extLst>
      <p:ext uri="{BB962C8B-B14F-4D97-AF65-F5344CB8AC3E}">
        <p14:creationId xmlns:p14="http://schemas.microsoft.com/office/powerpoint/2010/main" val="156153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lang="ja-JP" altLang="en-US" dirty="0"/>
              <a:t>， </a:t>
            </a:r>
            <a:r>
              <a:rPr kumimoji="1" lang="en-US" altLang="ja-JP" dirty="0" smtClean="0"/>
              <a:t>flatten</a:t>
            </a:r>
            <a:r>
              <a:rPr kumimoji="1" lang="ja-JP" altLang="en-US" dirty="0" smtClean="0"/>
              <a:t>を使って</a:t>
            </a:r>
            <a:r>
              <a:rPr lang="ja-JP" altLang="en-US" dirty="0"/>
              <a:t>，</a:t>
            </a:r>
            <a:r>
              <a:rPr kumimoji="1" lang="ja-JP" altLang="en-US" dirty="0" smtClean="0"/>
              <a:t>平坦化を行っているがそれだけだと次元数が高すぎる</a:t>
            </a:r>
            <a:r>
              <a:rPr kumimoji="1" lang="en-US" altLang="ja-JP" dirty="0" smtClean="0"/>
              <a:t>.</a:t>
            </a:r>
          </a:p>
          <a:p>
            <a:r>
              <a:rPr kumimoji="1" lang="en-US" altLang="ja-JP" dirty="0" smtClean="0"/>
              <a:t>Flatten</a:t>
            </a:r>
            <a:r>
              <a:rPr kumimoji="1" lang="ja-JP" altLang="en-US" dirty="0" smtClean="0"/>
              <a:t>の前層に次元数を変化させる層を追加させる</a:t>
            </a:r>
            <a:r>
              <a:rPr kumimoji="1" lang="en-US" altLang="ja-JP" dirty="0" smtClean="0"/>
              <a:t>.(</a:t>
            </a:r>
            <a:r>
              <a:rPr kumimoji="1" lang="ja-JP" altLang="en-US" dirty="0" smtClean="0"/>
              <a:t>調査中</a:t>
            </a:r>
            <a:r>
              <a:rPr kumimoji="1" lang="en-US" altLang="ja-JP" dirty="0" smtClean="0"/>
              <a:t>)</a:t>
            </a:r>
            <a:endParaRPr kumimoji="1" lang="ja-JP" altLang="en-US" dirty="0"/>
          </a:p>
        </p:txBody>
      </p:sp>
    </p:spTree>
    <p:extLst>
      <p:ext uri="{BB962C8B-B14F-4D97-AF65-F5344CB8AC3E}">
        <p14:creationId xmlns:p14="http://schemas.microsoft.com/office/powerpoint/2010/main" val="54210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ベクトルの要素数</a:t>
            </a:r>
            <a:endParaRPr kumimoji="1" lang="en-US" altLang="ja-JP" dirty="0" smtClean="0"/>
          </a:p>
          <a:p>
            <a:pPr lvl="1"/>
            <a:r>
              <a:rPr lang="ja-JP" altLang="en-US" dirty="0" smtClean="0"/>
              <a:t>例えば、特徴量が</a:t>
            </a:r>
            <a:r>
              <a:rPr lang="en-US" altLang="ja-JP" dirty="0" smtClean="0"/>
              <a:t>3</a:t>
            </a:r>
            <a:r>
              <a:rPr lang="ja-JP" altLang="en-US" dirty="0" smtClean="0"/>
              <a:t>次元のベクトルというのは、特徴量が</a:t>
            </a:r>
            <a:r>
              <a:rPr lang="en-US" altLang="ja-JP" dirty="0" smtClean="0"/>
              <a:t>3</a:t>
            </a:r>
            <a:r>
              <a:rPr lang="ja-JP" altLang="en-US" dirty="0" smtClean="0"/>
              <a:t>つあるということ。</a:t>
            </a:r>
            <a:endParaRPr lang="en-US" altLang="ja-JP" dirty="0" smtClean="0"/>
          </a:p>
          <a:p>
            <a:pPr lvl="1"/>
            <a:endParaRPr kumimoji="1" lang="en-US" altLang="ja-JP" dirty="0"/>
          </a:p>
          <a:p>
            <a:r>
              <a:rPr lang="ja-JP" altLang="en-US" dirty="0" smtClean="0"/>
              <a:t>ベクトルの構造を表現するもの</a:t>
            </a:r>
            <a:endParaRPr lang="en-US" altLang="ja-JP" dirty="0" smtClean="0"/>
          </a:p>
          <a:p>
            <a:pPr lvl="1"/>
            <a:r>
              <a:rPr lang="ja-JP" altLang="en-US" dirty="0">
                <a:solidFill>
                  <a:srgbClr val="333333"/>
                </a:solidFill>
                <a:latin typeface="\30D2ラギノ角ゴPro W3"/>
              </a:rPr>
              <a:t>例えば、</a:t>
            </a:r>
            <a:r>
              <a:rPr lang="en-US" altLang="ja-JP" dirty="0">
                <a:solidFill>
                  <a:srgbClr val="333333"/>
                </a:solidFill>
                <a:latin typeface="\30D2ラギノ角ゴPro W3"/>
              </a:rPr>
              <a:t>MNIST</a:t>
            </a:r>
            <a:r>
              <a:rPr lang="ja-JP" altLang="en-US" dirty="0">
                <a:solidFill>
                  <a:srgbClr val="333333"/>
                </a:solidFill>
                <a:latin typeface="\30D2ラギノ角ゴPro W3"/>
              </a:rPr>
              <a:t>の</a:t>
            </a:r>
            <a:r>
              <a:rPr lang="ja-JP" altLang="en-US" dirty="0" smtClean="0">
                <a:solidFill>
                  <a:srgbClr val="333333"/>
                </a:solidFill>
                <a:latin typeface="\30D2ラギノ角ゴPro W3"/>
              </a:rPr>
              <a:t>画像でいうと</a:t>
            </a:r>
            <a:r>
              <a:rPr lang="en-US" altLang="ja-JP" dirty="0" smtClean="0">
                <a:solidFill>
                  <a:srgbClr val="333333"/>
                </a:solidFill>
                <a:latin typeface="\30D2ラギノ角ゴPro W3"/>
              </a:rPr>
              <a:t>28×28</a:t>
            </a:r>
            <a:r>
              <a:rPr lang="ja-JP" altLang="en-US" dirty="0" err="1" smtClean="0">
                <a:solidFill>
                  <a:srgbClr val="333333"/>
                </a:solidFill>
                <a:latin typeface="\30D2ラギノ角ゴPro W3"/>
              </a:rPr>
              <a:t>、</a:t>
            </a:r>
            <a:r>
              <a:rPr lang="ja-JP" altLang="en-US" dirty="0" smtClean="0">
                <a:solidFill>
                  <a:srgbClr val="333333"/>
                </a:solidFill>
                <a:latin typeface="\30D2ラギノ角ゴPro W3"/>
              </a:rPr>
              <a:t>なので、横方向の要素数</a:t>
            </a:r>
            <a:r>
              <a:rPr lang="en-US" altLang="ja-JP" dirty="0" smtClean="0">
                <a:solidFill>
                  <a:srgbClr val="333333"/>
                </a:solidFill>
                <a:latin typeface="\30D2ラギノ角ゴPro W3"/>
              </a:rPr>
              <a:t>28</a:t>
            </a:r>
            <a:r>
              <a:rPr lang="ja-JP" altLang="en-US" dirty="0" smtClean="0">
                <a:solidFill>
                  <a:srgbClr val="333333"/>
                </a:solidFill>
                <a:latin typeface="\30D2ラギノ角ゴPro W3"/>
              </a:rPr>
              <a:t>にベクトルと縦方向の要素数</a:t>
            </a:r>
            <a:r>
              <a:rPr lang="en-US" altLang="ja-JP" dirty="0" smtClean="0">
                <a:solidFill>
                  <a:srgbClr val="333333"/>
                </a:solidFill>
                <a:latin typeface="\30D2ラギノ角ゴPro W3"/>
              </a:rPr>
              <a:t>28</a:t>
            </a:r>
            <a:r>
              <a:rPr lang="ja-JP" altLang="en-US" dirty="0" smtClean="0">
                <a:solidFill>
                  <a:srgbClr val="333333"/>
                </a:solidFill>
                <a:latin typeface="\30D2ラギノ角ゴPro W3"/>
              </a:rPr>
              <a:t>のベクトルで構成されているので、</a:t>
            </a:r>
            <a:r>
              <a:rPr lang="en-US" altLang="ja-JP" dirty="0" smtClean="0">
                <a:solidFill>
                  <a:srgbClr val="333333"/>
                </a:solidFill>
                <a:latin typeface="\30D2ラギノ角ゴPro W3"/>
              </a:rPr>
              <a:t>2</a:t>
            </a:r>
            <a:r>
              <a:rPr lang="ja-JP" altLang="en-US" dirty="0" smtClean="0">
                <a:solidFill>
                  <a:srgbClr val="333333"/>
                </a:solidFill>
                <a:latin typeface="\30D2ラギノ角ゴPro W3"/>
              </a:rPr>
              <a:t>次元と表せる。</a:t>
            </a: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13</a:t>
            </a:fld>
            <a:endParaRPr kumimoji="1" lang="ja-JP" altLang="en-US"/>
          </a:p>
        </p:txBody>
      </p:sp>
    </p:spTree>
    <p:extLst>
      <p:ext uri="{BB962C8B-B14F-4D97-AF65-F5344CB8AC3E}">
        <p14:creationId xmlns:p14="http://schemas.microsoft.com/office/powerpoint/2010/main" val="66644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Tree>
    <p:extLst>
      <p:ext uri="{BB962C8B-B14F-4D97-AF65-F5344CB8AC3E}">
        <p14:creationId xmlns:p14="http://schemas.microsoft.com/office/powerpoint/2010/main" val="20467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大量の画像データを扱う画像認識において，画像処理が有効に行える範囲を調査する</a:t>
            </a:r>
            <a:r>
              <a:rPr lang="en-US" altLang="ja-JP" dirty="0" smtClean="0"/>
              <a:t>.</a:t>
            </a:r>
          </a:p>
          <a:p>
            <a:endParaRPr kumimoji="1" lang="ja-JP" altLang="en-US" dirty="0"/>
          </a:p>
        </p:txBody>
      </p:sp>
    </p:spTree>
    <p:extLst>
      <p:ext uri="{BB962C8B-B14F-4D97-AF65-F5344CB8AC3E}">
        <p14:creationId xmlns:p14="http://schemas.microsoft.com/office/powerpoint/2010/main" val="186483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大量のデータを分析する際、大きな次元のデータを処理することがあるが、次元数が大きくなると「</a:t>
            </a:r>
            <a:r>
              <a:rPr kumimoji="1" lang="ja-JP" altLang="en-US" b="1" dirty="0" smtClean="0"/>
              <a:t>次元の呪い</a:t>
            </a:r>
            <a:r>
              <a:rPr kumimoji="1" lang="ja-JP" altLang="en-US" dirty="0" smtClean="0"/>
              <a:t>」と呼ばれる問題が発生する。</a:t>
            </a:r>
            <a:endParaRPr lang="en-US" altLang="ja-JP" dirty="0"/>
          </a:p>
          <a:p>
            <a:pPr lvl="1"/>
            <a:r>
              <a:rPr lang="ja-JP" altLang="ja-JP" dirty="0"/>
              <a:t>データの次元数が大きくなり過ぎると、そのデータで表現できる組み合わせが飛躍的に多くなってしまい、その結果、手元にある有限なサンプルデータでは十分な学習結果が得られなく</a:t>
            </a:r>
            <a:r>
              <a:rPr lang="ja-JP" altLang="ja-JP" dirty="0" smtClean="0"/>
              <a:t>なる</a:t>
            </a:r>
            <a:r>
              <a:rPr lang="ja-JP" altLang="en-US" dirty="0" smtClean="0"/>
              <a:t>。</a:t>
            </a:r>
            <a:r>
              <a:rPr lang="ja-JP" altLang="en-US" dirty="0"/>
              <a:t>計算コストが莫大となるだけでなく、十分な学習結果が得られず、未知のデータに適切に対応出来なくなる等の不具合</a:t>
            </a:r>
            <a:r>
              <a:rPr lang="ja-JP" altLang="en-US" dirty="0" smtClean="0"/>
              <a:t>が発生。</a:t>
            </a:r>
            <a:endParaRPr lang="en-US" altLang="ja-JP" dirty="0" smtClean="0"/>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5</a:t>
            </a:fld>
            <a:endParaRPr kumimoji="1" lang="ja-JP" altLang="en-US"/>
          </a:p>
        </p:txBody>
      </p:sp>
    </p:spTree>
    <p:extLst>
      <p:ext uri="{BB962C8B-B14F-4D97-AF65-F5344CB8AC3E}">
        <p14:creationId xmlns:p14="http://schemas.microsoft.com/office/powerpoint/2010/main" val="168483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がそう認識の性能を向上させるために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Tree>
    <p:extLst>
      <p:ext uri="{BB962C8B-B14F-4D97-AF65-F5344CB8AC3E}">
        <p14:creationId xmlns:p14="http://schemas.microsoft.com/office/powerpoint/2010/main" val="176807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次元</m:t>
                    </m:r>
                    <m:r>
                      <a:rPr lang="ja-JP" altLang="en-US" i="1">
                        <a:latin typeface="Cambria Math" panose="02040503050406030204" pitchFamily="18" charset="0"/>
                      </a:rPr>
                      <m:t>数</m:t>
                    </m:r>
                    <m:r>
                      <a:rPr lang="ja-JP" altLang="en-US"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9</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6709</TotalTime>
  <Words>822</Words>
  <Application>Microsoft Office PowerPoint</Application>
  <PresentationFormat>画面に合わせる (4:3)</PresentationFormat>
  <Paragraphs>81</Paragraphs>
  <Slides>13</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\30D2ラギノ角ゴPro W3</vt:lpstr>
      <vt:lpstr>-apple-system</vt:lpstr>
      <vt:lpstr>游ゴシック</vt:lpstr>
      <vt:lpstr>游ゴシック Light</vt:lpstr>
      <vt:lpstr>Arial</vt:lpstr>
      <vt:lpstr>Calibri</vt:lpstr>
      <vt:lpstr>Calibri Light</vt:lpstr>
      <vt:lpstr>Cambria Math</vt:lpstr>
      <vt:lpstr>Office テーマ</vt:lpstr>
      <vt:lpstr>画像検索のための画像特徴ベクトルの次元数に着目した認識精度と計算コストの関係性の調査</vt:lpstr>
      <vt:lpstr>関連研究</vt:lpstr>
      <vt:lpstr>研究背景</vt:lpstr>
      <vt:lpstr>研究課題</vt:lpstr>
      <vt:lpstr>次元数と計算コスト</vt:lpstr>
      <vt:lpstr>研究動機・目的</vt:lpstr>
      <vt:lpstr>本研究のアプローチ</vt:lpstr>
      <vt:lpstr>研究の方法</vt:lpstr>
      <vt:lpstr>特徴ベクトル</vt:lpstr>
      <vt:lpstr>Vgg16で予測ベクトル表示</vt:lpstr>
      <vt:lpstr>使用したモデル</vt:lpstr>
      <vt:lpstr>今後</vt:lpstr>
      <vt:lpstr>次元とは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7</cp:revision>
  <dcterms:created xsi:type="dcterms:W3CDTF">2021-10-13T04:14:40Z</dcterms:created>
  <dcterms:modified xsi:type="dcterms:W3CDTF">2021-10-17T20:03:52Z</dcterms:modified>
</cp:coreProperties>
</file>