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4" r:id="rId3"/>
    <p:sldId id="268" r:id="rId4"/>
    <p:sldId id="265" r:id="rId5"/>
    <p:sldId id="274" r:id="rId6"/>
    <p:sldId id="272" r:id="rId7"/>
    <p:sldId id="273" r:id="rId8"/>
    <p:sldId id="266" r:id="rId9"/>
    <p:sldId id="270" r:id="rId10"/>
    <p:sldId id="271" r:id="rId11"/>
    <p:sldId id="269" r:id="rId12"/>
    <p:sldId id="267"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2" autoAdjust="0"/>
    <p:restoredTop sz="94660"/>
  </p:normalViewPr>
  <p:slideViewPr>
    <p:cSldViewPr snapToGrid="0">
      <p:cViewPr varScale="1">
        <p:scale>
          <a:sx n="50" d="100"/>
          <a:sy n="50" d="100"/>
        </p:scale>
        <p:origin x="52"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8A37-27B0-48AE-881C-B823B94E0A37}"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DA0D5-1B71-439D-9C83-03CB529BF812}" type="slidenum">
              <a:rPr kumimoji="1" lang="ja-JP" altLang="en-US" smtClean="0"/>
              <a:t>‹#›</a:t>
            </a:fld>
            <a:endParaRPr kumimoji="1" lang="ja-JP" altLang="en-US"/>
          </a:p>
        </p:txBody>
      </p:sp>
    </p:spTree>
    <p:extLst>
      <p:ext uri="{BB962C8B-B14F-4D97-AF65-F5344CB8AC3E}">
        <p14:creationId xmlns:p14="http://schemas.microsoft.com/office/powerpoint/2010/main" val="798306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77BCA22-9404-4EAD-B600-E5D0D5F14758}"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80464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5B3E365-8942-46AE-8EB0-09708B58B06E}"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304661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D1B8DB-7476-41E6-A4D2-B8CC263F7ACE}"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39863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775DBA-A6B2-4F32-815E-884FBB6D7804}"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60171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174E00D-6DCB-4D4E-87A0-FE20DA5F0465}"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3800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E35631C-BEBB-4154-876E-7690D34F1DC8}"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5695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1CCA7E4-DD06-47A6-A9BF-5514CFA3738D}"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426330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D7ACD4-93BF-456B-9C65-6572D2D89EFB}"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6192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063D4-91D8-4B21-9A43-6932836FF006}"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37585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E8BC5D-8696-4761-A671-A859DD02E086}"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71477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735B9C-9FB4-4E9A-9540-F617C773E17B}"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07608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8BD9-34AC-4954-9FD5-D852B338DEC1}"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382252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次元数と計算コストを考慮した特徴量の計算方法の調査</a:t>
            </a:r>
            <a:endParaRPr lang="en-US" altLang="ja-JP" dirty="0"/>
          </a:p>
        </p:txBody>
      </p:sp>
      <p:sp>
        <p:nvSpPr>
          <p:cNvPr id="3" name="サブタイトル 2"/>
          <p:cNvSpPr>
            <a:spLocks noGrp="1"/>
          </p:cNvSpPr>
          <p:nvPr>
            <p:ph type="subTitle" idx="1"/>
          </p:nvPr>
        </p:nvSpPr>
        <p:spPr/>
        <p:txBody>
          <a:bodyPr/>
          <a:lstStyle/>
          <a:p>
            <a:r>
              <a:rPr kumimoji="1" lang="en-US" altLang="ja-JP" dirty="0" smtClean="0"/>
              <a:t>1821005</a:t>
            </a:r>
          </a:p>
          <a:p>
            <a:r>
              <a:rPr lang="ja-JP" altLang="en-US" dirty="0" smtClean="0"/>
              <a:t>吉岡拓郎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a:t>
            </a:fld>
            <a:endParaRPr kumimoji="1" lang="ja-JP" altLang="en-US"/>
          </a:p>
        </p:txBody>
      </p:sp>
    </p:spTree>
    <p:extLst>
      <p:ext uri="{BB962C8B-B14F-4D97-AF65-F5344CB8AC3E}">
        <p14:creationId xmlns:p14="http://schemas.microsoft.com/office/powerpoint/2010/main" val="90323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6"/>
            <a:ext cx="8232129" cy="1325563"/>
          </a:xfrm>
        </p:spPr>
        <p:txBody>
          <a:bodyPr/>
          <a:lstStyle/>
          <a:p>
            <a:r>
              <a:rPr kumimoji="1" lang="en-US" altLang="ja-JP" dirty="0" smtClean="0"/>
              <a:t>CNN(</a:t>
            </a:r>
            <a:r>
              <a:rPr kumimoji="1" lang="ja-JP" altLang="en-US" dirty="0" smtClean="0"/>
              <a:t>畳込みニューラルネットワーク</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solidFill>
                  <a:srgbClr val="333333"/>
                </a:solidFill>
                <a:latin typeface="Hiragino Kaku Gothic ProN"/>
              </a:rPr>
              <a:t>畳み込み層</a:t>
            </a:r>
            <a:r>
              <a:rPr lang="ja-JP" altLang="en-US" dirty="0">
                <a:solidFill>
                  <a:srgbClr val="333333"/>
                </a:solidFill>
                <a:latin typeface="Hiragino Kaku Gothic ProN"/>
              </a:rPr>
              <a:t>とプーリング層が積み重なったニューラルネットワークの</a:t>
            </a:r>
            <a:r>
              <a:rPr lang="ja-JP" altLang="en-US" dirty="0" smtClean="0">
                <a:solidFill>
                  <a:srgbClr val="333333"/>
                </a:solidFill>
                <a:latin typeface="Hiragino Kaku Gothic ProN"/>
              </a:rPr>
              <a:t>こと。</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10</a:t>
            </a:fld>
            <a:endParaRPr kumimoji="1" lang="ja-JP" altLang="en-US"/>
          </a:p>
        </p:txBody>
      </p:sp>
    </p:spTree>
    <p:extLst>
      <p:ext uri="{BB962C8B-B14F-4D97-AF65-F5344CB8AC3E}">
        <p14:creationId xmlns:p14="http://schemas.microsoft.com/office/powerpoint/2010/main" val="80555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lang="en-US" altLang="ja-JP" dirty="0"/>
              <a:t>Python</a:t>
            </a:r>
            <a:r>
              <a:rPr lang="ja-JP" altLang="en-US" dirty="0"/>
              <a:t>と</a:t>
            </a:r>
            <a:r>
              <a:rPr lang="en-US" altLang="ja-JP" dirty="0" err="1"/>
              <a:t>Keras</a:t>
            </a:r>
            <a:r>
              <a:rPr lang="ja-JP" altLang="en-US" dirty="0"/>
              <a:t>によるディープラーニング</a:t>
            </a:r>
          </a:p>
          <a:p>
            <a:pPr marL="0" indent="0">
              <a:buNone/>
            </a:pPr>
            <a:r>
              <a:rPr lang="ja-JP" altLang="en-US" dirty="0" smtClean="0"/>
              <a:t>　を</a:t>
            </a:r>
            <a:r>
              <a:rPr lang="ja-JP" altLang="en-US" dirty="0"/>
              <a:t>読んで、</a:t>
            </a:r>
            <a:r>
              <a:rPr lang="ja-JP" altLang="en-US" dirty="0" smtClean="0"/>
              <a:t>勉強中</a:t>
            </a:r>
            <a:endParaRPr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11</a:t>
            </a:fld>
            <a:endParaRPr kumimoji="1" lang="ja-JP" altLang="en-US"/>
          </a:p>
        </p:txBody>
      </p:sp>
    </p:spTree>
    <p:extLst>
      <p:ext uri="{BB962C8B-B14F-4D97-AF65-F5344CB8AC3E}">
        <p14:creationId xmlns:p14="http://schemas.microsoft.com/office/powerpoint/2010/main" val="219408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課題・質問</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smtClean="0"/>
          </a:p>
          <a:p>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12</a:t>
            </a:fld>
            <a:endParaRPr kumimoji="1" lang="ja-JP" altLang="en-US"/>
          </a:p>
        </p:txBody>
      </p:sp>
    </p:spTree>
    <p:extLst>
      <p:ext uri="{BB962C8B-B14F-4D97-AF65-F5344CB8AC3E}">
        <p14:creationId xmlns:p14="http://schemas.microsoft.com/office/powerpoint/2010/main" val="374126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smtClean="0"/>
              <a:t>近年</a:t>
            </a:r>
            <a:r>
              <a:rPr lang="ja-JP" altLang="en-US" dirty="0" smtClean="0"/>
              <a:t>、</a:t>
            </a:r>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ja-JP" altLang="en-US" dirty="0" smtClean="0"/>
              <a:t>、</a:t>
            </a:r>
            <a:r>
              <a:rPr lang="ja-JP" altLang="ja-JP" dirty="0" smtClean="0"/>
              <a:t>我々</a:t>
            </a:r>
            <a:r>
              <a:rPr lang="ja-JP" altLang="ja-JP" dirty="0"/>
              <a:t>のアクセスすることができる画像が急激に増加して</a:t>
            </a:r>
            <a:r>
              <a:rPr lang="ja-JP" altLang="ja-JP" dirty="0" smtClean="0"/>
              <a:t>いる</a:t>
            </a:r>
            <a:r>
              <a:rPr lang="ja-JP" altLang="en-US" dirty="0" smtClean="0"/>
              <a:t>。</a:t>
            </a:r>
            <a:r>
              <a:rPr lang="ja-JP" altLang="ja-JP" dirty="0" smtClean="0"/>
              <a:t>その</a:t>
            </a:r>
            <a:r>
              <a:rPr lang="ja-JP" altLang="ja-JP" dirty="0"/>
              <a:t>ような大量の画像を用いること</a:t>
            </a:r>
            <a:r>
              <a:rPr lang="ja-JP" altLang="ja-JP" dirty="0" smtClean="0"/>
              <a:t>で</a:t>
            </a:r>
            <a:r>
              <a:rPr lang="ja-JP" altLang="en-US" dirty="0" smtClean="0"/>
              <a:t>、</a:t>
            </a:r>
            <a:r>
              <a:rPr lang="ja-JP" altLang="ja-JP" dirty="0" smtClean="0"/>
              <a:t>画像</a:t>
            </a:r>
            <a:r>
              <a:rPr lang="ja-JP" altLang="ja-JP" dirty="0"/>
              <a:t>認識の性能を向上させる研究が盛んに行われている</a:t>
            </a:r>
            <a:r>
              <a:rPr lang="ja-JP" altLang="ja-JP" dirty="0" smtClean="0"/>
              <a:t>。</a:t>
            </a:r>
            <a:endParaRPr lang="en-US" altLang="ja-JP" dirty="0" smtClean="0"/>
          </a:p>
          <a:p>
            <a:endParaRPr lang="ja-JP" altLang="ja-JP" dirty="0"/>
          </a:p>
        </p:txBody>
      </p:sp>
      <p:sp>
        <p:nvSpPr>
          <p:cNvPr id="4" name="スライド番号プレースホルダー 3"/>
          <p:cNvSpPr>
            <a:spLocks noGrp="1"/>
          </p:cNvSpPr>
          <p:nvPr>
            <p:ph type="sldNum" sz="quarter" idx="12"/>
          </p:nvPr>
        </p:nvSpPr>
        <p:spPr>
          <a:xfrm>
            <a:off x="6388100" y="6311899"/>
            <a:ext cx="2127250" cy="409577"/>
          </a:xfrm>
        </p:spPr>
        <p:txBody>
          <a:bodyPr/>
          <a:lstStyle/>
          <a:p>
            <a:fld id="{BCFEE6ED-AA2C-49EB-A172-8063C2D7D298}" type="slidenum">
              <a:rPr kumimoji="1" lang="ja-JP" altLang="en-US" smtClean="0"/>
              <a:t>2</a:t>
            </a:fld>
            <a:endParaRPr kumimoji="1" lang="ja-JP" altLang="en-US" dirty="0"/>
          </a:p>
        </p:txBody>
      </p:sp>
    </p:spTree>
    <p:extLst>
      <p:ext uri="{BB962C8B-B14F-4D97-AF65-F5344CB8AC3E}">
        <p14:creationId xmlns:p14="http://schemas.microsoft.com/office/powerpoint/2010/main" val="1521146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研究目的・動機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高次元の画像を使えば、認識性能は、向上する。しかし、計算コストなど、解析が困難になる。</a:t>
            </a:r>
            <a:endParaRPr lang="en-US" altLang="ja-JP" dirty="0" smtClean="0"/>
          </a:p>
          <a:p>
            <a:pPr marL="0" indent="0">
              <a:buNone/>
            </a:pPr>
            <a:r>
              <a:rPr lang="ja-JP" altLang="en-US" dirty="0"/>
              <a:t>そこで、</a:t>
            </a:r>
            <a:r>
              <a:rPr lang="ja-JP" altLang="en-US" dirty="0" smtClean="0"/>
              <a:t>画像</a:t>
            </a:r>
            <a:r>
              <a:rPr lang="ja-JP" altLang="en-US" dirty="0"/>
              <a:t>認識の性能</a:t>
            </a:r>
            <a:r>
              <a:rPr lang="ja-JP" altLang="en-US" dirty="0" smtClean="0"/>
              <a:t>を向上させるために、画像</a:t>
            </a:r>
            <a:r>
              <a:rPr lang="ja-JP" altLang="en-US" dirty="0"/>
              <a:t>認識に有効な特徴量とどれくらいの計算コストで処理できるのか調査していく。</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3</a:t>
            </a:fld>
            <a:endParaRPr kumimoji="1" lang="ja-JP" altLang="en-US"/>
          </a:p>
        </p:txBody>
      </p:sp>
    </p:spTree>
    <p:extLst>
      <p:ext uri="{BB962C8B-B14F-4D97-AF65-F5344CB8AC3E}">
        <p14:creationId xmlns:p14="http://schemas.microsoft.com/office/powerpoint/2010/main" val="389445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画像認識において、特徴量がより高次元になるほど、認識性能が高くなる。</a:t>
            </a:r>
            <a:endParaRPr kumimoji="1" lang="en-US" altLang="ja-JP" dirty="0" smtClean="0"/>
          </a:p>
          <a:p>
            <a:pPr marL="0" indent="0">
              <a:buNone/>
            </a:pPr>
            <a:r>
              <a:rPr lang="ja-JP" altLang="en-US" dirty="0" smtClean="0"/>
              <a:t>しかし、特徴量が高次元になると特徴量の算出コスト、認識処理の計算コストが大きく増加してしまい、解析が困難になってしまうといった課題がある。</a:t>
            </a:r>
            <a:endParaRPr lang="en-US" altLang="ja-JP" dirty="0" smtClean="0"/>
          </a:p>
          <a:p>
            <a:pPr marL="0" indent="0">
              <a:buNone/>
            </a:pP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4</a:t>
            </a:fld>
            <a:endParaRPr kumimoji="1" lang="ja-JP" altLang="en-US"/>
          </a:p>
        </p:txBody>
      </p:sp>
    </p:spTree>
    <p:extLst>
      <p:ext uri="{BB962C8B-B14F-4D97-AF65-F5344CB8AC3E}">
        <p14:creationId xmlns:p14="http://schemas.microsoft.com/office/powerpoint/2010/main" val="3682786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5</a:t>
            </a:fld>
            <a:endParaRPr kumimoji="1" lang="ja-JP" altLang="en-US"/>
          </a:p>
        </p:txBody>
      </p:sp>
    </p:spTree>
    <p:extLst>
      <p:ext uri="{BB962C8B-B14F-4D97-AF65-F5344CB8AC3E}">
        <p14:creationId xmlns:p14="http://schemas.microsoft.com/office/powerpoint/2010/main" val="179807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ベクトルの要素数</a:t>
            </a:r>
            <a:endParaRPr kumimoji="1" lang="en-US" altLang="ja-JP" dirty="0" smtClean="0"/>
          </a:p>
          <a:p>
            <a:pPr lvl="1"/>
            <a:r>
              <a:rPr lang="ja-JP" altLang="en-US" dirty="0" smtClean="0"/>
              <a:t>例えば、特徴量が</a:t>
            </a:r>
            <a:r>
              <a:rPr lang="en-US" altLang="ja-JP" dirty="0" smtClean="0"/>
              <a:t>3</a:t>
            </a:r>
            <a:r>
              <a:rPr lang="ja-JP" altLang="en-US" dirty="0" smtClean="0"/>
              <a:t>次元のベクトルというのは、特徴量が</a:t>
            </a:r>
            <a:r>
              <a:rPr lang="en-US" altLang="ja-JP" dirty="0" smtClean="0"/>
              <a:t>3</a:t>
            </a:r>
            <a:r>
              <a:rPr lang="ja-JP" altLang="en-US" dirty="0" smtClean="0"/>
              <a:t>つあるということ。</a:t>
            </a:r>
            <a:endParaRPr lang="en-US" altLang="ja-JP" dirty="0" smtClean="0"/>
          </a:p>
          <a:p>
            <a:pPr lvl="1"/>
            <a:endParaRPr kumimoji="1" lang="en-US" altLang="ja-JP" dirty="0"/>
          </a:p>
          <a:p>
            <a:r>
              <a:rPr lang="ja-JP" altLang="en-US" dirty="0" smtClean="0"/>
              <a:t>ベクトルの構造を表現するもの</a:t>
            </a:r>
            <a:endParaRPr lang="en-US" altLang="ja-JP" dirty="0" smtClean="0"/>
          </a:p>
          <a:p>
            <a:pPr lvl="1"/>
            <a:r>
              <a:rPr lang="ja-JP" altLang="en-US" dirty="0">
                <a:solidFill>
                  <a:srgbClr val="333333"/>
                </a:solidFill>
                <a:latin typeface="\30D2ラギノ角ゴPro W3"/>
              </a:rPr>
              <a:t>例えば、</a:t>
            </a:r>
            <a:r>
              <a:rPr lang="en-US" altLang="ja-JP" dirty="0">
                <a:solidFill>
                  <a:srgbClr val="333333"/>
                </a:solidFill>
                <a:latin typeface="\30D2ラギノ角ゴPro W3"/>
              </a:rPr>
              <a:t>MNIST</a:t>
            </a:r>
            <a:r>
              <a:rPr lang="ja-JP" altLang="en-US" dirty="0">
                <a:solidFill>
                  <a:srgbClr val="333333"/>
                </a:solidFill>
                <a:latin typeface="\30D2ラギノ角ゴPro W3"/>
              </a:rPr>
              <a:t>の</a:t>
            </a:r>
            <a:r>
              <a:rPr lang="ja-JP" altLang="en-US" dirty="0" smtClean="0">
                <a:solidFill>
                  <a:srgbClr val="333333"/>
                </a:solidFill>
                <a:latin typeface="\30D2ラギノ角ゴPro W3"/>
              </a:rPr>
              <a:t>画像でいうと</a:t>
            </a:r>
            <a:r>
              <a:rPr lang="en-US" altLang="ja-JP" dirty="0" smtClean="0">
                <a:solidFill>
                  <a:srgbClr val="333333"/>
                </a:solidFill>
                <a:latin typeface="\30D2ラギノ角ゴPro W3"/>
              </a:rPr>
              <a:t>28×28</a:t>
            </a:r>
            <a:r>
              <a:rPr lang="ja-JP" altLang="en-US" dirty="0" err="1" smtClean="0">
                <a:solidFill>
                  <a:srgbClr val="333333"/>
                </a:solidFill>
                <a:latin typeface="\30D2ラギノ角ゴPro W3"/>
              </a:rPr>
              <a:t>、</a:t>
            </a:r>
            <a:r>
              <a:rPr lang="ja-JP" altLang="en-US" dirty="0" smtClean="0">
                <a:solidFill>
                  <a:srgbClr val="333333"/>
                </a:solidFill>
                <a:latin typeface="\30D2ラギノ角ゴPro W3"/>
              </a:rPr>
              <a:t>なので、横方向の要素数</a:t>
            </a:r>
            <a:r>
              <a:rPr lang="en-US" altLang="ja-JP" dirty="0" smtClean="0">
                <a:solidFill>
                  <a:srgbClr val="333333"/>
                </a:solidFill>
                <a:latin typeface="\30D2ラギノ角ゴPro W3"/>
              </a:rPr>
              <a:t>28</a:t>
            </a:r>
            <a:r>
              <a:rPr lang="ja-JP" altLang="en-US" dirty="0" smtClean="0">
                <a:solidFill>
                  <a:srgbClr val="333333"/>
                </a:solidFill>
                <a:latin typeface="\30D2ラギノ角ゴPro W3"/>
              </a:rPr>
              <a:t>にベクトルと縦方向の要素数</a:t>
            </a:r>
            <a:r>
              <a:rPr lang="en-US" altLang="ja-JP" dirty="0" smtClean="0">
                <a:solidFill>
                  <a:srgbClr val="333333"/>
                </a:solidFill>
                <a:latin typeface="\30D2ラギノ角ゴPro W3"/>
              </a:rPr>
              <a:t>28</a:t>
            </a:r>
            <a:r>
              <a:rPr lang="ja-JP" altLang="en-US" dirty="0" smtClean="0">
                <a:solidFill>
                  <a:srgbClr val="333333"/>
                </a:solidFill>
                <a:latin typeface="\30D2ラギノ角ゴPro W3"/>
              </a:rPr>
              <a:t>のベクトルで構成されているので、</a:t>
            </a:r>
            <a:r>
              <a:rPr lang="en-US" altLang="ja-JP" dirty="0" smtClean="0">
                <a:solidFill>
                  <a:srgbClr val="333333"/>
                </a:solidFill>
                <a:latin typeface="\30D2ラギノ角ゴPro W3"/>
              </a:rPr>
              <a:t>2</a:t>
            </a:r>
            <a:r>
              <a:rPr lang="ja-JP" altLang="en-US" dirty="0" smtClean="0">
                <a:solidFill>
                  <a:srgbClr val="333333"/>
                </a:solidFill>
                <a:latin typeface="\30D2ラギノ角ゴPro W3"/>
              </a:rPr>
              <a:t>次元と表せる。</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320032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7</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677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特徴量の検出方法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en-US" altLang="ja-JP" dirty="0" smtClean="0"/>
              <a:t>SIFT</a:t>
            </a:r>
          </a:p>
          <a:p>
            <a:pPr marL="914400" lvl="2" indent="0">
              <a:buNone/>
            </a:pPr>
            <a:r>
              <a:rPr lang="ja-JP" altLang="en-US" dirty="0" smtClean="0"/>
              <a:t>細かい特徴把握</a:t>
            </a:r>
            <a:endParaRPr lang="en-US" altLang="ja-JP" dirty="0" smtClean="0"/>
          </a:p>
          <a:p>
            <a:pPr marL="914400" lvl="2" indent="0">
              <a:buNone/>
            </a:pPr>
            <a:r>
              <a:rPr lang="ja-JP" altLang="en-US" dirty="0"/>
              <a:t>パノラマ写真の</a:t>
            </a:r>
            <a:r>
              <a:rPr lang="ja-JP" altLang="en-US" dirty="0" smtClean="0"/>
              <a:t>生成</a:t>
            </a:r>
            <a:r>
              <a:rPr lang="en-US" altLang="ja-JP" dirty="0" smtClean="0"/>
              <a:t>(2</a:t>
            </a:r>
            <a:r>
              <a:rPr lang="ja-JP" altLang="en-US" dirty="0" smtClean="0"/>
              <a:t>枚の写真をくっつける）</a:t>
            </a:r>
            <a:endParaRPr lang="en-US" altLang="ja-JP" dirty="0" smtClean="0"/>
          </a:p>
          <a:p>
            <a:pPr marL="914400" lvl="2" indent="0">
              <a:buNone/>
            </a:pPr>
            <a:r>
              <a:rPr lang="en-US" altLang="ja-JP" dirty="0"/>
              <a:t>128</a:t>
            </a:r>
            <a:r>
              <a:rPr lang="ja-JP" altLang="en-US" dirty="0" smtClean="0"/>
              <a:t>次元のベクトルから抽出される</a:t>
            </a:r>
            <a:endParaRPr lang="en-US" altLang="ja-JP" dirty="0" smtClean="0"/>
          </a:p>
          <a:p>
            <a:pPr marL="914400" lvl="2" indent="0">
              <a:buNone/>
            </a:pPr>
            <a:endParaRPr lang="en-US" altLang="ja-JP" dirty="0" smtClean="0"/>
          </a:p>
          <a:p>
            <a:pPr marL="0" indent="0">
              <a:buNone/>
            </a:pPr>
            <a:endParaRPr kumimoji="1" lang="en-US" altLang="ja-JP" dirty="0"/>
          </a:p>
          <a:p>
            <a:pPr marL="514350" indent="-514350">
              <a:buFont typeface="+mj-lt"/>
              <a:buAutoNum type="arabicPeriod"/>
            </a:pPr>
            <a:r>
              <a:rPr lang="en-US" altLang="ja-JP" dirty="0" smtClean="0"/>
              <a:t>CNN</a:t>
            </a:r>
          </a:p>
          <a:p>
            <a:pPr marL="914400" lvl="2" indent="0">
              <a:buNone/>
            </a:pPr>
            <a:endParaRPr lang="en-US" altLang="ja-JP" dirty="0" smtClean="0"/>
          </a:p>
          <a:p>
            <a:pPr marL="514350" indent="-514350">
              <a:buFont typeface="+mj-lt"/>
              <a:buAutoNum type="arabicPeriod"/>
            </a:pP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8</a:t>
            </a:fld>
            <a:endParaRPr kumimoji="1" lang="ja-JP" altLang="en-US"/>
          </a:p>
        </p:txBody>
      </p:sp>
    </p:spTree>
    <p:extLst>
      <p:ext uri="{BB962C8B-B14F-4D97-AF65-F5344CB8AC3E}">
        <p14:creationId xmlns:p14="http://schemas.microsoft.com/office/powerpoint/2010/main" val="3884025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SIFT</a:t>
            </a:r>
            <a:endParaRPr kumimoji="1" lang="ja-JP" altLang="en-US" dirty="0"/>
          </a:p>
        </p:txBody>
      </p:sp>
      <p:sp>
        <p:nvSpPr>
          <p:cNvPr id="3" name="コンテンツ プレースホルダー 2"/>
          <p:cNvSpPr>
            <a:spLocks noGrp="1"/>
          </p:cNvSpPr>
          <p:nvPr>
            <p:ph idx="1"/>
          </p:nvPr>
        </p:nvSpPr>
        <p:spPr/>
        <p:txBody>
          <a:bodyPr/>
          <a:lstStyle/>
          <a:p>
            <a:r>
              <a:rPr lang="en-US" altLang="ja-JP" dirty="0"/>
              <a:t>2000</a:t>
            </a:r>
            <a:r>
              <a:rPr lang="ja-JP" altLang="en-US" dirty="0"/>
              <a:t>年代初期から、画像位置合わせに特徴に基づくアプローチが用いられてきました</a:t>
            </a:r>
            <a:r>
              <a:rPr lang="ja-JP" altLang="en-US" dirty="0" smtClean="0"/>
              <a:t>。</a:t>
            </a:r>
            <a:endParaRPr lang="en-US" altLang="ja-JP" dirty="0" smtClean="0"/>
          </a:p>
          <a:p>
            <a:r>
              <a:rPr lang="ja-JP" altLang="en-US" dirty="0" smtClean="0"/>
              <a:t>この</a:t>
            </a:r>
            <a:r>
              <a:rPr lang="ja-JP" altLang="en-US" dirty="0"/>
              <a:t>アプローチは、キーポイントの検出と特徴の記述、特徴のマッチング、画像の変換</a:t>
            </a:r>
            <a:r>
              <a:rPr lang="ja-JP" altLang="en-US" dirty="0" smtClean="0"/>
              <a:t>の</a:t>
            </a:r>
            <a:r>
              <a:rPr lang="ja-JP" altLang="en-US" dirty="0"/>
              <a:t>３つの</a:t>
            </a:r>
            <a:r>
              <a:rPr lang="ja-JP" altLang="en-US" dirty="0" smtClean="0"/>
              <a:t>ステップ</a:t>
            </a:r>
            <a:r>
              <a:rPr lang="ja-JP" altLang="en-US" dirty="0"/>
              <a:t>から成ります</a:t>
            </a:r>
            <a:r>
              <a:rPr lang="ja-JP" altLang="en-US" dirty="0" smtClean="0"/>
              <a:t>。</a:t>
            </a:r>
            <a:endParaRPr lang="en-US" altLang="ja-JP" dirty="0" smtClean="0"/>
          </a:p>
          <a:p>
            <a:r>
              <a:rPr lang="ja-JP" altLang="en-US" dirty="0" smtClean="0"/>
              <a:t>簡単</a:t>
            </a:r>
            <a:r>
              <a:rPr lang="ja-JP" altLang="en-US" dirty="0"/>
              <a:t>に言うと、両方の画像で関心のある点を選択し、参照画像の各関心のある点を浮動画像の対応点に関連付け、両方の画像の位置が合うように浮動画像を変換します。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9</a:t>
            </a:fld>
            <a:endParaRPr kumimoji="1" lang="ja-JP" altLang="en-US"/>
          </a:p>
        </p:txBody>
      </p:sp>
    </p:spTree>
    <p:extLst>
      <p:ext uri="{BB962C8B-B14F-4D97-AF65-F5344CB8AC3E}">
        <p14:creationId xmlns:p14="http://schemas.microsoft.com/office/powerpoint/2010/main" val="281679827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31960</TotalTime>
  <Words>660</Words>
  <Application>Microsoft Office PowerPoint</Application>
  <PresentationFormat>画面に合わせる (4:3)</PresentationFormat>
  <Paragraphs>65</Paragraphs>
  <Slides>12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\30D2ラギノ角ゴPro W3</vt:lpstr>
      <vt:lpstr>-apple-system</vt:lpstr>
      <vt:lpstr>Hiragino Kaku Gothic ProN</vt:lpstr>
      <vt:lpstr>游ゴシック</vt:lpstr>
      <vt:lpstr>游ゴシック Light</vt:lpstr>
      <vt:lpstr>Arial</vt:lpstr>
      <vt:lpstr>Calibri</vt:lpstr>
      <vt:lpstr>Calibri Light</vt:lpstr>
      <vt:lpstr>Cambria Math</vt:lpstr>
      <vt:lpstr>Office テーマ</vt:lpstr>
      <vt:lpstr>次元数と計算コストを考慮した特徴量の計算方法の調査</vt:lpstr>
      <vt:lpstr>背景</vt:lpstr>
      <vt:lpstr>研究目的・動機</vt:lpstr>
      <vt:lpstr>課題</vt:lpstr>
      <vt:lpstr>次元数と計算コスト</vt:lpstr>
      <vt:lpstr>次元とは</vt:lpstr>
      <vt:lpstr>特徴ベクトル</vt:lpstr>
      <vt:lpstr>特徴量の検出方法</vt:lpstr>
      <vt:lpstr>SIFT</vt:lpstr>
      <vt:lpstr>CNN(畳込みニューラルネットワーク)</vt:lpstr>
      <vt:lpstr>今週の進捗</vt:lpstr>
      <vt:lpstr>課題・質問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卒研テーマ(案)</dc:title>
  <dc:creator>Windows ユーザー</dc:creator>
  <cp:lastModifiedBy>Windows ユーザー</cp:lastModifiedBy>
  <cp:revision>84</cp:revision>
  <dcterms:created xsi:type="dcterms:W3CDTF">2021-05-12T06:47:37Z</dcterms:created>
  <dcterms:modified xsi:type="dcterms:W3CDTF">2021-07-23T04:01:39Z</dcterms:modified>
</cp:coreProperties>
</file>