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361" autoAdjust="0"/>
  </p:normalViewPr>
  <p:slideViewPr>
    <p:cSldViewPr snapToGrid="0">
      <p:cViewPr varScale="1">
        <p:scale>
          <a:sx n="37" d="100"/>
          <a:sy n="37" d="100"/>
        </p:scale>
        <p:origin x="48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BA5AC-A1FD-4BBB-B42A-5BCC6C51C6F5}" type="datetimeFigureOut">
              <a:rPr kumimoji="1" lang="ja-JP" altLang="en-US" smtClean="0"/>
              <a:t>2022/1/21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04905-12DB-4F4F-860E-33E52BB08ABC}" type="slidenum">
              <a:rPr kumimoji="1" lang="ja-JP" altLang="en-US" smtClean="0"/>
              <a:t>‹#›</a:t>
            </a:fld>
            <a:endParaRPr kumimoji="1" lang="ja-JP" altLang="en-US"/>
          </a:p>
        </p:txBody>
      </p:sp>
    </p:spTree>
    <p:extLst>
      <p:ext uri="{BB962C8B-B14F-4D97-AF65-F5344CB8AC3E}">
        <p14:creationId xmlns:p14="http://schemas.microsoft.com/office/powerpoint/2010/main" val="10656302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254101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モデルの構成はこのようになっています．</a:t>
            </a:r>
            <a:r>
              <a:rPr kumimoji="1" lang="en-US" altLang="ja-JP" dirty="0" smtClean="0"/>
              <a:t>13</a:t>
            </a:r>
            <a:r>
              <a:rPr kumimoji="1" lang="ja-JP" altLang="en-US" dirty="0" err="1" smtClean="0"/>
              <a:t>，</a:t>
            </a:r>
            <a:r>
              <a:rPr kumimoji="1" lang="en-US" altLang="ja-JP" dirty="0" smtClean="0"/>
              <a:t>15</a:t>
            </a:r>
            <a:r>
              <a:rPr kumimoji="1" lang="ja-JP" altLang="en-US" dirty="0" smtClean="0"/>
              <a:t>層目の次元数の値を変化させます．</a:t>
            </a:r>
            <a:endParaRPr kumimoji="1" lang="en-US" altLang="ja-JP" dirty="0" smtClean="0"/>
          </a:p>
          <a:p>
            <a:r>
              <a:rPr kumimoji="1" lang="ja-JP" altLang="en-US" dirty="0" smtClean="0"/>
              <a:t>特徴ベクトルの抽出は，</a:t>
            </a:r>
            <a:r>
              <a:rPr kumimoji="1" lang="en-US" altLang="ja-JP" dirty="0" smtClean="0"/>
              <a:t>15</a:t>
            </a:r>
            <a:r>
              <a:rPr kumimoji="1" lang="ja-JP" altLang="en-US" dirty="0" smtClean="0"/>
              <a:t>層目から行います．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3419489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では，各次元数の特徴ベクトルの検索精度と計算時間についての評価を行います．</a:t>
            </a:r>
            <a:endParaRPr kumimoji="1" lang="en-US" altLang="ja-JP" dirty="0" smtClean="0"/>
          </a:p>
          <a:p>
            <a:r>
              <a:rPr kumimoji="1" lang="ja-JP" altLang="en-US" dirty="0" smtClean="0"/>
              <a:t>実験</a:t>
            </a:r>
            <a:r>
              <a:rPr kumimoji="1" lang="en-US" altLang="ja-JP" dirty="0" smtClean="0"/>
              <a:t>2</a:t>
            </a:r>
            <a:r>
              <a:rPr kumimoji="1" lang="ja-JP" altLang="en-US" dirty="0" smtClean="0"/>
              <a:t>では，各ラベルの正答率，検索結果上位に表示された画像の共通点を評価します．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275520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実験</a:t>
            </a:r>
            <a:r>
              <a:rPr lang="en-US" altLang="ja-JP" dirty="0" smtClean="0"/>
              <a:t>1</a:t>
            </a:r>
            <a:r>
              <a:rPr lang="ja-JP" altLang="en-US" dirty="0" smtClean="0"/>
              <a:t>では，</a:t>
            </a:r>
            <a:r>
              <a:rPr kumimoji="1" lang="ja-JP" altLang="ja-JP" sz="1200" kern="1200" dirty="0" smtClean="0">
                <a:solidFill>
                  <a:schemeClr val="tx1"/>
                </a:solidFill>
                <a:effectLst/>
                <a:latin typeface="+mn-lt"/>
                <a:ea typeface="+mn-ea"/>
                <a:cs typeface="+mn-cs"/>
              </a:rPr>
              <a:t>画像検索精度と計算時間の両方の観点から最も良い結果だった次元数を明確にすることを</a:t>
            </a:r>
            <a:r>
              <a:rPr kumimoji="1" lang="ja-JP" altLang="ja-JP" sz="1200" kern="1200" smtClean="0">
                <a:solidFill>
                  <a:schemeClr val="tx1"/>
                </a:solidFill>
                <a:effectLst/>
                <a:latin typeface="+mn-lt"/>
                <a:ea typeface="+mn-ea"/>
                <a:cs typeface="+mn-cs"/>
              </a:rPr>
              <a:t>目的とする．</a:t>
            </a:r>
            <a:endParaRPr kumimoji="1" lang="ja-JP" altLang="ja-JP" sz="1200" kern="1200" dirty="0" smtClean="0">
              <a:solidFill>
                <a:schemeClr val="tx1"/>
              </a:solidFill>
              <a:effectLst/>
              <a:latin typeface="+mn-lt"/>
              <a:ea typeface="+mn-ea"/>
              <a:cs typeface="+mn-cs"/>
            </a:endParaRPr>
          </a:p>
          <a:p>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148411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endParaRPr kumimoji="1" lang="en-US" altLang="ja-JP" sz="1200" kern="1200" dirty="0" smtClean="0">
              <a:solidFill>
                <a:schemeClr val="tx1"/>
              </a:solidFill>
              <a:effectLst/>
              <a:latin typeface="+mn-lt"/>
              <a:ea typeface="+mn-ea"/>
              <a:cs typeface="+mn-cs"/>
            </a:endParaRPr>
          </a:p>
          <a:p>
            <a:pPr marL="0" indent="0">
              <a:lnSpc>
                <a:spcPct val="100000"/>
              </a:lnSpc>
              <a:buFont typeface="+mj-lt"/>
              <a:buNone/>
            </a:pPr>
            <a:r>
              <a:rPr lang="ja-JP" altLang="en-US" dirty="0" smtClean="0"/>
              <a:t>画像検索精度を調査するため，基準となる画像と同じラベルを数え，最も正答率の良い特徴ベクトルを求めます．画像検索をする際の計算時間を計測します．</a:t>
            </a: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708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137696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の結果を受けて検索精度が出ていないラベルがあると考えられたため，そのラベルを探すことを目的とします．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また，検索結果上位に表示された画像について視覚的な共通点を評価する．</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結果</a:t>
            </a:r>
            <a:r>
              <a:rPr kumimoji="1" lang="en-US" altLang="ja-JP" sz="1200" kern="1200" dirty="0" smtClean="0">
                <a:solidFill>
                  <a:schemeClr val="tx1"/>
                </a:solidFill>
                <a:effectLst/>
                <a:latin typeface="+mn-lt"/>
                <a:ea typeface="+mn-ea"/>
                <a:cs typeface="+mn-cs"/>
              </a:rPr>
              <a:t>3</a:t>
            </a:r>
            <a:r>
              <a:rPr kumimoji="1" lang="ja-JP" altLang="en-US" sz="1200" kern="1200" dirty="0" smtClean="0">
                <a:solidFill>
                  <a:schemeClr val="tx1"/>
                </a:solidFill>
                <a:effectLst/>
                <a:latin typeface="+mn-lt"/>
                <a:ea typeface="+mn-ea"/>
                <a:cs typeface="+mn-cs"/>
              </a:rPr>
              <a:t>が出ていないから検索精度が下がっている．</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17738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mj-lt"/>
              <a:buNone/>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a:t>
            </a:r>
            <a:r>
              <a:rPr lang="ja-JP" altLang="en-US" dirty="0" smtClean="0"/>
              <a:t>それぞれの特徴ベクトルから各ラベルの正答率を出し，ラベルによる正答率の違いをグラフに表します．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ja-JP" altLang="en-US" dirty="0" smtClean="0"/>
              <a:t>検索上位に表示された画像の共通点について評価を行います．</a:t>
            </a:r>
            <a:endParaRPr kumimoji="1" lang="ja-JP" altLang="en-US" dirty="0" smtClean="0"/>
          </a:p>
          <a:p>
            <a:pPr marL="0" indent="0">
              <a:buFont typeface="+mj-lt"/>
              <a:buNone/>
            </a:pPr>
            <a:endParaRPr lang="en-US" altLang="ja-JP" dirty="0" smtClean="0"/>
          </a:p>
          <a:p>
            <a:pPr marL="0" indent="0">
              <a:buFont typeface="+mj-lt"/>
              <a:buNone/>
            </a:pP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344849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の結果から制度が良いラベルと悪いラベルがあることが確認できました．検索精度の悪いラベルの影響で全体の検索精度が落ちてしまっていることがわかりました．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検索精度が低いラベルは猫であることが確認できました．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17</a:t>
            </a:fld>
            <a:endParaRPr kumimoji="1" lang="ja-JP" altLang="en-US"/>
          </a:p>
        </p:txBody>
      </p:sp>
    </p:spTree>
    <p:extLst>
      <p:ext uri="{BB962C8B-B14F-4D97-AF65-F5344CB8AC3E}">
        <p14:creationId xmlns:p14="http://schemas.microsoft.com/office/powerpoint/2010/main" val="199454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このことからラベル猫に関しては，特徴ベクトルからの意味情報が取得できていないのではないかと考えられる。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18</a:t>
            </a:fld>
            <a:endParaRPr kumimoji="1" lang="ja-JP" altLang="en-US"/>
          </a:p>
        </p:txBody>
      </p:sp>
    </p:spTree>
    <p:extLst>
      <p:ext uri="{BB962C8B-B14F-4D97-AF65-F5344CB8AC3E}">
        <p14:creationId xmlns:p14="http://schemas.microsoft.com/office/powerpoint/2010/main" val="357470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正答率の良い次元数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a:t>
            </a:r>
          </a:p>
          <a:p>
            <a:r>
              <a:rPr kumimoji="1" lang="ja-JP" altLang="en-US" sz="1200" kern="1200" dirty="0" smtClean="0">
                <a:solidFill>
                  <a:schemeClr val="tx1"/>
                </a:solidFill>
                <a:effectLst/>
                <a:latin typeface="+mn-lt"/>
                <a:ea typeface="+mn-ea"/>
                <a:cs typeface="+mn-cs"/>
              </a:rPr>
              <a:t>検索精度が出ていない理由として，ラベルによって検索精度が異なり，検索精度が低いラベルが複数確認できた．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一部のラベルでは</a:t>
            </a:r>
            <a:r>
              <a:rPr kumimoji="1" lang="ja-JP" altLang="en-US" sz="1200" kern="1200" dirty="0" smtClean="0">
                <a:solidFill>
                  <a:schemeClr val="tx1"/>
                </a:solidFill>
                <a:effectLst/>
                <a:latin typeface="+mn-lt"/>
                <a:ea typeface="+mn-ea"/>
                <a:cs typeface="+mn-cs"/>
              </a:rPr>
              <a:t>，特長ベクトルに意味情報が取れていなかった．</a:t>
            </a:r>
            <a:endParaRPr kumimoji="1" lang="en-US" altLang="ja-JP" sz="1200" kern="1200" dirty="0" smtClean="0">
              <a:solidFill>
                <a:schemeClr val="tx1"/>
              </a:solidFill>
              <a:effectLst/>
              <a:latin typeface="+mn-lt"/>
              <a:ea typeface="+mn-ea"/>
              <a:cs typeface="+mn-cs"/>
            </a:endParaRPr>
          </a:p>
          <a:p>
            <a:r>
              <a:rPr lang="ja-JP" altLang="en-US" dirty="0" smtClean="0"/>
              <a:t>形状が似ているものが検索上位に表示された</a:t>
            </a:r>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19</a:t>
            </a:fld>
            <a:endParaRPr kumimoji="1" lang="ja-JP" altLang="en-US"/>
          </a:p>
        </p:txBody>
      </p:sp>
    </p:spTree>
    <p:extLst>
      <p:ext uri="{BB962C8B-B14F-4D97-AF65-F5344CB8AC3E}">
        <p14:creationId xmlns:p14="http://schemas.microsoft.com/office/powerpoint/2010/main" val="204299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ja-JP" altLang="ja-JP" sz="1200" kern="1200" dirty="0" smtClean="0">
                <a:solidFill>
                  <a:schemeClr val="tx1"/>
                </a:solidFill>
                <a:effectLst/>
                <a:latin typeface="+mn-lt"/>
                <a:ea typeface="+mn-ea"/>
                <a:cs typeface="+mn-cs"/>
              </a:rPr>
              <a:t>ソーシャルネットワーキングサービスや写真共有サービスの普及により写真や画像の投稿が盛んになっており，</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大量の画像や写真が蓄積されています．</a:t>
            </a:r>
          </a:p>
          <a:p>
            <a:r>
              <a:rPr kumimoji="1" lang="ja-JP" altLang="ja-JP" sz="1200" kern="1200" dirty="0" smtClean="0">
                <a:solidFill>
                  <a:schemeClr val="tx1"/>
                </a:solidFill>
                <a:effectLst/>
                <a:latin typeface="+mn-lt"/>
                <a:ea typeface="+mn-ea"/>
                <a:cs typeface="+mn-cs"/>
              </a:rPr>
              <a:t>ユーザが目的の画像に辿り着くために画像検索機能の重要性が増しています．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a:t>
            </a:fld>
            <a:endParaRPr kumimoji="1" lang="ja-JP" altLang="en-US"/>
          </a:p>
        </p:txBody>
      </p:sp>
    </p:spTree>
    <p:extLst>
      <p:ext uri="{BB962C8B-B14F-4D97-AF65-F5344CB8AC3E}">
        <p14:creationId xmlns:p14="http://schemas.microsoft.com/office/powerpoint/2010/main" val="1899810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また，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20</a:t>
            </a:fld>
            <a:endParaRPr kumimoji="1" lang="ja-JP" altLang="en-US"/>
          </a:p>
        </p:txBody>
      </p:sp>
    </p:spTree>
    <p:extLst>
      <p:ext uri="{BB962C8B-B14F-4D97-AF65-F5344CB8AC3E}">
        <p14:creationId xmlns:p14="http://schemas.microsoft.com/office/powerpoint/2010/main" val="366041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本研究で扱う特徴ベクトルに</a:t>
            </a:r>
            <a:r>
              <a:rPr kumimoji="1" lang="ja-JP" altLang="en-US" sz="1200" smtClean="0"/>
              <a:t>ついてです</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深層学習モデルの中間層から抽出される特徴ベクトルには，意味情報が保存されていると仮定します．意味情報とは，</a:t>
            </a:r>
            <a:r>
              <a:rPr lang="ja-JP" altLang="en-US" dirty="0" smtClean="0"/>
              <a:t>画像を認識する際に，その判断材料となる情報</a:t>
            </a:r>
            <a:r>
              <a:rPr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特徴ベクトルは，</a:t>
            </a:r>
            <a:r>
              <a:rPr lang="ja-JP" altLang="en-US" dirty="0" smtClean="0">
                <a:solidFill>
                  <a:srgbClr val="333333"/>
                </a:solidFill>
                <a:latin typeface="-apple-system"/>
              </a:rPr>
              <a:t>パターン情報を変数値を要素とするベクトルの形式で表現したもの。</a:t>
            </a:r>
            <a:endParaRPr kumimoji="1" lang="en-US" altLang="ja-JP" sz="1200" dirty="0" smtClean="0"/>
          </a:p>
          <a:p>
            <a:r>
              <a:rPr kumimoji="1" lang="ja-JP" altLang="en-US" sz="1200" dirty="0" smtClean="0"/>
              <a:t>例で示した画像は、</a:t>
            </a:r>
            <a:r>
              <a:rPr kumimoji="1" lang="en-US" altLang="ja-JP" sz="1200" dirty="0" smtClean="0"/>
              <a:t>5×5</a:t>
            </a:r>
            <a:r>
              <a:rPr kumimoji="1" lang="ja-JP" altLang="en-US" sz="1200" dirty="0" smtClean="0"/>
              <a:t>で</a:t>
            </a:r>
            <a:r>
              <a:rPr kumimoji="1" lang="en-US" altLang="ja-JP" sz="1200" dirty="0" smtClean="0"/>
              <a:t>25</a:t>
            </a:r>
            <a:r>
              <a:rPr kumimoji="1" lang="ja-JP" altLang="en-US" sz="1200" dirty="0" smtClean="0"/>
              <a:t>画素なので、特徴ベクトルの要素が</a:t>
            </a:r>
            <a:r>
              <a:rPr kumimoji="1" lang="en-US" altLang="ja-JP" sz="1200" dirty="0" smtClean="0"/>
              <a:t>25</a:t>
            </a:r>
            <a:r>
              <a:rPr kumimoji="1" lang="ja-JP" altLang="en-US" sz="1200" dirty="0" smtClean="0"/>
              <a:t>個。</a:t>
            </a:r>
            <a:endParaRPr lang="en-US" altLang="ja-JP" sz="1200" dirty="0" smtClean="0"/>
          </a:p>
          <a:p>
            <a:r>
              <a:rPr kumimoji="1" lang="ja-JP" altLang="en-US" sz="1200" dirty="0" smtClean="0"/>
              <a:t>この特徴ベクトルは、</a:t>
            </a:r>
            <a:r>
              <a:rPr kumimoji="1" lang="en-US" altLang="ja-JP" sz="1200" dirty="0" smtClean="0"/>
              <a:t>25</a:t>
            </a:r>
            <a:r>
              <a:rPr kumimoji="1" lang="ja-JP" altLang="en-US" sz="1200" dirty="0" smtClean="0"/>
              <a:t>次元であるといえる</a:t>
            </a:r>
            <a:endParaRPr kumimoji="1" lang="en-US" altLang="ja-JP" sz="1200"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235037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214219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高次元になるほど検索精度が良くなるが計算時間が増加してしまいます．反対に，低次元になるほど計算時間は早くなる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望ましい検索精度と計算時間を考慮した場合の最適な次元数が明らかになっていません．</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64783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94286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本研究のアプローチは，</a:t>
            </a:r>
            <a:r>
              <a:rPr lang="ja-JP" altLang="en-US" dirty="0" smtClean="0"/>
              <a:t>特徴ベクトルと計算時間の観点から，画像検索機能を向上させるための分析手法について調査します．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識別層の手前の全結合層の次元数を変化させた深層学習モデルを複数用意します．</a:t>
            </a:r>
            <a:endParaRPr lang="en-US" altLang="ja-JP" dirty="0" smtClean="0"/>
          </a:p>
          <a:p>
            <a:pPr>
              <a:lnSpc>
                <a:spcPct val="100000"/>
              </a:lnSpc>
            </a:pPr>
            <a:r>
              <a:rPr lang="ja-JP" altLang="en-US" dirty="0" smtClean="0"/>
              <a:t>検索精度は，画像検索手法の一つでもあるユークリッド距離を用いる．ベクトル間のユークリッド分離が小さい程類似性が高いとする．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19166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提案する分析手法についてです．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STEP-1</a:t>
            </a:r>
            <a:r>
              <a:rPr kumimoji="1" lang="ja-JP" altLang="en-US" sz="1200" kern="1200" dirty="0" smtClean="0">
                <a:solidFill>
                  <a:schemeClr val="tx1"/>
                </a:solidFill>
                <a:effectLst/>
                <a:latin typeface="+mn-lt"/>
                <a:ea typeface="+mn-ea"/>
                <a:cs typeface="+mn-cs"/>
              </a:rPr>
              <a:t>で基準となるモデルを作成します．その後，</a:t>
            </a:r>
            <a:r>
              <a:rPr kumimoji="1" lang="en-US" altLang="ja-JP" sz="1200" kern="1200" dirty="0" smtClean="0">
                <a:solidFill>
                  <a:schemeClr val="tx1"/>
                </a:solidFill>
                <a:effectLst/>
                <a:latin typeface="+mn-lt"/>
                <a:ea typeface="+mn-ea"/>
                <a:cs typeface="+mn-cs"/>
              </a:rPr>
              <a:t>STEP-2</a:t>
            </a:r>
            <a:r>
              <a:rPr kumimoji="1" lang="ja-JP" altLang="en-US" sz="1200" kern="1200" dirty="0" smtClean="0">
                <a:solidFill>
                  <a:schemeClr val="tx1"/>
                </a:solidFill>
                <a:effectLst/>
                <a:latin typeface="+mn-lt"/>
                <a:ea typeface="+mn-ea"/>
                <a:cs typeface="+mn-cs"/>
              </a:rPr>
              <a:t>で中間層の次元数を変化させたモデルを複数作成します．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で各モデルを学習させます．</a:t>
            </a:r>
            <a:r>
              <a:rPr kumimoji="1" lang="en-US" altLang="ja-JP" sz="1200" kern="1200" dirty="0" smtClean="0">
                <a:solidFill>
                  <a:schemeClr val="tx1"/>
                </a:solidFill>
                <a:effectLst/>
                <a:latin typeface="+mn-lt"/>
                <a:ea typeface="+mn-ea"/>
                <a:cs typeface="+mn-cs"/>
              </a:rPr>
              <a:t>STEP-4</a:t>
            </a:r>
            <a:r>
              <a:rPr kumimoji="1" lang="ja-JP" altLang="en-US"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で作成した各深層学習モデルの中間層から特徴ベクトルを抽出します．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STEP-5</a:t>
            </a:r>
            <a:r>
              <a:rPr kumimoji="1" lang="ja-JP" altLang="en-US" sz="1200" kern="1200" dirty="0" smtClean="0">
                <a:solidFill>
                  <a:schemeClr val="tx1"/>
                </a:solidFill>
                <a:effectLst/>
                <a:latin typeface="+mn-lt"/>
                <a:ea typeface="+mn-ea"/>
                <a:cs typeface="+mn-cs"/>
              </a:rPr>
              <a:t>で異なる次元数の各特徴ベクトルを画像検索評価プログラムに読込，評価を行います．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42767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実験環境についてです．</a:t>
            </a:r>
            <a:endParaRPr kumimoji="1" lang="en-US" altLang="ja-JP" dirty="0" smtClean="0"/>
          </a:p>
          <a:p>
            <a:r>
              <a:rPr kumimoji="1" lang="ja-JP" altLang="en-US" dirty="0" smtClean="0"/>
              <a:t>モデルの学習，特徴ベクトルを抽出する際の画像集合に関して，</a:t>
            </a:r>
            <a:r>
              <a:rPr kumimoji="1" lang="en-US" altLang="ja-JP" dirty="0" smtClean="0"/>
              <a:t>CIFAR-10</a:t>
            </a:r>
            <a:r>
              <a:rPr kumimoji="1" lang="ja-JP" altLang="en-US" dirty="0" smtClean="0"/>
              <a:t>データセットを使用しました．</a:t>
            </a:r>
            <a:endParaRPr kumimoji="1" lang="en-US" altLang="ja-JP" dirty="0" smtClean="0"/>
          </a:p>
          <a:p>
            <a:r>
              <a:rPr kumimoji="1" lang="ja-JP" altLang="en-US" dirty="0" smtClean="0"/>
              <a:t>作成した深層学習モデルはこの</a:t>
            </a:r>
            <a:r>
              <a:rPr kumimoji="1" lang="en-US" altLang="ja-JP" dirty="0" smtClean="0"/>
              <a:t>7</a:t>
            </a:r>
            <a:r>
              <a:rPr kumimoji="1" lang="ja-JP" altLang="en-US" dirty="0" err="1" smtClean="0"/>
              <a:t>つに</a:t>
            </a:r>
            <a:r>
              <a:rPr kumimoji="1" lang="ja-JP" altLang="en-US" dirty="0" smtClean="0"/>
              <a:t>なります．それぞれ識別層手前の全結合層の値を</a:t>
            </a:r>
            <a:r>
              <a:rPr kumimoji="1" lang="en-US" altLang="ja-JP" dirty="0" smtClean="0"/>
              <a:t>100,500,1000,2000,3000,4096,8192</a:t>
            </a:r>
            <a:r>
              <a:rPr kumimoji="1" lang="ja-JP" altLang="en-US" dirty="0" smtClean="0"/>
              <a:t>と変更しています．その他は変えていません．エポック数に関しても一緒です．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15245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5346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52026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62723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27040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40037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4761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1A4EBAE-FA5D-423E-9EB5-73F1E605FE6E}" type="datetimeFigureOut">
              <a:rPr kumimoji="1" lang="ja-JP" altLang="en-US" smtClean="0"/>
              <a:t>2022/1/21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640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1A4EBAE-FA5D-423E-9EB5-73F1E605FE6E}" type="datetimeFigureOut">
              <a:rPr kumimoji="1" lang="ja-JP" altLang="en-US" smtClean="0"/>
              <a:t>2022/1/21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0204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4EBAE-FA5D-423E-9EB5-73F1E605FE6E}" type="datetimeFigureOut">
              <a:rPr kumimoji="1" lang="ja-JP" altLang="en-US" smtClean="0"/>
              <a:t>2022/1/21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96601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9960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67173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4EBAE-FA5D-423E-9EB5-73F1E605FE6E}" type="datetimeFigureOut">
              <a:rPr kumimoji="1" lang="ja-JP" altLang="en-US" smtClean="0"/>
              <a:t>2022/1/21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58804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深層学習モデルから</a:t>
            </a:r>
            <a:r>
              <a:rPr kumimoji="1" lang="en-US" altLang="ja-JP" dirty="0" smtClean="0"/>
              <a:t/>
            </a:r>
            <a:br>
              <a:rPr kumimoji="1" lang="en-US" altLang="ja-JP" dirty="0" smtClean="0"/>
            </a:br>
            <a:r>
              <a:rPr kumimoji="1" lang="ja-JP" altLang="en-US" dirty="0" smtClean="0"/>
              <a:t>抽出した特徴ベクトルの</a:t>
            </a:r>
            <a:r>
              <a:rPr kumimoji="1" lang="en-US" altLang="ja-JP" dirty="0" smtClean="0"/>
              <a:t/>
            </a:r>
            <a:br>
              <a:rPr kumimoji="1" lang="en-US" altLang="ja-JP" dirty="0" smtClean="0"/>
            </a:br>
            <a:r>
              <a:rPr kumimoji="1" lang="ja-JP" altLang="en-US" dirty="0" smtClean="0"/>
              <a:t>画像検索精度と計算時間に関する評価</a:t>
            </a:r>
            <a:endParaRPr kumimoji="1" lang="ja-JP" altLang="en-US" dirty="0"/>
          </a:p>
        </p:txBody>
      </p:sp>
      <p:sp>
        <p:nvSpPr>
          <p:cNvPr id="3" name="サブタイトル 2"/>
          <p:cNvSpPr>
            <a:spLocks noGrp="1"/>
          </p:cNvSpPr>
          <p:nvPr>
            <p:ph type="subTitle" idx="1"/>
          </p:nvPr>
        </p:nvSpPr>
        <p:spPr>
          <a:xfrm>
            <a:off x="1143000" y="4152371"/>
            <a:ext cx="6858000" cy="1655762"/>
          </a:xfrm>
        </p:spPr>
        <p:txBody>
          <a:bodyPr/>
          <a:lstStyle/>
          <a:p>
            <a:r>
              <a:rPr lang="ja-JP" altLang="en-US" dirty="0"/>
              <a:t>学籍</a:t>
            </a:r>
            <a:r>
              <a:rPr lang="ja-JP" altLang="en-US" dirty="0" smtClean="0"/>
              <a:t>番号：</a:t>
            </a:r>
            <a:r>
              <a:rPr lang="en-US" altLang="ja-JP" dirty="0" smtClean="0"/>
              <a:t>1821005</a:t>
            </a:r>
            <a:endParaRPr kumimoji="1" lang="en-US" altLang="ja-JP" dirty="0" smtClean="0"/>
          </a:p>
          <a:p>
            <a:r>
              <a:rPr lang="ja-JP" altLang="en-US" dirty="0" smtClean="0"/>
              <a:t>氏名：吉岡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334618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モデルの構成</a:t>
            </a:r>
            <a:endParaRPr kumimoji="1" lang="ja-JP" altLang="en-US" dirty="0"/>
          </a:p>
        </p:txBody>
      </p:sp>
      <p:sp>
        <p:nvSpPr>
          <p:cNvPr id="3" name="コンテンツ プレースホルダー 2"/>
          <p:cNvSpPr>
            <a:spLocks noGrp="1"/>
          </p:cNvSpPr>
          <p:nvPr>
            <p:ph idx="1"/>
          </p:nvPr>
        </p:nvSpPr>
        <p:spPr>
          <a:xfrm>
            <a:off x="628651" y="1690690"/>
            <a:ext cx="742950" cy="490808"/>
          </a:xfrm>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graphicFrame>
        <p:nvGraphicFramePr>
          <p:cNvPr id="7" name="オブジェクト 6"/>
          <p:cNvGraphicFramePr>
            <a:graphicFrameLocks noChangeAspect="1"/>
          </p:cNvGraphicFramePr>
          <p:nvPr/>
        </p:nvGraphicFramePr>
        <p:xfrm>
          <a:off x="1254034" y="1301551"/>
          <a:ext cx="6387737" cy="5471601"/>
        </p:xfrm>
        <a:graphic>
          <a:graphicData uri="http://schemas.openxmlformats.org/presentationml/2006/ole">
            <mc:AlternateContent xmlns:mc="http://schemas.openxmlformats.org/markup-compatibility/2006">
              <mc:Choice xmlns:v="urn:schemas-microsoft-com:vml" Requires="v">
                <p:oleObj spid="_x0000_s2057" name="ワークシート" r:id="rId4" imgW="4826156" imgH="4134085" progId="Excel.Sheet.12">
                  <p:embed/>
                </p:oleObj>
              </mc:Choice>
              <mc:Fallback>
                <p:oleObj name="ワークシート" r:id="rId4" imgW="4826156" imgH="4134085" progId="Excel.Sheet.12">
                  <p:embed/>
                  <p:pic>
                    <p:nvPicPr>
                      <p:cNvPr id="7" name="オブジェクト 6"/>
                      <p:cNvPicPr/>
                      <p:nvPr/>
                    </p:nvPicPr>
                    <p:blipFill>
                      <a:blip r:embed="rId5"/>
                      <a:stretch>
                        <a:fillRect/>
                      </a:stretch>
                    </p:blipFill>
                    <p:spPr>
                      <a:xfrm>
                        <a:off x="1254034" y="1301551"/>
                        <a:ext cx="6387737" cy="5471601"/>
                      </a:xfrm>
                      <a:prstGeom prst="rect">
                        <a:avLst/>
                      </a:prstGeom>
                    </p:spPr>
                  </p:pic>
                </p:oleObj>
              </mc:Fallback>
            </mc:AlternateContent>
          </a:graphicData>
        </a:graphic>
      </p:graphicFrame>
    </p:spTree>
    <p:extLst>
      <p:ext uri="{BB962C8B-B14F-4D97-AF65-F5344CB8AC3E}">
        <p14:creationId xmlns:p14="http://schemas.microsoft.com/office/powerpoint/2010/main" val="3018419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a:t>
            </a:r>
            <a:r>
              <a:rPr kumimoji="1" lang="en-US" altLang="ja-JP" dirty="0" smtClean="0"/>
              <a:t>1</a:t>
            </a:r>
          </a:p>
          <a:p>
            <a:pPr lvl="1"/>
            <a:r>
              <a:rPr lang="ja-JP" altLang="en-US" dirty="0" smtClean="0"/>
              <a:t>各次元数の</a:t>
            </a:r>
            <a:r>
              <a:rPr lang="ja-JP" altLang="ja-JP" dirty="0" smtClean="0"/>
              <a:t>画像</a:t>
            </a:r>
            <a:r>
              <a:rPr lang="ja-JP" altLang="ja-JP" dirty="0"/>
              <a:t>検索精度と計算</a:t>
            </a:r>
            <a:r>
              <a:rPr lang="ja-JP" altLang="ja-JP" dirty="0" smtClean="0"/>
              <a:t>時間</a:t>
            </a:r>
            <a:r>
              <a:rPr lang="ja-JP" altLang="en-US" dirty="0" smtClean="0"/>
              <a:t>を評価する．</a:t>
            </a:r>
            <a:endParaRPr lang="en-US" altLang="ja-JP" dirty="0" smtClean="0"/>
          </a:p>
          <a:p>
            <a:pPr lvl="1"/>
            <a:endParaRPr kumimoji="1" lang="en-US" altLang="ja-JP" dirty="0"/>
          </a:p>
          <a:p>
            <a:r>
              <a:rPr lang="ja-JP" altLang="en-US" dirty="0" smtClean="0"/>
              <a:t>実験</a:t>
            </a:r>
            <a:r>
              <a:rPr lang="en-US" altLang="ja-JP" dirty="0" smtClean="0"/>
              <a:t>2</a:t>
            </a:r>
          </a:p>
          <a:p>
            <a:pPr lvl="1">
              <a:lnSpc>
                <a:spcPct val="100000"/>
              </a:lnSpc>
            </a:pPr>
            <a:r>
              <a:rPr lang="ja-JP" altLang="en-US" dirty="0"/>
              <a:t>各</a:t>
            </a:r>
            <a:r>
              <a:rPr lang="ja-JP" altLang="ja-JP" dirty="0"/>
              <a:t>ラベル</a:t>
            </a:r>
            <a:r>
              <a:rPr lang="ja-JP" altLang="en-US" dirty="0"/>
              <a:t>の</a:t>
            </a:r>
            <a:r>
              <a:rPr lang="ja-JP" altLang="en-US" dirty="0" smtClean="0"/>
              <a:t>正答率を調査する．</a:t>
            </a:r>
            <a:endParaRPr lang="en-US" altLang="ja-JP" dirty="0"/>
          </a:p>
          <a:p>
            <a:pPr lvl="1">
              <a:lnSpc>
                <a:spcPct val="100000"/>
              </a:lnSpc>
            </a:pPr>
            <a:r>
              <a:rPr lang="ja-JP" altLang="ja-JP" dirty="0"/>
              <a:t>検索</a:t>
            </a:r>
            <a:r>
              <a:rPr lang="ja-JP" altLang="ja-JP" dirty="0" smtClean="0"/>
              <a:t>結果</a:t>
            </a:r>
            <a:r>
              <a:rPr lang="ja-JP" altLang="en-US" dirty="0" smtClean="0"/>
              <a:t>上位の</a:t>
            </a:r>
            <a:r>
              <a:rPr lang="ja-JP" altLang="ja-JP" dirty="0" smtClean="0"/>
              <a:t>画像</a:t>
            </a:r>
            <a:r>
              <a:rPr lang="ja-JP" altLang="ja-JP" dirty="0"/>
              <a:t>の共通点</a:t>
            </a:r>
            <a:r>
              <a:rPr lang="ja-JP" altLang="ja-JP" dirty="0" smtClean="0"/>
              <a:t>を</a:t>
            </a:r>
            <a:r>
              <a:rPr lang="ja-JP" altLang="en-US" dirty="0"/>
              <a:t>評価</a:t>
            </a:r>
            <a:r>
              <a:rPr lang="ja-JP" altLang="ja-JP" dirty="0" smtClean="0"/>
              <a:t>する</a:t>
            </a:r>
            <a:r>
              <a:rPr lang="ja-JP" altLang="en-US" dirty="0"/>
              <a:t>．</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4065006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pPr>
              <a:lnSpc>
                <a:spcPct val="100000"/>
              </a:lnSpc>
            </a:pPr>
            <a:r>
              <a:rPr lang="ja-JP" altLang="ja-JP" dirty="0"/>
              <a:t>画像検索精度と計算時間の両方の観点から最も良い</a:t>
            </a:r>
            <a:r>
              <a:rPr lang="ja-JP" altLang="ja-JP" dirty="0" smtClean="0"/>
              <a:t>結果</a:t>
            </a:r>
            <a:r>
              <a:rPr lang="ja-JP" altLang="en-US" dirty="0"/>
              <a:t>の</a:t>
            </a:r>
            <a:r>
              <a:rPr lang="ja-JP" altLang="ja-JP" dirty="0" smtClean="0"/>
              <a:t>次元数</a:t>
            </a:r>
            <a:r>
              <a:rPr lang="ja-JP" altLang="ja-JP" dirty="0"/>
              <a:t>を明確に</a:t>
            </a:r>
            <a:r>
              <a:rPr lang="ja-JP" altLang="ja-JP" dirty="0" smtClean="0"/>
              <a:t>する</a:t>
            </a:r>
            <a:r>
              <a:rPr lang="ja-JP" altLang="en-US" dirty="0" smtClean="0"/>
              <a:t>．</a:t>
            </a:r>
            <a:endParaRPr lang="ja-JP" altLang="ja-JP" dirty="0"/>
          </a:p>
          <a:p>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200309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100000"/>
              </a:lnSpc>
              <a:buFont typeface="+mj-lt"/>
              <a:buAutoNum type="arabicPeriod"/>
            </a:pPr>
            <a:r>
              <a:rPr lang="ja-JP" altLang="en-US" dirty="0" smtClean="0"/>
              <a:t>画像検索精度を調査するため，基準となる画像と同じラベルを数え，最も正答率の良い特徴ベクトルの次元数を求める．</a:t>
            </a:r>
            <a:endParaRPr lang="en-US" altLang="ja-JP" dirty="0" smtClean="0"/>
          </a:p>
          <a:p>
            <a:pPr marL="514350" indent="-514350">
              <a:lnSpc>
                <a:spcPct val="100000"/>
              </a:lnSpc>
              <a:buFont typeface="+mj-lt"/>
              <a:buAutoNum type="arabicPeriod"/>
            </a:pPr>
            <a:endParaRPr lang="en-US" altLang="ja-JP" dirty="0" smtClean="0"/>
          </a:p>
          <a:p>
            <a:pPr marL="514350" indent="-514350">
              <a:lnSpc>
                <a:spcPct val="100000"/>
              </a:lnSpc>
              <a:buFont typeface="+mj-lt"/>
              <a:buAutoNum type="arabicPeriod"/>
            </a:pPr>
            <a:r>
              <a:rPr lang="ja-JP" altLang="en-US" dirty="0"/>
              <a:t>画像検索</a:t>
            </a:r>
            <a:r>
              <a:rPr lang="ja-JP" altLang="en-US" dirty="0" smtClean="0"/>
              <a:t>をする際の計算時間を</a:t>
            </a:r>
            <a:r>
              <a:rPr lang="ja-JP" altLang="en-US" dirty="0"/>
              <a:t>計測する</a:t>
            </a:r>
            <a:r>
              <a:rPr lang="ja-JP" altLang="en-US" dirty="0" smtClean="0"/>
              <a:t>．</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365801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
        <p:nvSpPr>
          <p:cNvPr id="3" name="コンテンツ プレースホルダー 2"/>
          <p:cNvSpPr>
            <a:spLocks noGrp="1"/>
          </p:cNvSpPr>
          <p:nvPr>
            <p:ph idx="1"/>
          </p:nvPr>
        </p:nvSpPr>
        <p:spPr>
          <a:xfrm>
            <a:off x="628650" y="1825625"/>
            <a:ext cx="3917224" cy="591004"/>
          </a:xfrm>
        </p:spPr>
        <p:txBody>
          <a:bodyPr/>
          <a:lstStyle/>
          <a:p>
            <a:endParaRPr kumimoji="1" lang="ja-JP" altLang="en-US" dirty="0"/>
          </a:p>
        </p:txBody>
      </p:sp>
      <p:pic>
        <p:nvPicPr>
          <p:cNvPr id="8" name="図 7"/>
          <p:cNvPicPr>
            <a:picLocks noChangeAspect="1"/>
          </p:cNvPicPr>
          <p:nvPr/>
        </p:nvPicPr>
        <p:blipFill>
          <a:blip r:embed="rId3"/>
          <a:stretch>
            <a:fillRect/>
          </a:stretch>
        </p:blipFill>
        <p:spPr>
          <a:xfrm>
            <a:off x="628650" y="1825625"/>
            <a:ext cx="7391944" cy="4443031"/>
          </a:xfrm>
          <a:prstGeom prst="rect">
            <a:avLst/>
          </a:prstGeom>
        </p:spPr>
      </p:pic>
    </p:spTree>
    <p:extLst>
      <p:ext uri="{BB962C8B-B14F-4D97-AF65-F5344CB8AC3E}">
        <p14:creationId xmlns:p14="http://schemas.microsoft.com/office/powerpoint/2010/main" val="292899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実験</a:t>
            </a:r>
            <a:r>
              <a:rPr lang="en-US" altLang="ja-JP" dirty="0" smtClean="0"/>
              <a:t>1</a:t>
            </a:r>
            <a:r>
              <a:rPr lang="ja-JP" altLang="en-US" dirty="0" smtClean="0"/>
              <a:t>の結果から検索精度が出ていないラベルがあると考えられた．</a:t>
            </a:r>
            <a:endParaRPr lang="en-US" altLang="ja-JP" dirty="0" smtClean="0"/>
          </a:p>
          <a:p>
            <a:pPr>
              <a:lnSpc>
                <a:spcPct val="100000"/>
              </a:lnSpc>
            </a:pPr>
            <a:r>
              <a:rPr lang="ja-JP" altLang="en-US" dirty="0" smtClean="0"/>
              <a:t>検索精度が良くないラベルを探す．</a:t>
            </a:r>
            <a:endParaRPr lang="en-US" altLang="ja-JP" dirty="0" smtClean="0"/>
          </a:p>
          <a:p>
            <a:pPr>
              <a:lnSpc>
                <a:spcPct val="100000"/>
              </a:lnSpc>
            </a:pPr>
            <a:endParaRPr lang="en-US" altLang="ja-JP" dirty="0" smtClean="0"/>
          </a:p>
          <a:p>
            <a:pPr>
              <a:lnSpc>
                <a:spcPct val="100000"/>
              </a:lnSpc>
            </a:pPr>
            <a:r>
              <a:rPr lang="ja-JP" altLang="ja-JP" dirty="0" smtClean="0"/>
              <a:t>検索</a:t>
            </a:r>
            <a:r>
              <a:rPr lang="ja-JP" altLang="ja-JP" dirty="0"/>
              <a:t>結果</a:t>
            </a:r>
            <a:r>
              <a:rPr lang="ja-JP" altLang="ja-JP" dirty="0" smtClean="0"/>
              <a:t>の</a:t>
            </a:r>
            <a:r>
              <a:rPr lang="ja-JP" altLang="en-US" dirty="0"/>
              <a:t>上位</a:t>
            </a:r>
            <a:r>
              <a:rPr lang="ja-JP" altLang="en-US" dirty="0" smtClean="0"/>
              <a:t>に表示された</a:t>
            </a:r>
            <a:r>
              <a:rPr lang="ja-JP" altLang="ja-JP" dirty="0" smtClean="0"/>
              <a:t>画像の</a:t>
            </a:r>
            <a:r>
              <a:rPr lang="ja-JP" altLang="en-US" dirty="0"/>
              <a:t>視覚的</a:t>
            </a:r>
            <a:r>
              <a:rPr lang="ja-JP" altLang="en-US" dirty="0" smtClean="0"/>
              <a:t>な共通点について評価する．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758375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それぞれの特徴</a:t>
            </a:r>
            <a:r>
              <a:rPr lang="ja-JP" altLang="en-US" dirty="0" smtClean="0"/>
              <a:t>ベクトルから各ラベルの正答率を出し，ラベルによる正答率の違いをグラフに表す．</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a:t>検索上位</a:t>
            </a:r>
            <a:r>
              <a:rPr lang="ja-JP" altLang="en-US" dirty="0" smtClean="0"/>
              <a:t>に表示された画像の共通点について調査する．</a:t>
            </a:r>
            <a:endParaRPr lang="en-US" altLang="ja-JP" dirty="0" smtClean="0"/>
          </a:p>
          <a:p>
            <a:pPr marL="514350" indent="-514350">
              <a:buFont typeface="+mj-lt"/>
              <a:buAutoNum type="arabicPeriod"/>
            </a:pPr>
            <a:endParaRPr kumimoji="1" lang="en-US" altLang="ja-JP" dirty="0"/>
          </a:p>
          <a:p>
            <a:pPr marL="514350" indent="-514350">
              <a:buFont typeface="+mj-lt"/>
              <a:buAutoNum type="arabicPeriod"/>
            </a:pPr>
            <a:r>
              <a:rPr lang="ja-JP" altLang="en-US" dirty="0" smtClean="0"/>
              <a:t>類似している点について考察する．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3931736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dirty="0"/>
          </a:p>
        </p:txBody>
      </p:sp>
      <p:sp>
        <p:nvSpPr>
          <p:cNvPr id="3" name="コンテンツ プレースホルダー 2"/>
          <p:cNvSpPr>
            <a:spLocks noGrp="1"/>
          </p:cNvSpPr>
          <p:nvPr>
            <p:ph idx="1"/>
          </p:nvPr>
        </p:nvSpPr>
        <p:spPr>
          <a:xfrm>
            <a:off x="628650" y="1825625"/>
            <a:ext cx="3995601" cy="303621"/>
          </a:xfrm>
        </p:spPr>
        <p:txBody>
          <a:bodyPr>
            <a:normAutofit fontScale="62500" lnSpcReduction="20000"/>
          </a:bodyPr>
          <a:lstStyle/>
          <a:p>
            <a:endParaRPr kumimoji="1" lang="ja-JP" altLang="en-US" dirty="0"/>
          </a:p>
        </p:txBody>
      </p:sp>
      <p:pic>
        <p:nvPicPr>
          <p:cNvPr id="7" name="図 6"/>
          <p:cNvPicPr>
            <a:picLocks noChangeAspect="1"/>
          </p:cNvPicPr>
          <p:nvPr/>
        </p:nvPicPr>
        <p:blipFill>
          <a:blip r:embed="rId3"/>
          <a:stretch>
            <a:fillRect/>
          </a:stretch>
        </p:blipFill>
        <p:spPr>
          <a:xfrm>
            <a:off x="628649" y="1825625"/>
            <a:ext cx="7313567" cy="4395921"/>
          </a:xfrm>
          <a:prstGeom prst="rect">
            <a:avLst/>
          </a:prstGeom>
        </p:spPr>
      </p:pic>
    </p:spTree>
    <p:extLst>
      <p:ext uri="{BB962C8B-B14F-4D97-AF65-F5344CB8AC3E}">
        <p14:creationId xmlns:p14="http://schemas.microsoft.com/office/powerpoint/2010/main" val="30362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ラベル「車」</a:t>
            </a:r>
            <a:endParaRPr kumimoji="1" lang="ja-JP" altLang="en-US" dirty="0"/>
          </a:p>
        </p:txBody>
      </p:sp>
      <p:sp>
        <p:nvSpPr>
          <p:cNvPr id="4" name="コンテンツ プレースホルダー 3"/>
          <p:cNvSpPr>
            <a:spLocks noGrp="1"/>
          </p:cNvSpPr>
          <p:nvPr>
            <p:ph sz="half" idx="2"/>
          </p:nvPr>
        </p:nvSpPr>
        <p:spPr>
          <a:xfrm>
            <a:off x="499214" y="4298745"/>
            <a:ext cx="3868340" cy="1988548"/>
          </a:xfrm>
        </p:spPr>
        <p:txBody>
          <a:bodyPr/>
          <a:lstStyle/>
          <a:p>
            <a:r>
              <a:rPr lang="ja-JP" altLang="en-US" dirty="0" smtClean="0"/>
              <a:t>形状が似ているものが多く表示された．</a:t>
            </a:r>
            <a:endParaRPr kumimoji="1" lang="ja-JP" altLang="en-US" dirty="0"/>
          </a:p>
        </p:txBody>
      </p:sp>
      <p:sp>
        <p:nvSpPr>
          <p:cNvPr id="5" name="テキスト プレースホルダー 4"/>
          <p:cNvSpPr>
            <a:spLocks noGrp="1"/>
          </p:cNvSpPr>
          <p:nvPr>
            <p:ph type="body" sz="quarter" idx="3"/>
          </p:nvPr>
        </p:nvSpPr>
        <p:spPr/>
        <p:txBody>
          <a:bodyPr/>
          <a:lstStyle/>
          <a:p>
            <a:r>
              <a:rPr kumimoji="1" lang="ja-JP" altLang="en-US" dirty="0" smtClean="0"/>
              <a:t>ラベル「猫」</a:t>
            </a:r>
            <a:endParaRPr kumimoji="1" lang="ja-JP" altLang="en-US" dirty="0"/>
          </a:p>
        </p:txBody>
      </p:sp>
      <p:sp>
        <p:nvSpPr>
          <p:cNvPr id="6" name="コンテンツ プレースホルダー 5"/>
          <p:cNvSpPr>
            <a:spLocks noGrp="1"/>
          </p:cNvSpPr>
          <p:nvPr>
            <p:ph sz="quarter" idx="4"/>
          </p:nvPr>
        </p:nvSpPr>
        <p:spPr>
          <a:xfrm>
            <a:off x="4573191" y="4298745"/>
            <a:ext cx="4018359" cy="1988548"/>
          </a:xfrm>
        </p:spPr>
        <p:txBody>
          <a:bodyPr/>
          <a:lstStyle/>
          <a:p>
            <a:r>
              <a:rPr kumimoji="1" lang="ja-JP" altLang="en-US" dirty="0" smtClean="0"/>
              <a:t>関連性が低いと考えられるものが表示された．</a:t>
            </a:r>
            <a:endParaRPr kumimoji="1" lang="ja-JP" altLang="en-US" dirty="0"/>
          </a:p>
        </p:txBody>
      </p:sp>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pic>
        <p:nvPicPr>
          <p:cNvPr id="8" name="図 7"/>
          <p:cNvPicPr>
            <a:picLocks noChangeAspect="1"/>
          </p:cNvPicPr>
          <p:nvPr/>
        </p:nvPicPr>
        <p:blipFill>
          <a:blip r:embed="rId3"/>
          <a:stretch>
            <a:fillRect/>
          </a:stretch>
        </p:blipFill>
        <p:spPr>
          <a:xfrm>
            <a:off x="122779" y="2568102"/>
            <a:ext cx="4375403" cy="1371600"/>
          </a:xfrm>
          <a:prstGeom prst="rect">
            <a:avLst/>
          </a:prstGeom>
        </p:spPr>
      </p:pic>
      <p:pic>
        <p:nvPicPr>
          <p:cNvPr id="9" name="図 8"/>
          <p:cNvPicPr>
            <a:picLocks noChangeAspect="1"/>
          </p:cNvPicPr>
          <p:nvPr/>
        </p:nvPicPr>
        <p:blipFill>
          <a:blip r:embed="rId4"/>
          <a:stretch>
            <a:fillRect/>
          </a:stretch>
        </p:blipFill>
        <p:spPr>
          <a:xfrm>
            <a:off x="4617278" y="2566965"/>
            <a:ext cx="4375403" cy="1371189"/>
          </a:xfrm>
          <a:prstGeom prst="rect">
            <a:avLst/>
          </a:prstGeom>
        </p:spPr>
      </p:pic>
    </p:spTree>
    <p:extLst>
      <p:ext uri="{BB962C8B-B14F-4D97-AF65-F5344CB8AC3E}">
        <p14:creationId xmlns:p14="http://schemas.microsoft.com/office/powerpoint/2010/main" val="3212936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次元数</a:t>
            </a:r>
            <a:r>
              <a:rPr kumimoji="1" lang="en-US" altLang="ja-JP" dirty="0" smtClean="0"/>
              <a:t>1000</a:t>
            </a:r>
            <a:r>
              <a:rPr kumimoji="1" lang="ja-JP" altLang="en-US" dirty="0" smtClean="0"/>
              <a:t>が検索精度と計算時間の両方の観点から最も良かった．</a:t>
            </a:r>
            <a:endParaRPr kumimoji="1" lang="en-US" altLang="ja-JP" dirty="0" smtClean="0"/>
          </a:p>
          <a:p>
            <a:endParaRPr lang="en-US" altLang="ja-JP" dirty="0"/>
          </a:p>
          <a:p>
            <a:r>
              <a:rPr lang="ja-JP" altLang="en-US" dirty="0"/>
              <a:t>検索精度</a:t>
            </a:r>
            <a:r>
              <a:rPr lang="ja-JP" altLang="en-US" dirty="0" smtClean="0"/>
              <a:t>が低いラベルが確認できた．</a:t>
            </a:r>
            <a:endParaRPr kumimoji="1" lang="en-US" altLang="ja-JP" dirty="0" smtClean="0"/>
          </a:p>
          <a:p>
            <a:endParaRPr lang="en-US" altLang="ja-JP" dirty="0" smtClean="0"/>
          </a:p>
          <a:p>
            <a:r>
              <a:rPr lang="ja-JP" altLang="en-US" dirty="0" smtClean="0"/>
              <a:t>形状が似ているものが検索上位に表示された．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306790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lnSpc>
                <a:spcPct val="110000"/>
              </a:lnSpc>
            </a:pPr>
            <a:r>
              <a:rPr lang="ja-JP" altLang="en-US" dirty="0" smtClean="0"/>
              <a:t>ソーシャルネットワーキングサービス</a:t>
            </a:r>
            <a:r>
              <a:rPr lang="en-US" altLang="ja-JP" dirty="0" smtClean="0"/>
              <a:t>(SNS)</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ja-JP" altLang="en-US" dirty="0"/>
              <a:t>ユーザが目的の写真や画像にアクセスする手段として，画像検索機能の重要性が増している</a:t>
            </a:r>
            <a:r>
              <a:rPr lang="ja-JP" altLang="en-US" dirty="0" smtClean="0"/>
              <a:t>．</a:t>
            </a:r>
            <a:endParaRPr lang="en-US" altLang="ja-JP" strike="sngStrike"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a:t>
            </a:fld>
            <a:endParaRPr kumimoji="1" lang="ja-JP" altLang="en-US"/>
          </a:p>
        </p:txBody>
      </p:sp>
    </p:spTree>
    <p:extLst>
      <p:ext uri="{BB962C8B-B14F-4D97-AF65-F5344CB8AC3E}">
        <p14:creationId xmlns:p14="http://schemas.microsoft.com/office/powerpoint/2010/main" val="2292191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本提案手法の応用として，ユークリッド距離以外での類似性評価，異なる深層学習モデル構造を使用した特徴ベクトル抽出．</a:t>
            </a:r>
            <a:endParaRPr kumimoji="1" lang="en-US" altLang="ja-JP" dirty="0" smtClean="0"/>
          </a:p>
          <a:p>
            <a:endParaRPr lang="en-US" altLang="ja-JP" dirty="0"/>
          </a:p>
          <a:p>
            <a:r>
              <a:rPr lang="ja-JP" altLang="ja-JP" dirty="0" smtClean="0"/>
              <a:t>最適</a:t>
            </a:r>
            <a:r>
              <a:rPr lang="ja-JP" altLang="ja-JP" dirty="0"/>
              <a:t>な次元数の特徴ベクトルを画像検索システムに適用することで</a:t>
            </a:r>
            <a:r>
              <a:rPr lang="ja-JP" altLang="ja-JP" dirty="0" smtClean="0"/>
              <a:t>より</a:t>
            </a:r>
            <a:r>
              <a:rPr lang="ja-JP" altLang="en-US" dirty="0"/>
              <a:t>最適</a:t>
            </a:r>
            <a:r>
              <a:rPr lang="ja-JP" altLang="ja-JP" dirty="0" smtClean="0"/>
              <a:t>な</a:t>
            </a:r>
            <a:r>
              <a:rPr lang="ja-JP" altLang="ja-JP" dirty="0"/>
              <a:t>画像検索に貢献できることを期待している．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1888008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特徴ベクトルについて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228600" lvl="1">
              <a:spcBef>
                <a:spcPts val="1000"/>
              </a:spcBef>
            </a:pPr>
            <a:r>
              <a:rPr lang="ja-JP" altLang="en-US" dirty="0" smtClean="0"/>
              <a:t>深層学習モデルの中間層から抽出した特徴ベクトルには，</a:t>
            </a:r>
            <a:r>
              <a:rPr lang="ja-JP" altLang="en-US" dirty="0" smtClean="0">
                <a:solidFill>
                  <a:srgbClr val="FF0000"/>
                </a:solidFill>
              </a:rPr>
              <a:t>意味情報</a:t>
            </a:r>
            <a:r>
              <a:rPr lang="ja-JP" altLang="en-US" dirty="0" smtClean="0"/>
              <a:t>が保持されていると仮定する．</a:t>
            </a:r>
            <a:endParaRPr lang="en-US" altLang="ja-JP" dirty="0"/>
          </a:p>
          <a:p>
            <a:pPr lvl="1"/>
            <a:r>
              <a:rPr lang="ja-JP" altLang="en-US" dirty="0"/>
              <a:t>画像を認識する際に，その判断材料となる</a:t>
            </a:r>
            <a:r>
              <a:rPr lang="ja-JP" altLang="en-US" dirty="0" smtClean="0"/>
              <a:t>情報</a:t>
            </a:r>
            <a:endParaRPr lang="en-US" altLang="ja-JP" dirty="0" smtClean="0"/>
          </a:p>
          <a:p>
            <a:pPr lvl="1"/>
            <a:endParaRPr lang="en-US" altLang="ja-JP" dirty="0"/>
          </a:p>
          <a:p>
            <a:r>
              <a:rPr lang="ja-JP" altLang="en-US" dirty="0">
                <a:solidFill>
                  <a:srgbClr val="333333"/>
                </a:solidFill>
                <a:latin typeface="-apple-system"/>
              </a:rPr>
              <a:t>パターン情報を変数値</a:t>
            </a:r>
            <a:r>
              <a:rPr lang="ja-JP" altLang="en-US" dirty="0" smtClean="0">
                <a:solidFill>
                  <a:srgbClr val="333333"/>
                </a:solidFill>
                <a:latin typeface="-apple-system"/>
              </a:rPr>
              <a:t>を要素</a:t>
            </a:r>
            <a:r>
              <a:rPr lang="ja-JP" altLang="en-US" dirty="0">
                <a:solidFill>
                  <a:srgbClr val="333333"/>
                </a:solidFill>
                <a:latin typeface="-apple-system"/>
              </a:rPr>
              <a:t>とするベクトルの形式で表現したもの。</a:t>
            </a:r>
            <a:endParaRPr lang="en-US" altLang="ja-JP" dirty="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dirty="0"/>
          </a:p>
        </p:txBody>
      </p:sp>
      <p:pic>
        <p:nvPicPr>
          <p:cNvPr id="5" name="図 4"/>
          <p:cNvPicPr>
            <a:picLocks noChangeAspect="1"/>
          </p:cNvPicPr>
          <p:nvPr/>
        </p:nvPicPr>
        <p:blipFill>
          <a:blip r:embed="rId3"/>
          <a:stretch>
            <a:fillRect/>
          </a:stretch>
        </p:blipFill>
        <p:spPr>
          <a:xfrm>
            <a:off x="814014" y="4519997"/>
            <a:ext cx="1791902" cy="1791902"/>
          </a:xfrm>
          <a:prstGeom prst="rect">
            <a:avLst/>
          </a:prstGeom>
        </p:spPr>
      </p:pic>
      <mc:AlternateContent xmlns:mc="http://schemas.openxmlformats.org/markup-compatibility/2006" xmlns:a14="http://schemas.microsoft.com/office/drawing/2010/main">
        <mc:Choice Requires="a14">
          <p:sp>
            <p:nvSpPr>
              <p:cNvPr id="6" name="テキスト ボックス 5"/>
              <p:cNvSpPr txBox="1"/>
              <p:nvPr/>
            </p:nvSpPr>
            <p:spPr>
              <a:xfrm>
                <a:off x="2791279" y="4594698"/>
                <a:ext cx="5353343" cy="1717201"/>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sz="16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2791279" y="4594698"/>
                <a:ext cx="5353343" cy="1717201"/>
              </a:xfrm>
              <a:prstGeom prst="rect">
                <a:avLst/>
              </a:prstGeom>
              <a:blipFill>
                <a:blip r:embed="rId4"/>
                <a:stretch>
                  <a:fillRect l="-1025" t="-21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0006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dirty="0" err="1" smtClean="0">
                <a:ea typeface="+mj-ea"/>
              </a:rPr>
              <a:t>AlexNet</a:t>
            </a:r>
            <a:endParaRPr kumimoji="1" lang="en-US" altLang="ja-JP" dirty="0" smtClean="0">
              <a:ea typeface="+mj-ea"/>
            </a:endParaRPr>
          </a:p>
          <a:p>
            <a:pPr marL="0" indent="0">
              <a:buNone/>
            </a:pPr>
            <a:r>
              <a:rPr lang="ja-JP" altLang="en-US" dirty="0" smtClean="0">
                <a:ea typeface="+mj-ea"/>
              </a:rPr>
              <a:t>　</a:t>
            </a:r>
            <a:r>
              <a:rPr lang="en-US" altLang="ja-JP" dirty="0" smtClean="0">
                <a:ea typeface="+mj-ea"/>
              </a:rPr>
              <a:t>[2012Alex]</a:t>
            </a:r>
            <a:endParaRPr lang="en-US" altLang="ja-JP" dirty="0">
              <a:ea typeface="+mj-ea"/>
            </a:endParaRPr>
          </a:p>
          <a:p>
            <a:r>
              <a:rPr lang="ja-JP" altLang="en-US" dirty="0">
                <a:ea typeface="+mj-ea"/>
              </a:rPr>
              <a:t>特徴</a:t>
            </a:r>
            <a:r>
              <a:rPr lang="ja-JP" altLang="en-US" dirty="0" smtClean="0">
                <a:ea typeface="+mj-ea"/>
              </a:rPr>
              <a:t>ベクトル抽出</a:t>
            </a:r>
            <a:endParaRPr lang="en-US" altLang="ja-JP" dirty="0" smtClean="0">
              <a:ea typeface="+mj-ea"/>
            </a:endParaRPr>
          </a:p>
          <a:p>
            <a:pPr marL="0" indent="0">
              <a:buNone/>
            </a:pPr>
            <a:r>
              <a:rPr lang="ja-JP" altLang="en-US" dirty="0">
                <a:ea typeface="+mj-ea"/>
              </a:rPr>
              <a:t>　</a:t>
            </a:r>
            <a:r>
              <a:rPr lang="en-US" altLang="ja-JP" dirty="0" smtClean="0">
                <a:ea typeface="+mj-ea"/>
              </a:rPr>
              <a:t>[2015</a:t>
            </a:r>
            <a:r>
              <a:rPr lang="ja-JP" altLang="en-US" dirty="0" smtClean="0">
                <a:ea typeface="+mj-ea"/>
              </a:rPr>
              <a:t>中山</a:t>
            </a:r>
            <a:r>
              <a:rPr lang="en-US" altLang="ja-JP" dirty="0" smtClean="0">
                <a:ea typeface="+mj-ea"/>
              </a:rPr>
              <a:t>]</a:t>
            </a:r>
            <a:endParaRPr kumimoji="1" lang="en-US" altLang="ja-JP" dirty="0">
              <a:ea typeface="+mj-ea"/>
            </a:endParaRPr>
          </a:p>
          <a:p>
            <a:r>
              <a:rPr lang="ja-JP" altLang="en-US" dirty="0" smtClean="0">
                <a:ea typeface="+mj-ea"/>
              </a:rPr>
              <a:t>特徴ベクトルの距離の測り方</a:t>
            </a:r>
            <a:endParaRPr lang="en-US" altLang="ja-JP" dirty="0" smtClean="0">
              <a:ea typeface="+mj-ea"/>
            </a:endParaRPr>
          </a:p>
          <a:p>
            <a:pPr marL="0" indent="0">
              <a:buNone/>
            </a:pPr>
            <a:r>
              <a:rPr lang="ja-JP" altLang="en-US" dirty="0">
                <a:ea typeface="+mj-ea"/>
              </a:rPr>
              <a:t>　</a:t>
            </a:r>
            <a:r>
              <a:rPr lang="en-US" altLang="ja-JP" dirty="0" smtClean="0">
                <a:ea typeface="+mj-ea"/>
              </a:rPr>
              <a:t>[2012Alex]</a:t>
            </a:r>
            <a:r>
              <a:rPr lang="ja-JP" altLang="en-US" dirty="0" err="1" smtClean="0">
                <a:ea typeface="+mj-ea"/>
              </a:rPr>
              <a:t>，</a:t>
            </a:r>
            <a:r>
              <a:rPr lang="en-US" altLang="ja-JP" dirty="0" smtClean="0">
                <a:ea typeface="+mj-ea"/>
              </a:rPr>
              <a:t>[2018</a:t>
            </a:r>
            <a:r>
              <a:rPr lang="ja-JP" altLang="en-US" dirty="0" smtClean="0">
                <a:ea typeface="+mj-ea"/>
              </a:rPr>
              <a:t>鬼塚</a:t>
            </a:r>
            <a:r>
              <a:rPr lang="en-US" altLang="ja-JP" dirty="0" smtClean="0">
                <a:ea typeface="+mj-ea"/>
              </a:rPr>
              <a:t>]</a:t>
            </a:r>
            <a:endParaRPr kumimoji="1" lang="en-US" altLang="ja-JP" dirty="0">
              <a:ea typeface="+mj-ea"/>
            </a:endParaRPr>
          </a:p>
          <a:p>
            <a:r>
              <a:rPr lang="ja-JP" altLang="en-US" dirty="0" smtClean="0">
                <a:ea typeface="+mj-ea"/>
              </a:rPr>
              <a:t>次元の呪いに</a:t>
            </a:r>
            <a:r>
              <a:rPr lang="ja-JP" altLang="en-US" dirty="0">
                <a:ea typeface="+mj-ea"/>
              </a:rPr>
              <a:t>関した</a:t>
            </a:r>
            <a:r>
              <a:rPr lang="ja-JP" altLang="en-US" dirty="0" smtClean="0">
                <a:ea typeface="+mj-ea"/>
              </a:rPr>
              <a:t>研究</a:t>
            </a:r>
            <a:endParaRPr lang="en-US" altLang="ja-JP" dirty="0" smtClean="0">
              <a:ea typeface="+mj-ea"/>
            </a:endParaRPr>
          </a:p>
          <a:p>
            <a:pPr marL="0" indent="0">
              <a:buNone/>
            </a:pPr>
            <a:r>
              <a:rPr lang="ja-JP" altLang="en-US" dirty="0">
                <a:ea typeface="+mj-ea"/>
              </a:rPr>
              <a:t>　</a:t>
            </a:r>
            <a:r>
              <a:rPr lang="en-US" altLang="ja-JP" dirty="0" smtClean="0">
                <a:ea typeface="+mj-ea"/>
              </a:rPr>
              <a:t>[2020</a:t>
            </a:r>
            <a:r>
              <a:rPr lang="ja-JP" altLang="en-US" dirty="0" smtClean="0">
                <a:ea typeface="+mj-ea"/>
              </a:rPr>
              <a:t>高橋</a:t>
            </a:r>
            <a:r>
              <a:rPr lang="en-US" altLang="ja-JP" dirty="0" smtClean="0">
                <a:ea typeface="+mj-ea"/>
              </a:rPr>
              <a:t>]</a:t>
            </a:r>
            <a:endParaRPr kumimoji="1" lang="en-US" altLang="ja-JP" dirty="0">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362582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kumimoji="1" lang="ja-JP" altLang="en-US" dirty="0" smtClean="0"/>
              <a:t>画像検索において，高次元では，検索精度が良くなり，計算時間が増加する．反対に，低次元では検索精度が悪くなり，計算時間が減少する．</a:t>
            </a:r>
            <a:endParaRPr kumimoji="1" lang="en-US" altLang="ja-JP" dirty="0" smtClean="0"/>
          </a:p>
          <a:p>
            <a:pPr>
              <a:lnSpc>
                <a:spcPct val="100000"/>
              </a:lnSpc>
            </a:pPr>
            <a:endParaRPr kumimoji="1" lang="en-US" altLang="ja-JP" dirty="0" smtClean="0"/>
          </a:p>
          <a:p>
            <a:pPr>
              <a:lnSpc>
                <a:spcPct val="100000"/>
              </a:lnSpc>
            </a:pPr>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3563967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solidFill>
                  <a:srgbClr val="FF0000"/>
                </a:solidFill>
              </a:rPr>
              <a:t>最適な次元数の特徴ベクトルの分析手法を提案する．</a:t>
            </a:r>
            <a:endParaRPr lang="en-US" altLang="ja-JP" dirty="0" smtClean="0">
              <a:solidFill>
                <a:srgbClr val="FF0000"/>
              </a:solidFill>
            </a:endParaRPr>
          </a:p>
          <a:p>
            <a:pPr>
              <a:lnSpc>
                <a:spcPct val="100000"/>
              </a:lnSpc>
            </a:pPr>
            <a:endParaRPr lang="en-US" altLang="ja-JP" dirty="0"/>
          </a:p>
          <a:p>
            <a:pPr>
              <a:lnSpc>
                <a:spcPct val="100000"/>
              </a:lnSpc>
            </a:pPr>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6</a:t>
            </a:fld>
            <a:endParaRPr kumimoji="1" lang="ja-JP" altLang="en-US"/>
          </a:p>
        </p:txBody>
      </p:sp>
    </p:spTree>
    <p:extLst>
      <p:ext uri="{BB962C8B-B14F-4D97-AF65-F5344CB8AC3E}">
        <p14:creationId xmlns:p14="http://schemas.microsoft.com/office/powerpoint/2010/main" val="290686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本研究のアプローチ</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a:lnSpc>
                <a:spcPct val="100000"/>
              </a:lnSpc>
            </a:pPr>
            <a:r>
              <a:rPr lang="ja-JP" altLang="en-US" dirty="0" smtClean="0"/>
              <a:t>特徴</a:t>
            </a:r>
            <a:r>
              <a:rPr lang="ja-JP" altLang="en-US" dirty="0"/>
              <a:t>ベクトルと計算</a:t>
            </a:r>
            <a:r>
              <a:rPr lang="ja-JP" altLang="en-US" dirty="0" smtClean="0"/>
              <a:t>時間の観点から画像検索機能を向上させる．</a:t>
            </a:r>
            <a:endParaRPr lang="en-US" altLang="ja-JP" dirty="0" smtClean="0"/>
          </a:p>
          <a:p>
            <a:pPr>
              <a:lnSpc>
                <a:spcPct val="100000"/>
              </a:lnSpc>
            </a:pPr>
            <a:endParaRPr lang="en-US" altLang="ja-JP" dirty="0"/>
          </a:p>
          <a:p>
            <a:pPr>
              <a:lnSpc>
                <a:spcPct val="100000"/>
              </a:lnSpc>
            </a:pPr>
            <a:r>
              <a:rPr lang="en-US" altLang="ja-JP" dirty="0" smtClean="0"/>
              <a:t>CNN(</a:t>
            </a:r>
            <a:r>
              <a:rPr lang="en-US" altLang="ja-JP" dirty="0"/>
              <a:t>Convolutional Neural Network</a:t>
            </a:r>
            <a:r>
              <a:rPr lang="en-US" altLang="ja-JP" dirty="0" smtClean="0"/>
              <a:t>)</a:t>
            </a:r>
            <a:r>
              <a:rPr lang="ja-JP" altLang="en-US" dirty="0" smtClean="0"/>
              <a:t>を用いて特徴</a:t>
            </a:r>
            <a:r>
              <a:rPr lang="ja-JP" altLang="en-US" dirty="0"/>
              <a:t>ベクトルの抽出</a:t>
            </a:r>
            <a:r>
              <a:rPr lang="ja-JP" altLang="en-US" dirty="0" smtClean="0"/>
              <a:t>方法を行う．</a:t>
            </a:r>
            <a:endParaRPr lang="en-US" altLang="ja-JP" dirty="0"/>
          </a:p>
          <a:p>
            <a:pPr lvl="1">
              <a:lnSpc>
                <a:spcPct val="100000"/>
              </a:lnSpc>
            </a:pPr>
            <a:r>
              <a:rPr lang="ja-JP" altLang="en-US" dirty="0"/>
              <a:t>識別層の手前の全結合層を用いる</a:t>
            </a:r>
            <a:r>
              <a:rPr lang="ja-JP" altLang="en-US" dirty="0" smtClean="0"/>
              <a:t>．</a:t>
            </a:r>
            <a:endParaRPr lang="en-US" altLang="ja-JP" dirty="0" smtClean="0"/>
          </a:p>
          <a:p>
            <a:pPr>
              <a:lnSpc>
                <a:spcPct val="100000"/>
              </a:lnSpc>
            </a:pPr>
            <a:endParaRPr lang="en-US" altLang="ja-JP" dirty="0" smtClean="0"/>
          </a:p>
          <a:p>
            <a:pPr>
              <a:lnSpc>
                <a:spcPct val="100000"/>
              </a:lnSpc>
            </a:pPr>
            <a:r>
              <a:rPr lang="ja-JP" altLang="en-US" dirty="0"/>
              <a:t>検索精度</a:t>
            </a:r>
            <a:r>
              <a:rPr lang="ja-JP" altLang="en-US" dirty="0" smtClean="0"/>
              <a:t>は，ユークリッド距離を用いる．ベクトル間のユークリッド分離が小さい程類似性が高いとする．</a:t>
            </a:r>
            <a:endParaRPr lang="en-US" altLang="ja-JP" dirty="0"/>
          </a:p>
          <a:p>
            <a:pPr>
              <a:lnSpc>
                <a:spcPct val="100000"/>
              </a:lnSpc>
            </a:pP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28311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lang="ja-JP" altLang="en-US" dirty="0" smtClean="0"/>
              <a:t>提案する分析</a:t>
            </a:r>
            <a:r>
              <a:rPr kumimoji="1" lang="ja-JP" altLang="en-US" dirty="0" smtClean="0"/>
              <a:t>手法</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pic>
        <p:nvPicPr>
          <p:cNvPr id="7" name="コンテンツ プレースホルダー 6"/>
          <p:cNvPicPr>
            <a:picLocks noGrp="1" noChangeAspect="1"/>
          </p:cNvPicPr>
          <p:nvPr>
            <p:ph idx="1"/>
          </p:nvPr>
        </p:nvPicPr>
        <p:blipFill>
          <a:blip r:embed="rId3"/>
          <a:stretch>
            <a:fillRect/>
          </a:stretch>
        </p:blipFill>
        <p:spPr>
          <a:xfrm>
            <a:off x="770709" y="1825624"/>
            <a:ext cx="7524205" cy="4887438"/>
          </a:xfrm>
          <a:prstGeom prst="rect">
            <a:avLst/>
          </a:prstGeom>
        </p:spPr>
      </p:pic>
    </p:spTree>
    <p:extLst>
      <p:ext uri="{BB962C8B-B14F-4D97-AF65-F5344CB8AC3E}">
        <p14:creationId xmlns:p14="http://schemas.microsoft.com/office/powerpoint/2010/main" val="244585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sp>
        <p:nvSpPr>
          <p:cNvPr id="3" name="コンテンツ プレースホルダー 2"/>
          <p:cNvSpPr>
            <a:spLocks noGrp="1"/>
          </p:cNvSpPr>
          <p:nvPr>
            <p:ph idx="1"/>
          </p:nvPr>
        </p:nvSpPr>
        <p:spPr>
          <a:xfrm>
            <a:off x="628649" y="1601911"/>
            <a:ext cx="5628460" cy="2963506"/>
          </a:xfrm>
        </p:spPr>
        <p:txBody>
          <a:bodyPr>
            <a:normAutofit/>
          </a:bodyPr>
          <a:lstStyle/>
          <a:p>
            <a:r>
              <a:rPr kumimoji="1" lang="ja-JP" altLang="en-US" dirty="0" smtClean="0"/>
              <a:t>データセット：</a:t>
            </a:r>
            <a:r>
              <a:rPr kumimoji="1" lang="en-US" altLang="ja-JP" dirty="0" smtClean="0"/>
              <a:t>CIFAR-10</a:t>
            </a:r>
          </a:p>
          <a:p>
            <a:pPr marL="0" indent="0">
              <a:buNone/>
            </a:pPr>
            <a:endParaRPr lang="en-US" altLang="ja-JP" dirty="0" smtClean="0"/>
          </a:p>
          <a:p>
            <a:pPr marL="0" indent="0">
              <a:buNone/>
            </a:pPr>
            <a:endParaRPr lang="en-US" altLang="ja-JP" dirty="0" smtClean="0"/>
          </a:p>
          <a:p>
            <a:pPr marL="0" indent="0">
              <a:buNone/>
            </a:pPr>
            <a:endParaRPr lang="en-US" altLang="ja-JP" sz="900" dirty="0"/>
          </a:p>
          <a:p>
            <a:r>
              <a:rPr kumimoji="1" lang="ja-JP" altLang="en-US" dirty="0" smtClean="0"/>
              <a:t>作成した深層学習モデル</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graphicFrame>
        <p:nvGraphicFramePr>
          <p:cNvPr id="6" name="オブジェクト 5"/>
          <p:cNvGraphicFramePr>
            <a:graphicFrameLocks noChangeAspect="1"/>
          </p:cNvGraphicFramePr>
          <p:nvPr/>
        </p:nvGraphicFramePr>
        <p:xfrm>
          <a:off x="1482881" y="2075919"/>
          <a:ext cx="3919996" cy="1048204"/>
        </p:xfrm>
        <a:graphic>
          <a:graphicData uri="http://schemas.openxmlformats.org/presentationml/2006/ole">
            <mc:AlternateContent xmlns:mc="http://schemas.openxmlformats.org/markup-compatibility/2006">
              <mc:Choice xmlns:v="urn:schemas-microsoft-com:vml" Requires="v">
                <p:oleObj spid="_x0000_s1040" name="ワークシート" r:id="rId4" imgW="1733609" imgH="463785" progId="Excel.Sheet.12">
                  <p:embed/>
                </p:oleObj>
              </mc:Choice>
              <mc:Fallback>
                <p:oleObj name="ワークシート" r:id="rId4" imgW="1733609" imgH="463785" progId="Excel.Sheet.12">
                  <p:embed/>
                  <p:pic>
                    <p:nvPicPr>
                      <p:cNvPr id="6" name="オブジェクト 5"/>
                      <p:cNvPicPr/>
                      <p:nvPr/>
                    </p:nvPicPr>
                    <p:blipFill>
                      <a:blip r:embed="rId5"/>
                      <a:stretch>
                        <a:fillRect/>
                      </a:stretch>
                    </p:blipFill>
                    <p:spPr>
                      <a:xfrm>
                        <a:off x="1482881" y="2075919"/>
                        <a:ext cx="3919996" cy="1048204"/>
                      </a:xfrm>
                      <a:prstGeom prst="rect">
                        <a:avLst/>
                      </a:prstGeom>
                    </p:spPr>
                  </p:pic>
                </p:oleObj>
              </mc:Fallback>
            </mc:AlternateContent>
          </a:graphicData>
        </a:graphic>
      </p:graphicFrame>
      <p:graphicFrame>
        <p:nvGraphicFramePr>
          <p:cNvPr id="8" name="オブジェクト 7"/>
          <p:cNvGraphicFramePr>
            <a:graphicFrameLocks noChangeAspect="1"/>
          </p:cNvGraphicFramePr>
          <p:nvPr/>
        </p:nvGraphicFramePr>
        <p:xfrm>
          <a:off x="1482881" y="3796584"/>
          <a:ext cx="4813753" cy="2978961"/>
        </p:xfrm>
        <a:graphic>
          <a:graphicData uri="http://schemas.openxmlformats.org/presentationml/2006/ole">
            <mc:AlternateContent xmlns:mc="http://schemas.openxmlformats.org/markup-compatibility/2006">
              <mc:Choice xmlns:v="urn:schemas-microsoft-com:vml" Requires="v">
                <p:oleObj spid="_x0000_s1041" name="ワークシート" r:id="rId6" imgW="2965470" imgH="1835385" progId="Excel.Sheet.12">
                  <p:embed/>
                </p:oleObj>
              </mc:Choice>
              <mc:Fallback>
                <p:oleObj name="ワークシート" r:id="rId6" imgW="2965470" imgH="1835385" progId="Excel.Sheet.12">
                  <p:embed/>
                  <p:pic>
                    <p:nvPicPr>
                      <p:cNvPr id="8" name="オブジェクト 7"/>
                      <p:cNvPicPr/>
                      <p:nvPr/>
                    </p:nvPicPr>
                    <p:blipFill>
                      <a:blip r:embed="rId7"/>
                      <a:stretch>
                        <a:fillRect/>
                      </a:stretch>
                    </p:blipFill>
                    <p:spPr>
                      <a:xfrm>
                        <a:off x="1482881" y="3796584"/>
                        <a:ext cx="4813753" cy="2978961"/>
                      </a:xfrm>
                      <a:prstGeom prst="rect">
                        <a:avLst/>
                      </a:prstGeom>
                    </p:spPr>
                  </p:pic>
                </p:oleObj>
              </mc:Fallback>
            </mc:AlternateContent>
          </a:graphicData>
        </a:graphic>
      </p:graphicFrame>
    </p:spTree>
    <p:extLst>
      <p:ext uri="{BB962C8B-B14F-4D97-AF65-F5344CB8AC3E}">
        <p14:creationId xmlns:p14="http://schemas.microsoft.com/office/powerpoint/2010/main" val="3429856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1509</TotalTime>
  <Words>2177</Words>
  <Application>Microsoft Office PowerPoint</Application>
  <PresentationFormat>画面に合わせる (4:3)</PresentationFormat>
  <Paragraphs>208</Paragraphs>
  <Slides>20</Slides>
  <Notes>20</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20</vt:i4>
      </vt:variant>
    </vt:vector>
  </HeadingPairs>
  <TitlesOfParts>
    <vt:vector size="29" baseType="lpstr">
      <vt:lpstr>-apple-system</vt:lpstr>
      <vt:lpstr>游ゴシック</vt:lpstr>
      <vt:lpstr>游ゴシック Light</vt:lpstr>
      <vt:lpstr>Arial</vt:lpstr>
      <vt:lpstr>Calibri</vt:lpstr>
      <vt:lpstr>Calibri Light</vt:lpstr>
      <vt:lpstr>Cambria Math</vt:lpstr>
      <vt:lpstr>Office テーマ</vt:lpstr>
      <vt:lpstr>ワークシート</vt:lpstr>
      <vt:lpstr>深層学習モデルから 抽出した特徴ベクトルの 画像検索精度と計算時間に関する評価</vt:lpstr>
      <vt:lpstr>研究背景</vt:lpstr>
      <vt:lpstr>特徴ベクトルについて</vt:lpstr>
      <vt:lpstr>関連研究</vt:lpstr>
      <vt:lpstr>研究課題</vt:lpstr>
      <vt:lpstr>研究目的</vt:lpstr>
      <vt:lpstr>本研究のアプローチ</vt:lpstr>
      <vt:lpstr>提案する分析手法</vt:lpstr>
      <vt:lpstr>実験環境</vt:lpstr>
      <vt:lpstr>モデルの構成</vt:lpstr>
      <vt:lpstr>実験</vt:lpstr>
      <vt:lpstr>実験1目的</vt:lpstr>
      <vt:lpstr>実験1方法</vt:lpstr>
      <vt:lpstr>実験1結果</vt:lpstr>
      <vt:lpstr>実験2目的</vt:lpstr>
      <vt:lpstr>実験2方法</vt:lpstr>
      <vt:lpstr>実験2結果①</vt:lpstr>
      <vt:lpstr>実験2結果②</vt:lpstr>
      <vt:lpstr>まとめ</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深層学習モデルから 抽出した特徴ベクトルの 画像検索精度と計算時間に関する評価</dc:title>
  <dc:creator>Windows ユーザー</dc:creator>
  <cp:lastModifiedBy>Windows ユーザー</cp:lastModifiedBy>
  <cp:revision>6</cp:revision>
  <dcterms:created xsi:type="dcterms:W3CDTF">2022-01-19T16:27:39Z</dcterms:created>
  <dcterms:modified xsi:type="dcterms:W3CDTF">2022-01-21T05:29:55Z</dcterms:modified>
</cp:coreProperties>
</file>