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8" r:id="rId3"/>
    <p:sldId id="259" r:id="rId4"/>
    <p:sldId id="257" r:id="rId5"/>
    <p:sldId id="269" r:id="rId6"/>
    <p:sldId id="260" r:id="rId7"/>
    <p:sldId id="263" r:id="rId8"/>
    <p:sldId id="280" r:id="rId9"/>
    <p:sldId id="265" r:id="rId10"/>
    <p:sldId id="266" r:id="rId11"/>
    <p:sldId id="262" r:id="rId12"/>
    <p:sldId id="264" r:id="rId13"/>
    <p:sldId id="267" r:id="rId14"/>
    <p:sldId id="286" r:id="rId15"/>
    <p:sldId id="271" r:id="rId16"/>
    <p:sldId id="272" r:id="rId17"/>
    <p:sldId id="273" r:id="rId18"/>
    <p:sldId id="274" r:id="rId19"/>
    <p:sldId id="275" r:id="rId20"/>
    <p:sldId id="277" r:id="rId21"/>
    <p:sldId id="278" r:id="rId22"/>
    <p:sldId id="279" r:id="rId23"/>
    <p:sldId id="281" r:id="rId24"/>
    <p:sldId id="282" r:id="rId25"/>
    <p:sldId id="283" r:id="rId26"/>
    <p:sldId id="285" r:id="rId27"/>
    <p:sldId id="287"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560" y="2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2021/11/30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ユークリッド距離は、人が定規で引いたような線の距離，直線</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25</a:t>
            </a:fld>
            <a:endParaRPr kumimoji="1" lang="ja-JP" altLang="en-US"/>
          </a:p>
        </p:txBody>
      </p:sp>
    </p:spTree>
    <p:extLst>
      <p:ext uri="{BB962C8B-B14F-4D97-AF65-F5344CB8AC3E}">
        <p14:creationId xmlns:p14="http://schemas.microsoft.com/office/powerpoint/2010/main" val="46918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97256E2-A65E-4B77-B264-911586924883}" type="datetime1">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D14B865-5DC8-45B1-AA67-F8656352C909}" type="datetime1">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2A15EFD-2DFF-458B-A902-73BF4EFB1164}" type="datetime1">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EBF459C-F29A-4B20-A8B3-856EFF20B301}" type="datetime1">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2F1D19E-D3ED-426D-8C0C-A7E859C70D82}" type="datetime1">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C85B4AF-0CA0-4CE4-B5F2-9615981BDB42}" type="datetime1">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1CEF983-C0A5-4267-8E2C-E552BBDE4CE2}" type="datetime1">
              <a:rPr kumimoji="1" lang="ja-JP" altLang="en-US" smtClean="0"/>
              <a:t>2021/11/30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8BDB93D-AD42-430C-B431-09BCC7ABE956}" type="datetime1">
              <a:rPr kumimoji="1" lang="ja-JP" altLang="en-US" smtClean="0"/>
              <a:t>2021/11/30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1579B-5523-45D2-8886-921D1D44EEED}" type="datetime1">
              <a:rPr kumimoji="1" lang="ja-JP" altLang="en-US" smtClean="0"/>
              <a:t>2021/11/30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E7742D9-CD6D-4362-A175-904BAA441680}" type="datetime1">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1F08DD8-F1CF-472A-B406-5FCD361CD16E}" type="datetime1">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78FE9-280D-4954-B807-C67AC8024AE2}" type="datetime1">
              <a:rPr kumimoji="1" lang="ja-JP" altLang="en-US" smtClean="0"/>
              <a:t>2021/11/30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pred_vector_storage.ipyn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ait-takanolab/1821005-yoshioka-thesis/blob/main/Google_Colaboratory_program/search_image.ipyn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rmAutofit fontScale="90000"/>
          </a:bodyPr>
          <a:lstStyle/>
          <a:p>
            <a:r>
              <a:rPr kumimoji="1" lang="ja-JP" altLang="en-US" dirty="0" smtClean="0"/>
              <a:t>画像検索のための画像特徴ベクトルの次元数に着目した認識精度と計算コストの関係性の評価・実験</a:t>
            </a:r>
            <a:endParaRPr kumimoji="1" lang="ja-JP" altLang="en-US" strike="sngStrike" dirty="0"/>
          </a:p>
        </p:txBody>
      </p:sp>
      <p:sp>
        <p:nvSpPr>
          <p:cNvPr id="3" name="サブタイトル 2"/>
          <p:cNvSpPr>
            <a:spLocks noGrp="1"/>
          </p:cNvSpPr>
          <p:nvPr>
            <p:ph type="subTitle" idx="1"/>
          </p:nvPr>
        </p:nvSpPr>
        <p:spPr>
          <a:xfrm>
            <a:off x="1143000" y="4152371"/>
            <a:ext cx="6858000" cy="1655762"/>
          </a:xfrm>
        </p:spPr>
        <p:txBody>
          <a:bodyPr/>
          <a:lstStyle/>
          <a:p>
            <a:r>
              <a:rPr kumimoji="1" lang="en-US" altLang="ja-JP" dirty="0" smtClean="0"/>
              <a:t>2021/12/06</a:t>
            </a:r>
            <a:endParaRPr kumimoji="1" lang="en-US" altLang="ja-JP" dirty="0" smtClean="0"/>
          </a:p>
          <a:p>
            <a:r>
              <a:rPr lang="ja-JP" altLang="en-US" dirty="0" smtClean="0"/>
              <a:t>吉岡　拓郎</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a:t>
            </a:fld>
            <a:endParaRPr kumimoji="1" lang="ja-JP" altLang="en-US"/>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11</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実験システム</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Alexnet</a:t>
            </a:r>
            <a:r>
              <a:rPr kumimoji="1" lang="ja-JP" altLang="en-US" dirty="0" smtClean="0"/>
              <a:t>をもとにしたモデルを使用．</a:t>
            </a:r>
            <a:endParaRPr kumimoji="1" lang="en-US" altLang="ja-JP" dirty="0" smtClean="0"/>
          </a:p>
          <a:p>
            <a:endParaRPr lang="en-US" altLang="ja-JP" dirty="0"/>
          </a:p>
          <a:p>
            <a:r>
              <a:rPr kumimoji="1" lang="en-US" altLang="ja-JP" dirty="0" smtClean="0"/>
              <a:t>Cifar10</a:t>
            </a:r>
            <a:r>
              <a:rPr kumimoji="1" lang="ja-JP" altLang="en-US" dirty="0" smtClean="0"/>
              <a:t>データセットを学習に使用．</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Tree>
    <p:extLst>
      <p:ext uri="{BB962C8B-B14F-4D97-AF65-F5344CB8AC3E}">
        <p14:creationId xmlns:p14="http://schemas.microsoft.com/office/powerpoint/2010/main" val="237242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
        <p:nvSpPr>
          <p:cNvPr id="2" name="スライド番号プレースホルダー 1"/>
          <p:cNvSpPr>
            <a:spLocks noGrp="1"/>
          </p:cNvSpPr>
          <p:nvPr>
            <p:ph type="sldNum" sz="quarter" idx="12"/>
          </p:nvPr>
        </p:nvSpPr>
        <p:spPr/>
        <p:txBody>
          <a:bodyPr/>
          <a:lstStyle/>
          <a:p>
            <a:fld id="{768BF403-63E9-4BE6-AA0B-408C483EA9DC}" type="slidenum">
              <a:rPr kumimoji="1" lang="ja-JP" altLang="en-US" smtClean="0"/>
              <a:t>17</a:t>
            </a:fld>
            <a:endParaRPr kumimoji="1" lang="ja-JP" altLang="en-US"/>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
        <p:nvSpPr>
          <p:cNvPr id="5" name="スライド番号プレースホルダー 4"/>
          <p:cNvSpPr>
            <a:spLocks noGrp="1"/>
          </p:cNvSpPr>
          <p:nvPr>
            <p:ph type="sldNum" sz="quarter" idx="12"/>
          </p:nvPr>
        </p:nvSpPr>
        <p:spPr/>
        <p:txBody>
          <a:bodyPr/>
          <a:lstStyle/>
          <a:p>
            <a:fld id="{768BF403-63E9-4BE6-AA0B-408C483EA9DC}" type="slidenum">
              <a:rPr kumimoji="1" lang="ja-JP" altLang="en-US" smtClean="0"/>
              <a:t>18</a:t>
            </a:fld>
            <a:endParaRPr kumimoji="1" lang="ja-JP" altLang="en-US"/>
          </a:p>
        </p:txBody>
      </p:sp>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11200"/>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
        <p:nvSpPr>
          <p:cNvPr id="6" name="スライド番号プレースホルダー 5"/>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dirty="0" smtClean="0"/>
              <a:t>今週，指定した層のみのベクトルを抽出することができた．</a:t>
            </a:r>
            <a:endParaRPr kumimoji="1" lang="en-US" altLang="ja-JP" dirty="0" smtClean="0"/>
          </a:p>
          <a:p>
            <a:pPr lvl="1"/>
            <a:endParaRPr lang="en-US" altLang="ja-JP" dirty="0"/>
          </a:p>
          <a:p>
            <a:pPr lvl="1"/>
            <a:r>
              <a:rPr lang="en-US" altLang="ja-JP" dirty="0">
                <a:hlinkClick r:id="rId2"/>
              </a:rPr>
              <a:t>1821005-yoshioka-thesis/</a:t>
            </a:r>
            <a:r>
              <a:rPr lang="en-US" altLang="ja-JP" dirty="0" err="1">
                <a:hlinkClick r:id="rId2"/>
              </a:rPr>
              <a:t>pred_vector_storage.ipynb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2674427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大量の予測ベクトル保存</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r>
              <a:rPr kumimoji="1" lang="ja-JP" altLang="en-US" dirty="0" smtClean="0"/>
              <a:t>下記の通り実行すると保存ができた．</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これ使わなくなりました．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003396961"/>
              </p:ext>
            </p:extLst>
          </p:nvPr>
        </p:nvGraphicFramePr>
        <p:xfrm>
          <a:off x="842211" y="2382253"/>
          <a:ext cx="6966283" cy="2377440"/>
        </p:xfrm>
        <a:graphic>
          <a:graphicData uri="http://schemas.openxmlformats.org/drawingml/2006/table">
            <a:tbl>
              <a:tblPr firstRow="1" bandRow="1">
                <a:tableStyleId>{2D5ABB26-0587-4C30-8999-92F81FD0307C}</a:tableStyleId>
              </a:tblPr>
              <a:tblGrid>
                <a:gridCol w="6966283">
                  <a:extLst>
                    <a:ext uri="{9D8B030D-6E8A-4147-A177-3AD203B41FA5}">
                      <a16:colId xmlns:a16="http://schemas.microsoft.com/office/drawing/2014/main" val="820259971"/>
                    </a:ext>
                  </a:extLst>
                </a:gridCol>
              </a:tblGrid>
              <a:tr h="1512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kern="1200" dirty="0" smtClean="0">
                          <a:solidFill>
                            <a:schemeClr val="tx1"/>
                          </a:solidFill>
                          <a:effectLst/>
                          <a:latin typeface="+mn-lt"/>
                          <a:ea typeface="+mn-ea"/>
                          <a:cs typeface="+mn-cs"/>
                        </a:rPr>
                        <a:t>for </a:t>
                      </a:r>
                      <a:r>
                        <a:rPr kumimoji="1" lang="en-US" altLang="ja-JP" sz="1800" b="0" kern="1200" dirty="0" err="1" smtClean="0">
                          <a:solidFill>
                            <a:schemeClr val="tx1"/>
                          </a:solidFill>
                          <a:effectLst/>
                          <a:latin typeface="+mn-lt"/>
                          <a:ea typeface="+mn-ea"/>
                          <a:cs typeface="+mn-cs"/>
                        </a:rPr>
                        <a:t>i</a:t>
                      </a:r>
                      <a:r>
                        <a:rPr kumimoji="1" lang="en-US" altLang="ja-JP" sz="1800" b="0" kern="1200" dirty="0" smtClean="0">
                          <a:solidFill>
                            <a:schemeClr val="tx1"/>
                          </a:solidFill>
                          <a:effectLst/>
                          <a:latin typeface="+mn-lt"/>
                          <a:ea typeface="+mn-ea"/>
                          <a:cs typeface="+mn-cs"/>
                        </a:rPr>
                        <a:t> in range(0,1000):</a:t>
                      </a:r>
                    </a:p>
                    <a:p>
                      <a:endParaRPr kumimoji="1" lang="en-US" altLang="ja-JP" sz="1800" b="0" kern="1200" dirty="0" smtClean="0">
                        <a:solidFill>
                          <a:schemeClr val="tx1"/>
                        </a:solidFill>
                        <a:effectLst/>
                        <a:latin typeface="+mn-lt"/>
                        <a:ea typeface="+mn-ea"/>
                        <a:cs typeface="+mn-cs"/>
                      </a:endParaRPr>
                    </a:p>
                    <a:p>
                      <a:r>
                        <a:rPr kumimoji="1" lang="en-US" altLang="ja-JP" sz="1800" b="0" kern="1200" dirty="0" err="1" smtClean="0">
                          <a:solidFill>
                            <a:schemeClr val="tx1"/>
                          </a:solidFill>
                          <a:effectLst/>
                          <a:latin typeface="+mn-lt"/>
                          <a:ea typeface="+mn-ea"/>
                          <a:cs typeface="+mn-cs"/>
                        </a:rPr>
                        <a:t>file‗path</a:t>
                      </a:r>
                      <a:r>
                        <a:rPr kumimoji="1" lang="en-US" altLang="ja-JP" sz="1800" b="0" kern="1200" dirty="0" smtClean="0">
                          <a:solidFill>
                            <a:schemeClr val="tx1"/>
                          </a:solidFill>
                          <a:effectLst/>
                          <a:latin typeface="+mn-lt"/>
                          <a:ea typeface="+mn-ea"/>
                          <a:cs typeface="+mn-cs"/>
                        </a:rPr>
                        <a:t> = ’/content/</a:t>
                      </a:r>
                      <a:r>
                        <a:rPr kumimoji="1" lang="en-US" altLang="ja-JP" sz="1800" b="0" kern="1200" dirty="0" err="1" smtClean="0">
                          <a:solidFill>
                            <a:schemeClr val="tx1"/>
                          </a:solidFill>
                          <a:effectLst/>
                          <a:latin typeface="+mn-lt"/>
                          <a:ea typeface="+mn-ea"/>
                          <a:cs typeface="+mn-cs"/>
                        </a:rPr>
                        <a:t>test‗vector</a:t>
                      </a:r>
                      <a:r>
                        <a:rPr kumimoji="1" lang="en-US" altLang="ja-JP" sz="1800" b="0" kern="1200" dirty="0" smtClean="0">
                          <a:solidFill>
                            <a:schemeClr val="tx1"/>
                          </a:solidFill>
                          <a:effectLst/>
                          <a:latin typeface="+mn-lt"/>
                          <a:ea typeface="+mn-ea"/>
                          <a:cs typeface="+mn-cs"/>
                        </a:rPr>
                        <a:t>’ + </a:t>
                      </a:r>
                      <a:r>
                        <a:rPr kumimoji="1" lang="en-US" altLang="ja-JP" sz="1800" b="0" kern="1200" dirty="0" err="1" smtClean="0">
                          <a:solidFill>
                            <a:schemeClr val="tx1"/>
                          </a:solidFill>
                          <a:effectLst/>
                          <a:latin typeface="+mn-lt"/>
                          <a:ea typeface="+mn-ea"/>
                          <a:cs typeface="+mn-cs"/>
                        </a:rPr>
                        <a:t>str</a:t>
                      </a:r>
                      <a:r>
                        <a:rPr kumimoji="1" lang="ja-JP" altLang="en-US"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i</a:t>
                      </a:r>
                      <a:r>
                        <a:rPr kumimoji="1" lang="ja-JP" altLang="en-US" sz="1800" b="0" kern="1200" dirty="0" smtClean="0">
                          <a:solidFill>
                            <a:schemeClr val="tx1"/>
                          </a:solidFill>
                          <a:effectLst/>
                          <a:latin typeface="+mn-lt"/>
                          <a:ea typeface="+mn-ea"/>
                          <a:cs typeface="+mn-cs"/>
                        </a:rPr>
                        <a:t>） </a:t>
                      </a:r>
                      <a:r>
                        <a:rPr kumimoji="1" lang="en-US" altLang="ja-JP" sz="1800" b="0" kern="1200" dirty="0" smtClean="0">
                          <a:solidFill>
                            <a:schemeClr val="tx1"/>
                          </a:solidFill>
                          <a:effectLst/>
                          <a:latin typeface="+mn-lt"/>
                          <a:ea typeface="+mn-ea"/>
                          <a:cs typeface="+mn-cs"/>
                        </a:rPr>
                        <a:t>+ ’.csv'</a:t>
                      </a:r>
                    </a:p>
                    <a:p>
                      <a:r>
                        <a:rPr kumimoji="1" lang="en-US" altLang="ja-JP" sz="1800" b="0" kern="1200" dirty="0" smtClean="0">
                          <a:solidFill>
                            <a:schemeClr val="tx1"/>
                          </a:solidFill>
                          <a:effectLst/>
                          <a:latin typeface="+mn-lt"/>
                          <a:ea typeface="+mn-ea"/>
                          <a:cs typeface="+mn-cs"/>
                        </a:rPr>
                        <a:t>        with open(</a:t>
                      </a:r>
                      <a:r>
                        <a:rPr kumimoji="1" lang="en-US" altLang="ja-JP" sz="1800" b="0" kern="1200" dirty="0" err="1" smtClean="0">
                          <a:solidFill>
                            <a:schemeClr val="tx1"/>
                          </a:solidFill>
                          <a:effectLst/>
                          <a:latin typeface="+mn-lt"/>
                          <a:ea typeface="+mn-ea"/>
                          <a:cs typeface="+mn-cs"/>
                        </a:rPr>
                        <a:t>file_path</a:t>
                      </a:r>
                      <a:r>
                        <a:rPr kumimoji="1" lang="en-US" altLang="ja-JP" sz="1800" b="0" kern="1200" dirty="0" smtClean="0">
                          <a:solidFill>
                            <a:schemeClr val="tx1"/>
                          </a:solidFill>
                          <a:effectLst/>
                          <a:latin typeface="+mn-lt"/>
                          <a:ea typeface="+mn-ea"/>
                          <a:cs typeface="+mn-cs"/>
                        </a:rPr>
                        <a:t>, 'w') as f:</a:t>
                      </a:r>
                    </a:p>
                    <a:p>
                      <a:r>
                        <a:rPr kumimoji="1" lang="en-US" altLang="ja-JP" sz="1800" b="0" kern="1200" dirty="0" smtClean="0">
                          <a:solidFill>
                            <a:schemeClr val="tx1"/>
                          </a:solidFill>
                          <a:effectLst/>
                          <a:latin typeface="+mn-lt"/>
                          <a:ea typeface="+mn-ea"/>
                          <a:cs typeface="+mn-cs"/>
                        </a:rPr>
                        <a:t>          writer = </a:t>
                      </a:r>
                      <a:r>
                        <a:rPr kumimoji="1" lang="en-US" altLang="ja-JP" sz="1800" b="0" kern="1200" dirty="0" err="1" smtClean="0">
                          <a:solidFill>
                            <a:schemeClr val="tx1"/>
                          </a:solidFill>
                          <a:effectLst/>
                          <a:latin typeface="+mn-lt"/>
                          <a:ea typeface="+mn-ea"/>
                          <a:cs typeface="+mn-cs"/>
                        </a:rPr>
                        <a:t>csv.writer</a:t>
                      </a:r>
                      <a:r>
                        <a:rPr kumimoji="1" lang="en-US" altLang="ja-JP" sz="1800" b="0" kern="1200" dirty="0" smtClean="0">
                          <a:solidFill>
                            <a:schemeClr val="tx1"/>
                          </a:solidFill>
                          <a:effectLst/>
                          <a:latin typeface="+mn-lt"/>
                          <a:ea typeface="+mn-ea"/>
                          <a:cs typeface="+mn-cs"/>
                        </a:rPr>
                        <a:t>(f)</a:t>
                      </a:r>
                    </a:p>
                    <a:p>
                      <a:r>
                        <a:rPr kumimoji="1" lang="en-US" altLang="ja-JP" sz="1800" b="0" kern="1200" dirty="0" smtClean="0">
                          <a:solidFill>
                            <a:schemeClr val="tx1"/>
                          </a:solidFill>
                          <a:effectLst/>
                          <a:latin typeface="+mn-lt"/>
                          <a:ea typeface="+mn-ea"/>
                          <a:cs typeface="+mn-cs"/>
                        </a:rPr>
                        <a:t>          </a:t>
                      </a:r>
                      <a:r>
                        <a:rPr kumimoji="1" lang="en-US" altLang="ja-JP" sz="1800" b="0" kern="1200" dirty="0" err="1" smtClean="0">
                          <a:solidFill>
                            <a:schemeClr val="tx1"/>
                          </a:solidFill>
                          <a:effectLst/>
                          <a:latin typeface="+mn-lt"/>
                          <a:ea typeface="+mn-ea"/>
                          <a:cs typeface="+mn-cs"/>
                        </a:rPr>
                        <a:t>writer.writerows</a:t>
                      </a:r>
                      <a:r>
                        <a:rPr kumimoji="1" lang="en-US" altLang="ja-JP" sz="1800" b="0" kern="1200" dirty="0" smtClean="0">
                          <a:solidFill>
                            <a:schemeClr val="tx1"/>
                          </a:solidFill>
                          <a:effectLst/>
                          <a:latin typeface="+mn-lt"/>
                          <a:ea typeface="+mn-ea"/>
                          <a:cs typeface="+mn-cs"/>
                        </a:rPr>
                        <a:t>(</a:t>
                      </a:r>
                      <a:r>
                        <a:rPr kumimoji="1" lang="en-US" altLang="ja-JP" sz="1800" b="0" kern="1200" dirty="0" err="1" smtClean="0">
                          <a:solidFill>
                            <a:schemeClr val="tx1"/>
                          </a:solidFill>
                          <a:effectLst/>
                          <a:latin typeface="+mn-lt"/>
                          <a:ea typeface="+mn-ea"/>
                          <a:cs typeface="+mn-cs"/>
                        </a:rPr>
                        <a:t>fifteen_layer</a:t>
                      </a:r>
                      <a:r>
                        <a:rPr kumimoji="1" lang="en-US" altLang="ja-JP" sz="1800" b="0" kern="1200" dirty="0" smtClean="0">
                          <a:solidFill>
                            <a:schemeClr val="tx1"/>
                          </a:solidFill>
                          <a:effectLst/>
                          <a:latin typeface="+mn-lt"/>
                          <a:ea typeface="+mn-ea"/>
                          <a:cs typeface="+mn-cs"/>
                        </a:rPr>
                        <a:t>)</a:t>
                      </a:r>
                    </a:p>
                    <a:p>
                      <a:endParaRPr kumimoji="1" lang="ja-JP" altLang="en-US" dirty="0"/>
                    </a:p>
                  </a:txBody>
                  <a:tcPr/>
                </a:tc>
                <a:extLst>
                  <a:ext uri="{0D108BD9-81ED-4DB2-BD59-A6C34878D82A}">
                    <a16:rowId xmlns:a16="http://schemas.microsoft.com/office/drawing/2014/main" val="3692473257"/>
                  </a:ext>
                </a:extLst>
              </a:tr>
              <a:tr h="280211">
                <a:tc>
                  <a:txBody>
                    <a:bodyPr/>
                    <a:lstStyle/>
                    <a:p>
                      <a:endParaRPr kumimoji="1" lang="ja-JP" altLang="en-US" dirty="0"/>
                    </a:p>
                  </a:txBody>
                  <a:tcPr/>
                </a:tc>
                <a:extLst>
                  <a:ext uri="{0D108BD9-81ED-4DB2-BD59-A6C34878D82A}">
                    <a16:rowId xmlns:a16="http://schemas.microsoft.com/office/drawing/2014/main" val="3841305920"/>
                  </a:ext>
                </a:extLst>
              </a:tr>
            </a:tbl>
          </a:graphicData>
        </a:graphic>
      </p:graphicFrame>
    </p:spTree>
    <p:extLst>
      <p:ext uri="{BB962C8B-B14F-4D97-AF65-F5344CB8AC3E}">
        <p14:creationId xmlns:p14="http://schemas.microsoft.com/office/powerpoint/2010/main" val="3408101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pickle</a:t>
            </a:r>
            <a:r>
              <a:rPr kumimoji="1" lang="ja-JP" altLang="en-US" dirty="0" smtClean="0"/>
              <a:t>のベクトル情報の保存</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先週まで</a:t>
            </a:r>
            <a:r>
              <a:rPr lang="en-US" altLang="ja-JP" dirty="0" smtClean="0"/>
              <a:t>c</a:t>
            </a:r>
            <a:r>
              <a:rPr kumimoji="1" lang="en-US" altLang="ja-JP" dirty="0" smtClean="0"/>
              <a:t>sv</a:t>
            </a:r>
            <a:r>
              <a:rPr kumimoji="1" lang="ja-JP" altLang="en-US" dirty="0" smtClean="0"/>
              <a:t>ファイルに保存していたベクトル情報を</a:t>
            </a:r>
            <a:r>
              <a:rPr kumimoji="1" lang="en-US" altLang="ja-JP" dirty="0" smtClean="0"/>
              <a:t>pickle</a:t>
            </a:r>
            <a:r>
              <a:rPr kumimoji="1" lang="ja-JP" altLang="en-US" dirty="0" smtClean="0"/>
              <a:t>ファイルに変更した</a:t>
            </a:r>
            <a:endParaRPr kumimoji="1" lang="en-US" altLang="ja-JP" dirty="0" smtClean="0"/>
          </a:p>
          <a:p>
            <a:endParaRPr kumimoji="1" lang="en-US" altLang="ja-JP" dirty="0" smtClean="0"/>
          </a:p>
          <a:p>
            <a:pPr marL="0" indent="0" algn="ctr">
              <a:buNone/>
            </a:pPr>
            <a:r>
              <a:rPr lang="en-US" altLang="ja-JP" dirty="0" smtClean="0"/>
              <a:t>test_vector0.csv</a:t>
            </a:r>
          </a:p>
          <a:p>
            <a:pPr marL="0" indent="0" algn="ctr">
              <a:buNone/>
            </a:pPr>
            <a:endParaRPr lang="en-US" altLang="ja-JP" dirty="0"/>
          </a:p>
          <a:p>
            <a:pPr marL="0" indent="0" algn="ctr">
              <a:buNone/>
            </a:pPr>
            <a:r>
              <a:rPr lang="en-US" altLang="ja-JP" dirty="0" smtClean="0"/>
              <a:t>cifar10_vecs1000.pickle</a:t>
            </a:r>
          </a:p>
          <a:p>
            <a:r>
              <a:rPr lang="en-US" altLang="ja-JP" dirty="0" err="1" smtClean="0"/>
              <a:t>Pikcle</a:t>
            </a:r>
            <a:r>
              <a:rPr lang="ja-JP" altLang="en-US" dirty="0" smtClean="0"/>
              <a:t>は</a:t>
            </a:r>
            <a:r>
              <a:rPr lang="en-US" altLang="ja-JP" dirty="0" err="1" smtClean="0"/>
              <a:t>numpy</a:t>
            </a:r>
            <a:r>
              <a:rPr lang="ja-JP" altLang="en-US" dirty="0" smtClean="0"/>
              <a:t>配列として扱える．</a:t>
            </a: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22</a:t>
            </a:fld>
            <a:endParaRPr kumimoji="1" lang="ja-JP" altLang="en-US"/>
          </a:p>
        </p:txBody>
      </p:sp>
      <p:sp>
        <p:nvSpPr>
          <p:cNvPr id="5" name="下矢印 4"/>
          <p:cNvSpPr/>
          <p:nvPr/>
        </p:nvSpPr>
        <p:spPr>
          <a:xfrm>
            <a:off x="4379495" y="3705726"/>
            <a:ext cx="457200" cy="517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0403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現在，</a:t>
            </a:r>
            <a:r>
              <a:rPr lang="en-US" altLang="ja-JP" dirty="0" smtClean="0"/>
              <a:t>3</a:t>
            </a:r>
            <a:r>
              <a:rPr lang="ja-JP" altLang="en-US" dirty="0" err="1" smtClean="0"/>
              <a:t>つの</a:t>
            </a:r>
            <a:r>
              <a:rPr lang="ja-JP" altLang="en-US" dirty="0" smtClean="0"/>
              <a:t>モデル</a:t>
            </a:r>
            <a:r>
              <a:rPr lang="en-US" altLang="ja-JP" dirty="0" smtClean="0"/>
              <a:t>(100</a:t>
            </a:r>
            <a:r>
              <a:rPr lang="ja-JP" altLang="en-US" dirty="0" err="1" smtClean="0"/>
              <a:t>，</a:t>
            </a:r>
            <a:r>
              <a:rPr lang="en-US" altLang="ja-JP" dirty="0" smtClean="0"/>
              <a:t>1000</a:t>
            </a:r>
            <a:r>
              <a:rPr lang="ja-JP" altLang="en-US" dirty="0" err="1" smtClean="0"/>
              <a:t>，</a:t>
            </a:r>
            <a:r>
              <a:rPr lang="en-US" altLang="ja-JP" dirty="0" smtClean="0"/>
              <a:t>2000)</a:t>
            </a:r>
            <a:r>
              <a:rPr lang="ja-JP" altLang="en-US" dirty="0" smtClean="0"/>
              <a:t>を作成し，それぞれ</a:t>
            </a:r>
            <a:r>
              <a:rPr lang="en-US" altLang="ja-JP" dirty="0" smtClean="0"/>
              <a:t>cifar10</a:t>
            </a:r>
            <a:r>
              <a:rPr lang="ja-JP" altLang="en-US" dirty="0" smtClean="0"/>
              <a:t>のテストデータ</a:t>
            </a:r>
            <a:r>
              <a:rPr lang="en-US" altLang="ja-JP" dirty="0" smtClean="0"/>
              <a:t>1</a:t>
            </a:r>
            <a:r>
              <a:rPr lang="ja-JP" altLang="en-US" dirty="0" smtClean="0"/>
              <a:t>万件の予測ベクトル情報を取得し，保存した．</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23</a:t>
            </a:fld>
            <a:endParaRPr kumimoji="1" lang="ja-JP" altLang="en-US"/>
          </a:p>
        </p:txBody>
      </p:sp>
    </p:spTree>
    <p:extLst>
      <p:ext uri="{BB962C8B-B14F-4D97-AF65-F5344CB8AC3E}">
        <p14:creationId xmlns:p14="http://schemas.microsoft.com/office/powerpoint/2010/main" val="3659304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画像検索システム評価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試しで作ってみました．</a:t>
            </a:r>
            <a:endParaRPr kumimoji="1" lang="en-US" altLang="ja-JP" dirty="0" smtClean="0"/>
          </a:p>
          <a:p>
            <a:r>
              <a:rPr lang="en-US" altLang="ja-JP" dirty="0">
                <a:hlinkClick r:id="rId2"/>
              </a:rPr>
              <a:t>1821005-yoshioka-thesis/</a:t>
            </a:r>
            <a:r>
              <a:rPr lang="en-US" altLang="ja-JP" dirty="0" err="1">
                <a:hlinkClick r:id="rId2"/>
              </a:rPr>
              <a:t>search_image.ipynb</a:t>
            </a:r>
            <a:r>
              <a:rPr lang="en-US" altLang="ja-JP" dirty="0">
                <a:hlinkClick r:id="rId2"/>
              </a:rPr>
              <a:t> at main · </a:t>
            </a:r>
            <a:r>
              <a:rPr lang="en-US" altLang="ja-JP" dirty="0" err="1">
                <a:hlinkClick r:id="rId2"/>
              </a:rPr>
              <a:t>kait-takanolab</a:t>
            </a:r>
            <a:r>
              <a:rPr lang="en-US" altLang="ja-JP" dirty="0">
                <a:hlinkClick r:id="rId2"/>
              </a:rPr>
              <a:t>/1821005-yoshioka-thesis (github.com)</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24</a:t>
            </a:fld>
            <a:endParaRPr kumimoji="1" lang="ja-JP" altLang="en-US"/>
          </a:p>
        </p:txBody>
      </p:sp>
    </p:spTree>
    <p:extLst>
      <p:ext uri="{BB962C8B-B14F-4D97-AF65-F5344CB8AC3E}">
        <p14:creationId xmlns:p14="http://schemas.microsoft.com/office/powerpoint/2010/main" val="937129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システムの概要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err="1" smtClean="0"/>
              <a:t>つの</a:t>
            </a:r>
            <a:r>
              <a:rPr kumimoji="1" lang="ja-JP" altLang="en-US" dirty="0" smtClean="0"/>
              <a:t>ベクトルのユークリッド距離を測る．</a:t>
            </a:r>
            <a:endParaRPr kumimoji="1" lang="en-US" altLang="ja-JP" dirty="0" smtClean="0"/>
          </a:p>
          <a:p>
            <a:endParaRPr lang="en-US" altLang="ja-JP" dirty="0"/>
          </a:p>
          <a:p>
            <a:r>
              <a:rPr kumimoji="1" lang="ja-JP" altLang="en-US" dirty="0" smtClean="0"/>
              <a:t>距離の値が近い順に指定した数取得</a:t>
            </a:r>
            <a:endParaRPr kumimoji="1" lang="en-US" altLang="ja-JP" dirty="0" smtClean="0"/>
          </a:p>
          <a:p>
            <a:endParaRPr lang="en-US" altLang="ja-JP" dirty="0"/>
          </a:p>
          <a:p>
            <a:r>
              <a:rPr kumimoji="1" lang="ja-JP" altLang="en-US" dirty="0" smtClean="0"/>
              <a:t>上位</a:t>
            </a:r>
            <a:r>
              <a:rPr lang="en-US" altLang="ja-JP" dirty="0" err="1" smtClean="0"/>
              <a:t>num</a:t>
            </a:r>
            <a:r>
              <a:rPr lang="ja-JP" altLang="en-US" dirty="0" smtClean="0"/>
              <a:t>件について基準の画像と同じラベルがいくつあるかカウントする．</a:t>
            </a:r>
            <a:endParaRPr lang="en-US" altLang="ja-JP" dirty="0" smtClean="0"/>
          </a:p>
          <a:p>
            <a:endParaRPr kumimoji="1" lang="en-US" altLang="ja-JP" dirty="0"/>
          </a:p>
          <a:p>
            <a:r>
              <a:rPr lang="ja-JP" altLang="en-US" dirty="0" smtClean="0"/>
              <a:t>カウントした値からいくつ合っていたか</a:t>
            </a:r>
            <a:r>
              <a:rPr lang="en-US" altLang="ja-JP" dirty="0" smtClean="0"/>
              <a:t>%</a:t>
            </a:r>
            <a:r>
              <a:rPr lang="ja-JP" altLang="en-US" dirty="0" smtClean="0"/>
              <a:t>を出す．</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25</a:t>
            </a:fld>
            <a:endParaRPr kumimoji="1" lang="ja-JP" altLang="en-US"/>
          </a:p>
        </p:txBody>
      </p:sp>
    </p:spTree>
    <p:extLst>
      <p:ext uri="{BB962C8B-B14F-4D97-AF65-F5344CB8AC3E}">
        <p14:creationId xmlns:p14="http://schemas.microsoft.com/office/powerpoint/2010/main" val="1041215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2"/>
          </p:nvPr>
        </p:nvSpPr>
        <p:spPr/>
        <p:txBody>
          <a:bodyPr/>
          <a:lstStyle/>
          <a:p>
            <a:fld id="{768BF403-63E9-4BE6-AA0B-408C483EA9DC}" type="slidenum">
              <a:rPr kumimoji="1" lang="ja-JP" altLang="en-US" smtClean="0"/>
              <a:t>26</a:t>
            </a:fld>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479738449"/>
              </p:ext>
            </p:extLst>
          </p:nvPr>
        </p:nvGraphicFramePr>
        <p:xfrm>
          <a:off x="348916" y="1961150"/>
          <a:ext cx="8407066" cy="2778197"/>
        </p:xfrm>
        <a:graphic>
          <a:graphicData uri="http://schemas.openxmlformats.org/drawingml/2006/table">
            <a:tbl>
              <a:tblPr>
                <a:tableStyleId>{5C22544A-7EE6-4342-B048-85BDC9FD1C3A}</a:tableStyleId>
              </a:tblPr>
              <a:tblGrid>
                <a:gridCol w="697237">
                  <a:extLst>
                    <a:ext uri="{9D8B030D-6E8A-4147-A177-3AD203B41FA5}">
                      <a16:colId xmlns:a16="http://schemas.microsoft.com/office/drawing/2014/main" val="3938988581"/>
                    </a:ext>
                  </a:extLst>
                </a:gridCol>
                <a:gridCol w="1407882">
                  <a:extLst>
                    <a:ext uri="{9D8B030D-6E8A-4147-A177-3AD203B41FA5}">
                      <a16:colId xmlns:a16="http://schemas.microsoft.com/office/drawing/2014/main" val="1322013419"/>
                    </a:ext>
                  </a:extLst>
                </a:gridCol>
                <a:gridCol w="1488332">
                  <a:extLst>
                    <a:ext uri="{9D8B030D-6E8A-4147-A177-3AD203B41FA5}">
                      <a16:colId xmlns:a16="http://schemas.microsoft.com/office/drawing/2014/main" val="478014458"/>
                    </a:ext>
                  </a:extLst>
                </a:gridCol>
                <a:gridCol w="1488332">
                  <a:extLst>
                    <a:ext uri="{9D8B030D-6E8A-4147-A177-3AD203B41FA5}">
                      <a16:colId xmlns:a16="http://schemas.microsoft.com/office/drawing/2014/main" val="1387663695"/>
                    </a:ext>
                  </a:extLst>
                </a:gridCol>
                <a:gridCol w="1743092">
                  <a:extLst>
                    <a:ext uri="{9D8B030D-6E8A-4147-A177-3AD203B41FA5}">
                      <a16:colId xmlns:a16="http://schemas.microsoft.com/office/drawing/2014/main" val="1388253068"/>
                    </a:ext>
                  </a:extLst>
                </a:gridCol>
                <a:gridCol w="1582191">
                  <a:extLst>
                    <a:ext uri="{9D8B030D-6E8A-4147-A177-3AD203B41FA5}">
                      <a16:colId xmlns:a16="http://schemas.microsoft.com/office/drawing/2014/main" val="80668189"/>
                    </a:ext>
                  </a:extLst>
                </a:gridCol>
              </a:tblGrid>
              <a:tr h="345960">
                <a:tc>
                  <a:txBody>
                    <a:bodyPr/>
                    <a:lstStyle/>
                    <a:p>
                      <a:pPr algn="l" fontAlgn="b"/>
                      <a:r>
                        <a:rPr lang="en-US" sz="1100" u="none" strike="noStrike" dirty="0">
                          <a:effectLst/>
                        </a:rPr>
                        <a:t>model</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en-US" sz="1100" u="none" strike="noStrike">
                          <a:effectLst/>
                        </a:rPr>
                        <a:t>alexnet_cifar10_10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dirty="0">
                          <a:effectLst/>
                        </a:rPr>
                        <a:t>alexnet_cifar10_100</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alexnet_cifar10_500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alexnet_cifar10_1000_2</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en-US" sz="1100" u="none" strike="noStrike">
                          <a:effectLst/>
                        </a:rPr>
                        <a:t>alexnet_cifar10_2000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2108247431"/>
                  </a:ext>
                </a:extLst>
              </a:tr>
              <a:tr h="356477">
                <a:tc>
                  <a:txBody>
                    <a:bodyPr/>
                    <a:lstStyle/>
                    <a:p>
                      <a:pPr algn="l" fontAlgn="b"/>
                      <a:r>
                        <a:rPr lang="ja-JP" altLang="en-US" sz="1100" u="none" strike="noStrike" dirty="0">
                          <a:effectLst/>
                        </a:rPr>
                        <a:t>次元数</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r" fontAlgn="b"/>
                      <a:r>
                        <a:rPr lang="en-US" altLang="ja-JP" sz="1100" u="none" strike="noStrike" dirty="0">
                          <a:effectLst/>
                        </a:rPr>
                        <a:t>10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1000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2000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079259104"/>
                  </a:ext>
                </a:extLst>
              </a:tr>
              <a:tr h="345960">
                <a:tc>
                  <a:txBody>
                    <a:bodyPr/>
                    <a:lstStyle/>
                    <a:p>
                      <a:pPr algn="l" fontAlgn="b"/>
                      <a:r>
                        <a:rPr lang="en-US" sz="1100" u="none" strike="noStrike">
                          <a:effectLst/>
                        </a:rPr>
                        <a:t>epoc</a:t>
                      </a:r>
                      <a:endParaRPr lang="en-US" sz="1100" b="1" i="0" u="none" strike="noStrike">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r" fontAlgn="b"/>
                      <a:r>
                        <a:rPr lang="en-US" altLang="ja-JP" sz="1100" u="none" strike="noStrike" dirty="0">
                          <a:effectLst/>
                        </a:rPr>
                        <a:t>50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3069729453"/>
                  </a:ext>
                </a:extLst>
              </a:tr>
              <a:tr h="345960">
                <a:tc>
                  <a:txBody>
                    <a:bodyPr/>
                    <a:lstStyle/>
                    <a:p>
                      <a:pPr algn="l" fontAlgn="b"/>
                      <a:r>
                        <a:rPr lang="en-US" sz="1100" u="none" strike="noStrike">
                          <a:effectLst/>
                        </a:rPr>
                        <a:t>acc</a:t>
                      </a:r>
                      <a:endParaRPr lang="en-US" sz="1100" b="1" i="0" u="none" strike="noStrike">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0.7077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0.7843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3393005555"/>
                  </a:ext>
                </a:extLst>
              </a:tr>
              <a:tr h="345960">
                <a:tc>
                  <a:txBody>
                    <a:bodyPr/>
                    <a:lstStyle/>
                    <a:p>
                      <a:pPr algn="l" fontAlgn="b"/>
                      <a:r>
                        <a:rPr lang="en-US" sz="1100" u="none" strike="noStrike" dirty="0">
                          <a:effectLst/>
                        </a:rPr>
                        <a:t>loss</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0.8488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0.7801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2691900626"/>
                  </a:ext>
                </a:extLst>
              </a:tr>
              <a:tr h="345960">
                <a:tc>
                  <a:txBody>
                    <a:bodyPr/>
                    <a:lstStyle/>
                    <a:p>
                      <a:pPr algn="l" fontAlgn="b"/>
                      <a:r>
                        <a:rPr lang="ja-JP" altLang="en-US" sz="1100" u="none" strike="noStrike" dirty="0">
                          <a:effectLst/>
                        </a:rPr>
                        <a:t>作成済み</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ctr"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ctr" fontAlgn="b"/>
                      <a:r>
                        <a:rPr lang="ja-JP" altLang="en-US" sz="1100" u="none" strike="noStrike">
                          <a:effectLst/>
                        </a:rPr>
                        <a:t>◎</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974430300"/>
                  </a:ext>
                </a:extLst>
              </a:tr>
              <a:tr h="345960">
                <a:tc>
                  <a:txBody>
                    <a:bodyPr/>
                    <a:lstStyle/>
                    <a:p>
                      <a:pPr algn="l" fontAlgn="b"/>
                      <a:r>
                        <a:rPr lang="ja-JP" altLang="en-US" sz="1100" u="none" strike="noStrike" dirty="0">
                          <a:effectLst/>
                        </a:rPr>
                        <a:t>評価値</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24246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26639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a:effectLst/>
                        </a:rPr>
                        <a:t>25324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912341162"/>
                  </a:ext>
                </a:extLst>
              </a:tr>
              <a:tr h="345960">
                <a:tc>
                  <a:txBody>
                    <a:bodyPr/>
                    <a:lstStyle/>
                    <a:p>
                      <a:pPr algn="l" fontAlgn="b"/>
                      <a:r>
                        <a:rPr lang="en-US" altLang="ja-JP" sz="1100" u="none" strike="noStrike" dirty="0">
                          <a:effectLst/>
                        </a:rPr>
                        <a:t>%</a:t>
                      </a:r>
                      <a:endParaRPr lang="en-US" altLang="ja-JP"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6289" marR="6289" marT="6289" marB="0" anchor="b">
                    <a:solidFill>
                      <a:schemeClr val="accent1"/>
                    </a:solidFill>
                  </a:tcPr>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35.651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l" fontAlgn="b"/>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41.5975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tc>
                  <a:txBody>
                    <a:bodyPr/>
                    <a:lstStyle/>
                    <a:p>
                      <a:pPr algn="r" fontAlgn="b"/>
                      <a:r>
                        <a:rPr lang="en-US" altLang="ja-JP" sz="1100" u="none" strike="noStrike" dirty="0">
                          <a:effectLst/>
                        </a:rPr>
                        <a:t>38.31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289" marR="6289" marT="6289" marB="0" anchor="b"/>
                </a:tc>
                <a:extLst>
                  <a:ext uri="{0D108BD9-81ED-4DB2-BD59-A6C34878D82A}">
                    <a16:rowId xmlns:a16="http://schemas.microsoft.com/office/drawing/2014/main" val="1782470968"/>
                  </a:ext>
                </a:extLst>
              </a:tr>
            </a:tbl>
          </a:graphicData>
        </a:graphic>
      </p:graphicFrame>
    </p:spTree>
    <p:extLst>
      <p:ext uri="{BB962C8B-B14F-4D97-AF65-F5344CB8AC3E}">
        <p14:creationId xmlns:p14="http://schemas.microsoft.com/office/powerpoint/2010/main" val="487067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27</a:t>
            </a:fld>
            <a:endParaRPr kumimoji="1" lang="ja-JP" altLang="en-US"/>
          </a:p>
        </p:txBody>
      </p:sp>
    </p:spTree>
    <p:extLst>
      <p:ext uri="{BB962C8B-B14F-4D97-AF65-F5344CB8AC3E}">
        <p14:creationId xmlns:p14="http://schemas.microsoft.com/office/powerpoint/2010/main" val="722132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ja-JP" altLang="ja-JP" dirty="0" smtClean="0"/>
              <a:t>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4</a:t>
            </a:fld>
            <a:endParaRPr kumimoji="1" lang="ja-JP" altLang="en-US"/>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認識性能とは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意味情報</a:t>
            </a:r>
            <a:r>
              <a:rPr lang="ja-JP" altLang="en-US" dirty="0">
                <a:solidFill>
                  <a:srgbClr val="FF0000"/>
                </a:solidFill>
              </a:rPr>
              <a:t>（</a:t>
            </a:r>
            <a:r>
              <a:rPr kumimoji="1" lang="ja-JP" altLang="en-US" dirty="0" smtClean="0">
                <a:solidFill>
                  <a:srgbClr val="FF0000"/>
                </a:solidFill>
              </a:rPr>
              <a:t>ラベル）</a:t>
            </a:r>
            <a:endParaRPr kumimoji="1" lang="en-US" altLang="ja-JP" dirty="0" smtClean="0">
              <a:solidFill>
                <a:srgbClr val="FF0000"/>
              </a:solidFill>
            </a:endParaRPr>
          </a:p>
          <a:p>
            <a:r>
              <a:rPr kumimoji="1" lang="ja-JP" altLang="en-US" dirty="0" smtClean="0"/>
              <a:t>色</a:t>
            </a:r>
            <a:endParaRPr kumimoji="1" lang="en-US" altLang="ja-JP" dirty="0" smtClean="0"/>
          </a:p>
          <a:p>
            <a:r>
              <a:rPr kumimoji="1" lang="ja-JP" altLang="en-US" dirty="0" smtClean="0"/>
              <a:t>位置情報</a:t>
            </a:r>
            <a:endParaRPr kumimoji="1" lang="en-US" altLang="ja-JP" dirty="0" smtClean="0"/>
          </a:p>
          <a:p>
            <a:r>
              <a:rPr lang="ja-JP" altLang="en-US" dirty="0" smtClean="0"/>
              <a:t>大きさ</a:t>
            </a:r>
            <a:endParaRPr lang="en-US" altLang="ja-JP" dirty="0" smtClean="0"/>
          </a:p>
          <a:p>
            <a:r>
              <a:rPr kumimoji="1" lang="ja-JP" altLang="en-US" dirty="0" smtClean="0">
                <a:solidFill>
                  <a:srgbClr val="FF0000"/>
                </a:solidFill>
              </a:rPr>
              <a:t>距離</a:t>
            </a:r>
            <a:endParaRPr kumimoji="1"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spTree>
    <p:extLst>
      <p:ext uri="{BB962C8B-B14F-4D97-AF65-F5344CB8AC3E}">
        <p14:creationId xmlns:p14="http://schemas.microsoft.com/office/powerpoint/2010/main" val="417975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32993</TotalTime>
  <Words>1133</Words>
  <Application>Microsoft Office PowerPoint</Application>
  <PresentationFormat>画面に合わせる (4:3)</PresentationFormat>
  <Paragraphs>213</Paragraphs>
  <Slides>27</Slides>
  <Notes>3</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27</vt:i4>
      </vt:variant>
    </vt:vector>
  </HeadingPairs>
  <TitlesOfParts>
    <vt:vector size="37"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画像検索のための画像特徴ベクトルの次元数に着目した認識精度と計算コストの関係性の評価・実験</vt:lpstr>
      <vt:lpstr>関連研究</vt:lpstr>
      <vt:lpstr>研究背景</vt:lpstr>
      <vt:lpstr>研究課題</vt:lpstr>
      <vt:lpstr>PowerPoint プレゼンテーション</vt:lpstr>
      <vt:lpstr>次元数と計算コスト</vt:lpstr>
      <vt:lpstr>研究動機・目的</vt:lpstr>
      <vt:lpstr>認識性能とは</vt:lpstr>
      <vt:lpstr>本研究のアプローチ</vt:lpstr>
      <vt:lpstr>研究の方法</vt:lpstr>
      <vt:lpstr>特徴ベクトル</vt:lpstr>
      <vt:lpstr>Vgg16で予測ベクトル表示</vt:lpstr>
      <vt:lpstr>使用したモデル</vt:lpstr>
      <vt:lpstr>実験システム</vt:lpstr>
      <vt:lpstr>Alexnetのモデル作成</vt:lpstr>
      <vt:lpstr>PowerPoint プレゼンテーション</vt:lpstr>
      <vt:lpstr>PowerPoint プレゼンテーション</vt:lpstr>
      <vt:lpstr>次元数の変更</vt:lpstr>
      <vt:lpstr>予測ベクトルの表示</vt:lpstr>
      <vt:lpstr>任意の層からベクトルを表示</vt:lpstr>
      <vt:lpstr>大量の予測ベクトル保存</vt:lpstr>
      <vt:lpstr>pickleのベクトル情報の保存</vt:lpstr>
      <vt:lpstr>PowerPoint プレゼンテーション</vt:lpstr>
      <vt:lpstr>画像検索システム評価</vt:lpstr>
      <vt:lpstr>システムの概要</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61</cp:revision>
  <dcterms:created xsi:type="dcterms:W3CDTF">2021-10-13T04:14:40Z</dcterms:created>
  <dcterms:modified xsi:type="dcterms:W3CDTF">2021-11-30T07:50:11Z</dcterms:modified>
</cp:coreProperties>
</file>