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71" r:id="rId3"/>
    <p:sldId id="279" r:id="rId4"/>
    <p:sldId id="277" r:id="rId5"/>
    <p:sldId id="278" r:id="rId6"/>
    <p:sldId id="276" r:id="rId7"/>
    <p:sldId id="280" r:id="rId8"/>
    <p:sldId id="265" r:id="rId9"/>
    <p:sldId id="268" r:id="rId10"/>
    <p:sldId id="269" r:id="rId11"/>
    <p:sldId id="267" r:id="rId12"/>
    <p:sldId id="270" r:id="rId13"/>
    <p:sldId id="266" r:id="rId14"/>
    <p:sldId id="259" r:id="rId15"/>
    <p:sldId id="260" r:id="rId16"/>
    <p:sldId id="264"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9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A3D4C-FB20-486F-A33D-02A27AB85120}" type="datetimeFigureOut">
              <a:rPr kumimoji="1" lang="ja-JP" altLang="en-US" smtClean="0"/>
              <a:t>2021/6/23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05BA8-D78C-4C59-98CB-0E1E713D5795}" type="slidenum">
              <a:rPr kumimoji="1" lang="ja-JP" altLang="en-US" smtClean="0"/>
              <a:t>‹#›</a:t>
            </a:fld>
            <a:endParaRPr kumimoji="1" lang="ja-JP" altLang="en-US"/>
          </a:p>
        </p:txBody>
      </p:sp>
    </p:spTree>
    <p:extLst>
      <p:ext uri="{BB962C8B-B14F-4D97-AF65-F5344CB8AC3E}">
        <p14:creationId xmlns:p14="http://schemas.microsoft.com/office/powerpoint/2010/main" val="82370243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E4A1F93-69A3-471B-8D05-15324430A4DD}"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393207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7EC324E-2B01-4D23-82E0-3EC1C190E400}"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6069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09C661C-5EE3-4B7B-8947-29C898E7C4AC}"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53621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8E8E33C-4CBF-4258-9CD2-709B71F25A1F}"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69336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1E1143-36BB-4F4B-A4A4-99763A2BE9AA}" type="datetime1">
              <a:rPr kumimoji="1" lang="ja-JP" altLang="en-US" smtClean="0"/>
              <a:t>2021/6/23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6828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A6F5D2E-09FC-4A35-B791-2DDB0EF42AB8}"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30154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8DEB04E-9403-42AC-BAE7-0FE028A58EA7}" type="datetime1">
              <a:rPr kumimoji="1" lang="ja-JP" altLang="en-US" smtClean="0"/>
              <a:t>2021/6/23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74223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9BEF992-FDCA-41F9-A6CD-E3A221CFA6CA}" type="datetime1">
              <a:rPr kumimoji="1" lang="ja-JP" altLang="en-US" smtClean="0"/>
              <a:t>2021/6/23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148239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6F5E9-02FB-4211-A4CE-A63C270DB93E}" type="datetime1">
              <a:rPr kumimoji="1" lang="ja-JP" altLang="en-US" smtClean="0"/>
              <a:t>2021/6/23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3832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5FF5806-10DC-4FFB-B0D3-2B2071E606F8}"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416840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21CC2B4-5F3D-48EB-A6D8-A1DAE6659061}" type="datetime1">
              <a:rPr kumimoji="1" lang="ja-JP" altLang="en-US" smtClean="0"/>
              <a:t>2021/6/23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214554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589A1-A792-4BF6-B490-E826193AAA7C}" type="datetime1">
              <a:rPr kumimoji="1" lang="ja-JP" altLang="en-US" smtClean="0"/>
              <a:t>2021/6/23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2CB03-0843-4AF8-BFB2-C9917854BC7E}" type="slidenum">
              <a:rPr kumimoji="1" lang="ja-JP" altLang="en-US" smtClean="0"/>
              <a:t>‹#›</a:t>
            </a:fld>
            <a:endParaRPr kumimoji="1" lang="ja-JP" altLang="en-US"/>
          </a:p>
        </p:txBody>
      </p:sp>
    </p:spTree>
    <p:extLst>
      <p:ext uri="{BB962C8B-B14F-4D97-AF65-F5344CB8AC3E}">
        <p14:creationId xmlns:p14="http://schemas.microsoft.com/office/powerpoint/2010/main" val="81178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52003" y="1351370"/>
            <a:ext cx="8565419" cy="2597582"/>
          </a:xfrm>
        </p:spPr>
        <p:txBody>
          <a:bodyPr>
            <a:normAutofit fontScale="90000"/>
          </a:bodyPr>
          <a:lstStyle/>
          <a:p>
            <a:r>
              <a:rPr lang="ja-JP" altLang="en-US" dirty="0"/>
              <a:t>観光地検索システム</a:t>
            </a:r>
            <a:r>
              <a:rPr lang="ja-JP" altLang="en-US" dirty="0" smtClean="0"/>
              <a:t>に</a:t>
            </a:r>
            <a:r>
              <a:rPr lang="en-US" altLang="ja-JP" dirty="0" smtClean="0"/>
              <a:t/>
            </a:r>
            <a:br>
              <a:rPr lang="en-US" altLang="ja-JP" dirty="0" smtClean="0"/>
            </a:br>
            <a:r>
              <a:rPr lang="ja-JP" altLang="en-US" dirty="0" smtClean="0"/>
              <a:t>おける</a:t>
            </a:r>
            <a:r>
              <a:rPr lang="ja-JP" altLang="en-US" dirty="0"/>
              <a:t>レスポンス速度</a:t>
            </a:r>
            <a:r>
              <a:rPr lang="ja-JP" altLang="en-US" dirty="0" smtClean="0"/>
              <a:t>を</a:t>
            </a:r>
            <a:r>
              <a:rPr lang="en-US" altLang="ja-JP" dirty="0" smtClean="0"/>
              <a:t/>
            </a:r>
            <a:br>
              <a:rPr lang="en-US" altLang="ja-JP" dirty="0" smtClean="0"/>
            </a:br>
            <a:r>
              <a:rPr lang="ja-JP" altLang="en-US" dirty="0" smtClean="0"/>
              <a:t>考慮</a:t>
            </a:r>
            <a:r>
              <a:rPr lang="ja-JP" altLang="en-US" dirty="0"/>
              <a:t>したロードバランサ</a:t>
            </a:r>
            <a:r>
              <a:rPr lang="en-US" altLang="ja-JP" dirty="0"/>
              <a:t>―</a:t>
            </a:r>
            <a:endParaRPr kumimoji="1" lang="ja-JP" altLang="en-US" dirty="0"/>
          </a:p>
        </p:txBody>
      </p:sp>
      <p:sp>
        <p:nvSpPr>
          <p:cNvPr id="3" name="サブタイトル 2"/>
          <p:cNvSpPr>
            <a:spLocks noGrp="1"/>
          </p:cNvSpPr>
          <p:nvPr>
            <p:ph type="subTitle" idx="1"/>
          </p:nvPr>
        </p:nvSpPr>
        <p:spPr>
          <a:xfrm>
            <a:off x="1015551" y="4382700"/>
            <a:ext cx="6858000" cy="1241823"/>
          </a:xfrm>
        </p:spPr>
        <p:txBody>
          <a:bodyPr/>
          <a:lstStyle/>
          <a:p>
            <a:r>
              <a:rPr kumimoji="1" lang="ja-JP" altLang="en-US" dirty="0" smtClean="0"/>
              <a:t>学籍番号：</a:t>
            </a:r>
            <a:r>
              <a:rPr kumimoji="1" lang="en-US" altLang="ja-JP" dirty="0" smtClean="0"/>
              <a:t>1821086</a:t>
            </a:r>
          </a:p>
          <a:p>
            <a:r>
              <a:rPr lang="ja-JP" altLang="en-US" dirty="0" smtClean="0"/>
              <a:t>氏名：松尾祐介</a:t>
            </a:r>
            <a:endParaRPr kumimoji="1" lang="ja-JP" altLang="en-US" dirty="0"/>
          </a:p>
        </p:txBody>
      </p:sp>
      <p:sp>
        <p:nvSpPr>
          <p:cNvPr id="4" name="スライド番号プレースホルダー 3"/>
          <p:cNvSpPr>
            <a:spLocks noGrp="1"/>
          </p:cNvSpPr>
          <p:nvPr>
            <p:ph type="sldNum" sz="quarter" idx="12"/>
          </p:nvPr>
        </p:nvSpPr>
        <p:spPr/>
        <p:txBody>
          <a:bodyPr/>
          <a:lstStyle/>
          <a:p>
            <a:fld id="{77022724-7A88-4190-89E1-23935288E045}" type="slidenum">
              <a:rPr kumimoji="1" lang="ja-JP" altLang="en-US" smtClean="0"/>
              <a:t>1</a:t>
            </a:fld>
            <a:endParaRPr kumimoji="1" lang="ja-JP" altLang="en-US"/>
          </a:p>
        </p:txBody>
      </p:sp>
    </p:spTree>
    <p:extLst>
      <p:ext uri="{BB962C8B-B14F-4D97-AF65-F5344CB8AC3E}">
        <p14:creationId xmlns:p14="http://schemas.microsoft.com/office/powerpoint/2010/main" val="321897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既存技術</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50" y="1690689"/>
            <a:ext cx="7886700" cy="4197860"/>
          </a:xfrm>
        </p:spPr>
      </p:pic>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10</a:t>
            </a:fld>
            <a:endParaRPr kumimoji="1" lang="ja-JP" altLang="en-US"/>
          </a:p>
        </p:txBody>
      </p:sp>
    </p:spTree>
    <p:extLst>
      <p:ext uri="{BB962C8B-B14F-4D97-AF65-F5344CB8AC3E}">
        <p14:creationId xmlns:p14="http://schemas.microsoft.com/office/powerpoint/2010/main" val="185431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5"/>
            <a:ext cx="7886700" cy="2815867"/>
          </a:xfrm>
        </p:spPr>
        <p:txBody>
          <a:bodyPr>
            <a:normAutofit/>
          </a:bodyPr>
          <a:lstStyle/>
          <a:p>
            <a:pPr>
              <a:lnSpc>
                <a:spcPct val="120000"/>
              </a:lnSpc>
            </a:pPr>
            <a:r>
              <a:rPr lang="ja-JP" altLang="en-US" dirty="0" smtClean="0"/>
              <a:t>既存技術では、導入のしやすさからラウンドロビン接続がよく利用されている。</a:t>
            </a:r>
            <a:endParaRPr lang="en-US" altLang="ja-JP" dirty="0"/>
          </a:p>
          <a:p>
            <a:pPr>
              <a:lnSpc>
                <a:spcPct val="120000"/>
              </a:lnSpc>
            </a:pPr>
            <a:r>
              <a:rPr lang="ja-JP" altLang="en-US" dirty="0" smtClean="0"/>
              <a:t>しかしＬＢからあまりに距離がはなれていたり、接続状況が悪くなると</a:t>
            </a:r>
            <a:r>
              <a:rPr lang="en-US" altLang="ja-JP" dirty="0" smtClean="0"/>
              <a:t>LB</a:t>
            </a:r>
            <a:r>
              <a:rPr lang="ja-JP" altLang="en-US" dirty="0" smtClean="0"/>
              <a:t>とサーバとの間にボトルネックが発生する</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11</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t="15196" b="10847"/>
          <a:stretch/>
        </p:blipFill>
        <p:spPr>
          <a:xfrm>
            <a:off x="1963096" y="4222322"/>
            <a:ext cx="5217808" cy="2323070"/>
          </a:xfrm>
          <a:prstGeom prst="rect">
            <a:avLst/>
          </a:prstGeom>
        </p:spPr>
      </p:pic>
    </p:spTree>
    <p:extLst>
      <p:ext uri="{BB962C8B-B14F-4D97-AF65-F5344CB8AC3E}">
        <p14:creationId xmlns:p14="http://schemas.microsoft.com/office/powerpoint/2010/main" val="2285270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a:xfrm>
            <a:off x="628650" y="1595494"/>
            <a:ext cx="7886700" cy="4760857"/>
          </a:xfrm>
        </p:spPr>
        <p:txBody>
          <a:bodyPr>
            <a:normAutofit/>
          </a:bodyPr>
          <a:lstStyle/>
          <a:p>
            <a:pPr>
              <a:lnSpc>
                <a:spcPct val="120000"/>
              </a:lnSpc>
            </a:pPr>
            <a:r>
              <a:rPr lang="ja-JP" altLang="en-US" dirty="0" smtClean="0"/>
              <a:t>結果的にロードバランスしてもＷＥＢページの表示は早くならないことが懸念される。</a:t>
            </a:r>
            <a:endParaRPr lang="en-US" altLang="ja-JP" dirty="0" smtClean="0"/>
          </a:p>
          <a:p>
            <a:pPr>
              <a:lnSpc>
                <a:spcPct val="120000"/>
              </a:lnSpc>
            </a:pPr>
            <a:r>
              <a:rPr lang="ja-JP" altLang="en-US" dirty="0" smtClean="0"/>
              <a:t>ベースは</a:t>
            </a:r>
            <a:r>
              <a:rPr lang="ja-JP" altLang="en-US" dirty="0"/>
              <a:t>現在のコネクション数が最も小さいサーバに</a:t>
            </a:r>
            <a:r>
              <a:rPr lang="ja-JP" altLang="en-US" dirty="0" smtClean="0"/>
              <a:t>転送するリーストコネクション。補助的にネットワーク速度を計測し自動で割り振るシステムができればより良いＬＢができるのではないかと考えた。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12</a:t>
            </a:fld>
            <a:endParaRPr kumimoji="1" lang="ja-JP" altLang="en-US"/>
          </a:p>
        </p:txBody>
      </p:sp>
    </p:spTree>
    <p:extLst>
      <p:ext uri="{BB962C8B-B14F-4D97-AF65-F5344CB8AC3E}">
        <p14:creationId xmlns:p14="http://schemas.microsoft.com/office/powerpoint/2010/main" val="51226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提案システム</a:t>
            </a:r>
            <a:endParaRPr kumimoji="1" lang="ja-JP" altLang="en-US" dirty="0"/>
          </a:p>
        </p:txBody>
      </p:sp>
      <p:sp>
        <p:nvSpPr>
          <p:cNvPr id="3" name="コンテンツ プレースホルダー 2"/>
          <p:cNvSpPr>
            <a:spLocks noGrp="1"/>
          </p:cNvSpPr>
          <p:nvPr>
            <p:ph idx="1"/>
          </p:nvPr>
        </p:nvSpPr>
        <p:spPr>
          <a:xfrm>
            <a:off x="628650" y="1509720"/>
            <a:ext cx="7886700" cy="480191"/>
          </a:xfrm>
        </p:spPr>
        <p:txBody>
          <a:bodyPr>
            <a:normAutofit/>
          </a:bodyPr>
          <a:lstStyle/>
          <a:p>
            <a:r>
              <a:rPr kumimoji="1" lang="ja-JP" altLang="en-US" dirty="0" smtClean="0"/>
              <a:t>応答速度を考慮するロードバランサ</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13</a:t>
            </a:fld>
            <a:endParaRPr kumimoji="1" lang="ja-JP" altLang="en-US"/>
          </a:p>
        </p:txBody>
      </p:sp>
      <p:grpSp>
        <p:nvGrpSpPr>
          <p:cNvPr id="5" name="グループ化 4"/>
          <p:cNvGrpSpPr/>
          <p:nvPr/>
        </p:nvGrpSpPr>
        <p:grpSpPr>
          <a:xfrm>
            <a:off x="443492" y="2146640"/>
            <a:ext cx="8422919" cy="4287077"/>
            <a:chOff x="628650" y="1826524"/>
            <a:chExt cx="8422919" cy="4287077"/>
          </a:xfrm>
        </p:grpSpPr>
        <p:sp>
          <p:nvSpPr>
            <p:cNvPr id="6" name="直方体 5"/>
            <p:cNvSpPr/>
            <p:nvPr/>
          </p:nvSpPr>
          <p:spPr>
            <a:xfrm>
              <a:off x="4937127" y="2294217"/>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7" name="グループ化 6"/>
            <p:cNvGrpSpPr/>
            <p:nvPr/>
          </p:nvGrpSpPr>
          <p:grpSpPr>
            <a:xfrm>
              <a:off x="628650" y="1826524"/>
              <a:ext cx="8422919" cy="4287077"/>
              <a:chOff x="784928" y="1362230"/>
              <a:chExt cx="8422919" cy="4287077"/>
            </a:xfrm>
          </p:grpSpPr>
          <p:cxnSp>
            <p:nvCxnSpPr>
              <p:cNvPr id="16" name="直線コネクタ 15"/>
              <p:cNvCxnSpPr/>
              <p:nvPr/>
            </p:nvCxnSpPr>
            <p:spPr>
              <a:xfrm flipV="1">
                <a:off x="2276450" y="3665691"/>
                <a:ext cx="2520558" cy="20231"/>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雲 16"/>
              <p:cNvSpPr/>
              <p:nvPr/>
            </p:nvSpPr>
            <p:spPr>
              <a:xfrm>
                <a:off x="784928" y="3212538"/>
                <a:ext cx="1691235" cy="946768"/>
              </a:xfrm>
              <a:prstGeom prst="cloud">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磁気ディスク 17"/>
              <p:cNvSpPr/>
              <p:nvPr/>
            </p:nvSpPr>
            <p:spPr>
              <a:xfrm>
                <a:off x="2775569" y="3172077"/>
                <a:ext cx="1124793" cy="987229"/>
              </a:xfrm>
              <a:prstGeom prst="flowChartMagneticDisk">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方体 18"/>
              <p:cNvSpPr/>
              <p:nvPr/>
            </p:nvSpPr>
            <p:spPr>
              <a:xfrm>
                <a:off x="4315582" y="3279296"/>
                <a:ext cx="1359462" cy="772790"/>
              </a:xfrm>
              <a:prstGeom prst="cube">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0" name="フローチャート: 代替処理 19"/>
              <p:cNvSpPr/>
              <p:nvPr/>
            </p:nvSpPr>
            <p:spPr>
              <a:xfrm>
                <a:off x="7250464" y="2346689"/>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代替処理 20"/>
              <p:cNvSpPr/>
              <p:nvPr/>
            </p:nvSpPr>
            <p:spPr>
              <a:xfrm>
                <a:off x="7250464" y="3333917"/>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代替処理 21"/>
              <p:cNvSpPr/>
              <p:nvPr/>
            </p:nvSpPr>
            <p:spPr>
              <a:xfrm>
                <a:off x="7250464" y="4356226"/>
                <a:ext cx="679730" cy="825388"/>
              </a:xfrm>
              <a:prstGeom prst="flowChartAlternateProcess">
                <a:avLst/>
              </a:prstGeom>
              <a:solidFill>
                <a:schemeClr val="accent2">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095066" y="4124687"/>
                <a:ext cx="1800493" cy="369332"/>
              </a:xfrm>
              <a:prstGeom prst="rect">
                <a:avLst/>
              </a:prstGeom>
              <a:noFill/>
            </p:spPr>
            <p:txBody>
              <a:bodyPr wrap="none" rtlCol="0">
                <a:spAutoFit/>
              </a:bodyPr>
              <a:lstStyle/>
              <a:p>
                <a:r>
                  <a:rPr kumimoji="1" lang="ja-JP" altLang="en-US" dirty="0" smtClean="0"/>
                  <a:t>ロードバランサ</a:t>
                </a:r>
                <a:endParaRPr kumimoji="1" lang="ja-JP" altLang="en-US" dirty="0"/>
              </a:p>
            </p:txBody>
          </p:sp>
          <p:sp>
            <p:nvSpPr>
              <p:cNvPr id="24" name="テキスト ボックス 23"/>
              <p:cNvSpPr txBox="1"/>
              <p:nvPr/>
            </p:nvSpPr>
            <p:spPr>
              <a:xfrm>
                <a:off x="2775569" y="4171560"/>
                <a:ext cx="1107996" cy="369332"/>
              </a:xfrm>
              <a:prstGeom prst="rect">
                <a:avLst/>
              </a:prstGeom>
              <a:noFill/>
            </p:spPr>
            <p:txBody>
              <a:bodyPr wrap="none" rtlCol="0">
                <a:spAutoFit/>
              </a:bodyPr>
              <a:lstStyle/>
              <a:p>
                <a:r>
                  <a:rPr kumimoji="1" lang="ja-JP" altLang="en-US" dirty="0" smtClean="0"/>
                  <a:t>ルーター</a:t>
                </a:r>
                <a:endParaRPr kumimoji="1" lang="ja-JP" altLang="en-US" dirty="0"/>
              </a:p>
            </p:txBody>
          </p:sp>
          <p:sp>
            <p:nvSpPr>
              <p:cNvPr id="25" name="テキスト ボックス 24"/>
              <p:cNvSpPr txBox="1"/>
              <p:nvPr/>
            </p:nvSpPr>
            <p:spPr>
              <a:xfrm>
                <a:off x="1299781" y="3501256"/>
                <a:ext cx="661528" cy="369332"/>
              </a:xfrm>
              <a:prstGeom prst="rect">
                <a:avLst/>
              </a:prstGeom>
              <a:noFill/>
            </p:spPr>
            <p:txBody>
              <a:bodyPr wrap="none" rtlCol="0">
                <a:spAutoFit/>
              </a:bodyPr>
              <a:lstStyle/>
              <a:p>
                <a:r>
                  <a:rPr kumimoji="1" lang="en-US" altLang="ja-JP" dirty="0" smtClean="0"/>
                  <a:t>WAN</a:t>
                </a:r>
                <a:endParaRPr kumimoji="1" lang="ja-JP" altLang="en-US" dirty="0"/>
              </a:p>
            </p:txBody>
          </p:sp>
          <p:sp>
            <p:nvSpPr>
              <p:cNvPr id="26" name="テキスト ボックス 25"/>
              <p:cNvSpPr txBox="1"/>
              <p:nvPr/>
            </p:nvSpPr>
            <p:spPr>
              <a:xfrm>
                <a:off x="7958366" y="2561360"/>
                <a:ext cx="1010213" cy="369332"/>
              </a:xfrm>
              <a:prstGeom prst="rect">
                <a:avLst/>
              </a:prstGeom>
              <a:noFill/>
            </p:spPr>
            <p:txBody>
              <a:bodyPr wrap="none" rtlCol="0">
                <a:spAutoFit/>
              </a:bodyPr>
              <a:lstStyle/>
              <a:p>
                <a:r>
                  <a:rPr kumimoji="1" lang="ja-JP" altLang="en-US" dirty="0" smtClean="0"/>
                  <a:t>サーバ</a:t>
                </a:r>
                <a:r>
                  <a:rPr kumimoji="1" lang="en-US" altLang="ja-JP" dirty="0" smtClean="0"/>
                  <a:t>A</a:t>
                </a:r>
                <a:endParaRPr kumimoji="1" lang="ja-JP" altLang="en-US" dirty="0"/>
              </a:p>
            </p:txBody>
          </p:sp>
          <p:sp>
            <p:nvSpPr>
              <p:cNvPr id="27" name="テキスト ボックス 26"/>
              <p:cNvSpPr txBox="1"/>
              <p:nvPr/>
            </p:nvSpPr>
            <p:spPr>
              <a:xfrm>
                <a:off x="7955622" y="3561945"/>
                <a:ext cx="1069524"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8" name="テキスト ボックス 27"/>
              <p:cNvSpPr txBox="1"/>
              <p:nvPr/>
            </p:nvSpPr>
            <p:spPr>
              <a:xfrm>
                <a:off x="7913108" y="4595576"/>
                <a:ext cx="1128835" cy="369332"/>
              </a:xfrm>
              <a:prstGeom prst="rect">
                <a:avLst/>
              </a:prstGeom>
              <a:noFill/>
            </p:spPr>
            <p:txBody>
              <a:bodyPr wrap="none" rtlCol="0">
                <a:spAutoFit/>
              </a:bodyPr>
              <a:lstStyle/>
              <a:p>
                <a:r>
                  <a:rPr kumimoji="1" lang="ja-JP" altLang="en-US" dirty="0" smtClean="0"/>
                  <a:t>サーバ</a:t>
                </a:r>
                <a:r>
                  <a:rPr kumimoji="1" lang="en-US" altLang="ja-JP" dirty="0" smtClean="0"/>
                  <a:t>A</a:t>
                </a:r>
                <a:r>
                  <a:rPr kumimoji="1" lang="ja-JP" altLang="en-US" dirty="0" smtClean="0"/>
                  <a:t>’’</a:t>
                </a:r>
                <a:endParaRPr kumimoji="1" lang="ja-JP" altLang="en-US" dirty="0"/>
              </a:p>
            </p:txBody>
          </p:sp>
          <p:sp>
            <p:nvSpPr>
              <p:cNvPr id="29" name="テキスト ボックス 28"/>
              <p:cNvSpPr txBox="1"/>
              <p:nvPr/>
            </p:nvSpPr>
            <p:spPr>
              <a:xfrm>
                <a:off x="4295808" y="1362230"/>
                <a:ext cx="2954655" cy="369332"/>
              </a:xfrm>
              <a:prstGeom prst="rect">
                <a:avLst/>
              </a:prstGeom>
              <a:noFill/>
            </p:spPr>
            <p:txBody>
              <a:bodyPr wrap="none" rtlCol="0">
                <a:spAutoFit/>
              </a:bodyPr>
              <a:lstStyle/>
              <a:p>
                <a:r>
                  <a:rPr kumimoji="1" lang="ja-JP" altLang="en-US" dirty="0" smtClean="0"/>
                  <a:t>平均応答速度</a:t>
                </a:r>
                <a:r>
                  <a:rPr kumimoji="1" lang="ja-JP" altLang="en-US" dirty="0"/>
                  <a:t>の</a:t>
                </a:r>
                <a:r>
                  <a:rPr kumimoji="1" lang="ja-JP" altLang="en-US" dirty="0" smtClean="0"/>
                  <a:t>計測サーバ</a:t>
                </a:r>
                <a:endParaRPr kumimoji="1" lang="ja-JP" altLang="en-US" dirty="0"/>
              </a:p>
            </p:txBody>
          </p:sp>
          <p:sp>
            <p:nvSpPr>
              <p:cNvPr id="30" name="テキスト ボックス 29"/>
              <p:cNvSpPr txBox="1"/>
              <p:nvPr/>
            </p:nvSpPr>
            <p:spPr>
              <a:xfrm>
                <a:off x="6714857" y="5279975"/>
                <a:ext cx="2492990" cy="369332"/>
              </a:xfrm>
              <a:prstGeom prst="rect">
                <a:avLst/>
              </a:prstGeom>
              <a:noFill/>
            </p:spPr>
            <p:txBody>
              <a:bodyPr wrap="none" rtlCol="0">
                <a:spAutoFit/>
              </a:bodyPr>
              <a:lstStyle/>
              <a:p>
                <a:r>
                  <a:rPr kumimoji="1" lang="ja-JP" altLang="en-US" dirty="0" smtClean="0"/>
                  <a:t>物理的冗長的なサーバ</a:t>
                </a:r>
                <a:endParaRPr kumimoji="1" lang="ja-JP" altLang="en-US" dirty="0"/>
              </a:p>
            </p:txBody>
          </p:sp>
        </p:grpSp>
        <p:cxnSp>
          <p:nvCxnSpPr>
            <p:cNvPr id="10" name="直線コネクタ 9"/>
            <p:cNvCxnSpPr>
              <a:stCxn id="6" idx="5"/>
              <a:endCxn id="22" idx="1"/>
            </p:cNvCxnSpPr>
            <p:nvPr/>
          </p:nvCxnSpPr>
          <p:spPr>
            <a:xfrm>
              <a:off x="6296589" y="2584013"/>
              <a:ext cx="797597" cy="26492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419683" y="2584013"/>
              <a:ext cx="646331" cy="369332"/>
            </a:xfrm>
            <a:prstGeom prst="rect">
              <a:avLst/>
            </a:prstGeom>
            <a:noFill/>
          </p:spPr>
          <p:txBody>
            <a:bodyPr wrap="none" rtlCol="0">
              <a:spAutoFit/>
            </a:bodyPr>
            <a:lstStyle/>
            <a:p>
              <a:r>
                <a:rPr kumimoji="1" lang="ja-JP" altLang="en-US"/>
                <a:t>計測</a:t>
              </a:r>
            </a:p>
          </p:txBody>
        </p:sp>
        <p:cxnSp>
          <p:nvCxnSpPr>
            <p:cNvPr id="12" name="直線矢印コネクタ 11"/>
            <p:cNvCxnSpPr>
              <a:stCxn id="6" idx="3"/>
              <a:endCxn id="19" idx="0"/>
            </p:cNvCxnSpPr>
            <p:nvPr/>
          </p:nvCxnSpPr>
          <p:spPr>
            <a:xfrm flipH="1">
              <a:off x="4935634" y="3067007"/>
              <a:ext cx="584625" cy="676583"/>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p:cNvSpPr txBox="1"/>
            <p:nvPr/>
          </p:nvSpPr>
          <p:spPr>
            <a:xfrm>
              <a:off x="3237790" y="2777211"/>
              <a:ext cx="1800493" cy="646331"/>
            </a:xfrm>
            <a:prstGeom prst="rect">
              <a:avLst/>
            </a:prstGeom>
            <a:noFill/>
          </p:spPr>
          <p:txBody>
            <a:bodyPr wrap="none" rtlCol="0">
              <a:spAutoFit/>
            </a:bodyPr>
            <a:lstStyle/>
            <a:p>
              <a:r>
                <a:rPr kumimoji="1" lang="ja-JP" altLang="en-US" dirty="0" smtClean="0"/>
                <a:t>平均応答速度を</a:t>
              </a:r>
              <a:r>
                <a:rPr kumimoji="1" lang="en-US" altLang="ja-JP" dirty="0" smtClean="0"/>
                <a:t/>
              </a:r>
              <a:br>
                <a:rPr kumimoji="1" lang="en-US" altLang="ja-JP" dirty="0" smtClean="0"/>
              </a:br>
              <a:r>
                <a:rPr kumimoji="1" lang="ja-JP" altLang="en-US" dirty="0" smtClean="0"/>
                <a:t>指標として送る</a:t>
              </a:r>
              <a:endParaRPr kumimoji="1" lang="en-US" altLang="ja-JP" dirty="0" smtClean="0"/>
            </a:p>
          </p:txBody>
        </p:sp>
        <p:cxnSp>
          <p:nvCxnSpPr>
            <p:cNvPr id="14" name="直線矢印コネクタ 13"/>
            <p:cNvCxnSpPr>
              <a:stCxn id="19" idx="5"/>
              <a:endCxn id="22" idx="1"/>
            </p:cNvCxnSpPr>
            <p:nvPr/>
          </p:nvCxnSpPr>
          <p:spPr>
            <a:xfrm>
              <a:off x="5518766" y="4033386"/>
              <a:ext cx="1575420" cy="119982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p:cNvSpPr txBox="1"/>
            <p:nvPr/>
          </p:nvSpPr>
          <p:spPr>
            <a:xfrm>
              <a:off x="5772057" y="4604169"/>
              <a:ext cx="1107996" cy="369332"/>
            </a:xfrm>
            <a:prstGeom prst="rect">
              <a:avLst/>
            </a:prstGeom>
            <a:noFill/>
          </p:spPr>
          <p:txBody>
            <a:bodyPr wrap="none" rtlCol="0">
              <a:spAutoFit/>
            </a:bodyPr>
            <a:lstStyle/>
            <a:p>
              <a:r>
                <a:rPr kumimoji="1" lang="ja-JP" altLang="en-US" dirty="0" smtClean="0"/>
                <a:t>割り振る</a:t>
              </a:r>
              <a:endParaRPr kumimoji="1" lang="ja-JP" altLang="en-US" dirty="0"/>
            </a:p>
          </p:txBody>
        </p:sp>
      </p:grpSp>
      <p:cxnSp>
        <p:nvCxnSpPr>
          <p:cNvPr id="31" name="直線コネクタ 30"/>
          <p:cNvCxnSpPr>
            <a:stCxn id="6" idx="5"/>
            <a:endCxn id="21" idx="1"/>
          </p:cNvCxnSpPr>
          <p:nvPr/>
        </p:nvCxnSpPr>
        <p:spPr>
          <a:xfrm>
            <a:off x="6111431" y="2904129"/>
            <a:ext cx="797597" cy="16268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線コネクタ 31"/>
          <p:cNvCxnSpPr>
            <a:endCxn id="20" idx="1"/>
          </p:cNvCxnSpPr>
          <p:nvPr/>
        </p:nvCxnSpPr>
        <p:spPr>
          <a:xfrm>
            <a:off x="6111431" y="2904129"/>
            <a:ext cx="797597" cy="63966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591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Kait.jp</a:t>
            </a:r>
            <a:r>
              <a:rPr kumimoji="1" lang="ja-JP" altLang="en-US" dirty="0" smtClean="0"/>
              <a:t>応答速度の計測結果</a:t>
            </a:r>
            <a:endParaRPr kumimoji="1" lang="ja-JP" altLang="en-US"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14</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829" y="1565378"/>
            <a:ext cx="1879806" cy="4361335"/>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813" y="1565378"/>
            <a:ext cx="1906023" cy="4303479"/>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4160" y="1527938"/>
            <a:ext cx="1796844" cy="4378357"/>
          </a:xfrm>
          <a:prstGeom prst="rect">
            <a:avLst/>
          </a:prstGeom>
        </p:spPr>
      </p:pic>
      <p:sp>
        <p:nvSpPr>
          <p:cNvPr id="10" name="テキスト ボックス 9"/>
          <p:cNvSpPr txBox="1"/>
          <p:nvPr/>
        </p:nvSpPr>
        <p:spPr>
          <a:xfrm>
            <a:off x="565134" y="6007437"/>
            <a:ext cx="8013732" cy="369332"/>
          </a:xfrm>
          <a:prstGeom prst="rect">
            <a:avLst/>
          </a:prstGeom>
          <a:noFill/>
        </p:spPr>
        <p:txBody>
          <a:bodyPr wrap="none" rtlCol="0">
            <a:spAutoFit/>
          </a:bodyPr>
          <a:lstStyle/>
          <a:p>
            <a:r>
              <a:rPr kumimoji="1" lang="ja-JP" altLang="en-US" dirty="0" smtClean="0"/>
              <a:t>前回作った</a:t>
            </a:r>
            <a:r>
              <a:rPr kumimoji="1" lang="en-US" altLang="ja-JP" dirty="0" smtClean="0"/>
              <a:t>WEB</a:t>
            </a:r>
            <a:r>
              <a:rPr kumimoji="1" lang="ja-JP" altLang="en-US" dirty="0" smtClean="0"/>
              <a:t>サーバレスポンス時間計測プログラムを用いてログを出した</a:t>
            </a:r>
            <a:endParaRPr kumimoji="1" lang="ja-JP" altLang="en-US" dirty="0"/>
          </a:p>
        </p:txBody>
      </p:sp>
    </p:spTree>
    <p:extLst>
      <p:ext uri="{BB962C8B-B14F-4D97-AF65-F5344CB8AC3E}">
        <p14:creationId xmlns:p14="http://schemas.microsoft.com/office/powerpoint/2010/main" val="1521431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46047"/>
            <a:ext cx="7886700" cy="844620"/>
          </a:xfrm>
        </p:spPr>
        <p:txBody>
          <a:bodyPr>
            <a:normAutofit/>
          </a:bodyPr>
          <a:lstStyle/>
          <a:p>
            <a:r>
              <a:rPr kumimoji="1" lang="ja-JP" altLang="en-US" sz="4000" dirty="0" smtClean="0"/>
              <a:t>平均を出すプログラム</a:t>
            </a:r>
            <a:endParaRPr kumimoji="1" lang="ja-JP" altLang="en-US" sz="4800" dirty="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15</a:t>
            </a:fld>
            <a:endParaRPr kumimoji="1" lang="ja-JP" altLang="en-US" dirty="0"/>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6240" r="37352"/>
          <a:stretch/>
        </p:blipFill>
        <p:spPr>
          <a:xfrm>
            <a:off x="474903" y="1428231"/>
            <a:ext cx="4372228" cy="4515400"/>
          </a:xfrm>
          <a:prstGeom prst="rect">
            <a:avLst/>
          </a:prstGeom>
        </p:spPr>
      </p:pic>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r="44318"/>
          <a:stretch/>
        </p:blipFill>
        <p:spPr>
          <a:xfrm>
            <a:off x="4989581" y="1428231"/>
            <a:ext cx="3525769" cy="1309165"/>
          </a:xfrm>
          <a:prstGeom prst="rect">
            <a:avLst/>
          </a:prstGeom>
        </p:spPr>
      </p:pic>
      <p:sp>
        <p:nvSpPr>
          <p:cNvPr id="14" name="テキスト ボックス 13"/>
          <p:cNvSpPr txBox="1"/>
          <p:nvPr/>
        </p:nvSpPr>
        <p:spPr>
          <a:xfrm>
            <a:off x="5320444" y="3366086"/>
            <a:ext cx="3042821" cy="830997"/>
          </a:xfrm>
          <a:prstGeom prst="rect">
            <a:avLst/>
          </a:prstGeom>
          <a:noFill/>
        </p:spPr>
        <p:txBody>
          <a:bodyPr wrap="none" rtlCol="0">
            <a:spAutoFit/>
          </a:bodyPr>
          <a:lstStyle/>
          <a:p>
            <a:r>
              <a:rPr kumimoji="1" lang="en-US" altLang="ja-JP" sz="2400" dirty="0" smtClean="0"/>
              <a:t>kait.jp</a:t>
            </a:r>
            <a:r>
              <a:rPr kumimoji="1" lang="ja-JP" altLang="en-US" sz="2400" dirty="0" smtClean="0"/>
              <a:t>の応答速度は</a:t>
            </a:r>
            <a:r>
              <a:rPr kumimoji="1" lang="en-US" altLang="ja-JP" sz="2400" dirty="0" smtClean="0"/>
              <a:t/>
            </a:r>
            <a:br>
              <a:rPr kumimoji="1" lang="en-US" altLang="ja-JP" sz="2400" dirty="0" smtClean="0"/>
            </a:br>
            <a:r>
              <a:rPr kumimoji="1" lang="ja-JP" altLang="en-US" sz="2400" b="1" dirty="0" smtClean="0"/>
              <a:t>平均</a:t>
            </a:r>
            <a:r>
              <a:rPr kumimoji="1" lang="en-US" altLang="ja-JP" sz="2400" b="1" dirty="0" smtClean="0"/>
              <a:t>0.282</a:t>
            </a:r>
            <a:r>
              <a:rPr kumimoji="1" lang="ja-JP" altLang="en-US" sz="2400" b="1" dirty="0" smtClean="0"/>
              <a:t>秒</a:t>
            </a:r>
            <a:r>
              <a:rPr kumimoji="1" lang="ja-JP" altLang="en-US" sz="2400" dirty="0" smtClean="0"/>
              <a:t>だった。</a:t>
            </a:r>
            <a:endParaRPr kumimoji="1" lang="ja-JP" altLang="en-US" sz="2400" dirty="0"/>
          </a:p>
        </p:txBody>
      </p:sp>
      <p:sp>
        <p:nvSpPr>
          <p:cNvPr id="15" name="右矢印 14"/>
          <p:cNvSpPr/>
          <p:nvPr/>
        </p:nvSpPr>
        <p:spPr>
          <a:xfrm rot="16200000">
            <a:off x="5429755" y="2752174"/>
            <a:ext cx="574535" cy="420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14248" y="5923039"/>
            <a:ext cx="4493538" cy="461665"/>
          </a:xfrm>
          <a:prstGeom prst="rect">
            <a:avLst/>
          </a:prstGeom>
          <a:noFill/>
        </p:spPr>
        <p:txBody>
          <a:bodyPr wrap="none" rtlCol="0">
            <a:spAutoFit/>
          </a:bodyPr>
          <a:lstStyle/>
          <a:p>
            <a:r>
              <a:rPr kumimoji="1" lang="ja-JP" altLang="en-US" sz="2400" dirty="0" smtClean="0"/>
              <a:t>ログから平均を出すプログラム</a:t>
            </a:r>
            <a:endParaRPr kumimoji="1" lang="ja-JP" altLang="en-US" sz="2400" dirty="0"/>
          </a:p>
        </p:txBody>
      </p:sp>
      <p:sp>
        <p:nvSpPr>
          <p:cNvPr id="17" name="テキスト ボックス 16"/>
          <p:cNvSpPr txBox="1"/>
          <p:nvPr/>
        </p:nvSpPr>
        <p:spPr>
          <a:xfrm>
            <a:off x="6133969" y="2711827"/>
            <a:ext cx="1415772" cy="461665"/>
          </a:xfrm>
          <a:prstGeom prst="rect">
            <a:avLst/>
          </a:prstGeom>
          <a:noFill/>
        </p:spPr>
        <p:txBody>
          <a:bodyPr wrap="none" rtlCol="0">
            <a:spAutoFit/>
          </a:bodyPr>
          <a:lstStyle/>
          <a:p>
            <a:r>
              <a:rPr kumimoji="1" lang="ja-JP" altLang="en-US" sz="2400" dirty="0" smtClean="0"/>
              <a:t>実行結果</a:t>
            </a:r>
            <a:endParaRPr kumimoji="1" lang="ja-JP" altLang="en-US" sz="2400" dirty="0"/>
          </a:p>
        </p:txBody>
      </p:sp>
    </p:spTree>
    <p:extLst>
      <p:ext uri="{BB962C8B-B14F-4D97-AF65-F5344CB8AC3E}">
        <p14:creationId xmlns:p14="http://schemas.microsoft.com/office/powerpoint/2010/main" val="787993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プログラムが正しく動いているか</a:t>
            </a:r>
            <a:endParaRPr kumimoji="1" lang="ja-JP" altLang="en-US" sz="4000" dirty="0"/>
          </a:p>
        </p:txBody>
      </p:sp>
      <p:sp>
        <p:nvSpPr>
          <p:cNvPr id="3" name="コンテンツ プレースホルダー 2"/>
          <p:cNvSpPr>
            <a:spLocks noGrp="1"/>
          </p:cNvSpPr>
          <p:nvPr>
            <p:ph idx="1"/>
          </p:nvPr>
        </p:nvSpPr>
        <p:spPr>
          <a:xfrm>
            <a:off x="628650" y="1676690"/>
            <a:ext cx="7886700" cy="1067887"/>
          </a:xfrm>
        </p:spPr>
        <p:txBody>
          <a:bodyPr>
            <a:normAutofit/>
          </a:bodyPr>
          <a:lstStyle/>
          <a:p>
            <a:r>
              <a:rPr lang="ja-JP" altLang="en-US" dirty="0" smtClean="0"/>
              <a:t>プログラムが正しく動いていないと結果が間違えることになるので</a:t>
            </a:r>
            <a:r>
              <a:rPr lang="en-US" altLang="ja-JP" dirty="0" smtClean="0"/>
              <a:t>Excel</a:t>
            </a:r>
            <a:r>
              <a:rPr lang="ja-JP" altLang="en-US" dirty="0" smtClean="0"/>
              <a:t>で検証</a:t>
            </a:r>
            <a:endParaRPr lang="en-US" altLang="ja-JP" dirty="0" smtClean="0"/>
          </a:p>
        </p:txBody>
      </p:sp>
      <p:sp>
        <p:nvSpPr>
          <p:cNvPr id="4" name="スライド番号プレースホルダー 3"/>
          <p:cNvSpPr>
            <a:spLocks noGrp="1"/>
          </p:cNvSpPr>
          <p:nvPr>
            <p:ph type="sldNum" sz="quarter" idx="12"/>
          </p:nvPr>
        </p:nvSpPr>
        <p:spPr/>
        <p:txBody>
          <a:bodyPr/>
          <a:lstStyle/>
          <a:p>
            <a:fld id="{010A43D1-8C5F-4BB5-96AD-6A66B588192F}" type="slidenum">
              <a:rPr kumimoji="1" lang="ja-JP" altLang="en-US" smtClean="0"/>
              <a:t>16</a:t>
            </a:fld>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626475"/>
            <a:ext cx="4134062" cy="3086259"/>
          </a:xfrm>
          <a:prstGeom prst="rect">
            <a:avLst/>
          </a:prstGeom>
        </p:spPr>
      </p:pic>
      <p:pic>
        <p:nvPicPr>
          <p:cNvPr id="6" name="図 5"/>
          <p:cNvPicPr>
            <a:picLocks noChangeAspect="1"/>
          </p:cNvPicPr>
          <p:nvPr/>
        </p:nvPicPr>
        <p:blipFill>
          <a:blip r:embed="rId3"/>
          <a:stretch>
            <a:fillRect/>
          </a:stretch>
        </p:blipFill>
        <p:spPr>
          <a:xfrm>
            <a:off x="4991557" y="2744577"/>
            <a:ext cx="3523793" cy="1310754"/>
          </a:xfrm>
          <a:prstGeom prst="rect">
            <a:avLst/>
          </a:prstGeom>
        </p:spPr>
      </p:pic>
      <p:sp>
        <p:nvSpPr>
          <p:cNvPr id="7" name="上矢印 6"/>
          <p:cNvSpPr/>
          <p:nvPr/>
        </p:nvSpPr>
        <p:spPr>
          <a:xfrm rot="19903485">
            <a:off x="3897600" y="3923407"/>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上矢印 8"/>
          <p:cNvSpPr/>
          <p:nvPr/>
        </p:nvSpPr>
        <p:spPr>
          <a:xfrm rot="1724724">
            <a:off x="5559582" y="3980639"/>
            <a:ext cx="461246" cy="4923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3964064" y="4371474"/>
            <a:ext cx="1826141" cy="584775"/>
          </a:xfrm>
          <a:prstGeom prst="rect">
            <a:avLst/>
          </a:prstGeom>
          <a:noFill/>
        </p:spPr>
        <p:txBody>
          <a:bodyPr wrap="none" rtlCol="0">
            <a:spAutoFit/>
          </a:bodyPr>
          <a:lstStyle/>
          <a:p>
            <a:r>
              <a:rPr kumimoji="1" lang="ja-JP" altLang="en-US" sz="3200" dirty="0" smtClean="0"/>
              <a:t>一致した</a:t>
            </a:r>
            <a:endParaRPr kumimoji="1" lang="ja-JP" altLang="en-US" sz="3200" dirty="0"/>
          </a:p>
        </p:txBody>
      </p:sp>
      <p:sp>
        <p:nvSpPr>
          <p:cNvPr id="11" name="テキスト ボックス 10"/>
          <p:cNvSpPr txBox="1"/>
          <p:nvPr/>
        </p:nvSpPr>
        <p:spPr>
          <a:xfrm>
            <a:off x="6087853" y="4102765"/>
            <a:ext cx="2698175" cy="307777"/>
          </a:xfrm>
          <a:prstGeom prst="rect">
            <a:avLst/>
          </a:prstGeom>
          <a:noFill/>
        </p:spPr>
        <p:txBody>
          <a:bodyPr wrap="none" rtlCol="0">
            <a:spAutoFit/>
          </a:bodyPr>
          <a:lstStyle/>
          <a:p>
            <a:r>
              <a:rPr kumimoji="1" lang="ja-JP" altLang="en-US" sz="1400" dirty="0" smtClean="0"/>
              <a:t>ログから平均を出すプログラム</a:t>
            </a:r>
            <a:endParaRPr kumimoji="1" lang="ja-JP" altLang="en-US" sz="1400" dirty="0"/>
          </a:p>
        </p:txBody>
      </p:sp>
      <p:sp>
        <p:nvSpPr>
          <p:cNvPr id="12" name="テキスト ボックス 11"/>
          <p:cNvSpPr txBox="1"/>
          <p:nvPr/>
        </p:nvSpPr>
        <p:spPr>
          <a:xfrm>
            <a:off x="1798646" y="5799382"/>
            <a:ext cx="1794070" cy="369332"/>
          </a:xfrm>
          <a:prstGeom prst="rect">
            <a:avLst/>
          </a:prstGeom>
          <a:noFill/>
        </p:spPr>
        <p:txBody>
          <a:bodyPr wrap="square" rtlCol="0">
            <a:spAutoFit/>
          </a:bodyPr>
          <a:lstStyle/>
          <a:p>
            <a:r>
              <a:rPr kumimoji="1" lang="en-US" altLang="ja-JP" dirty="0" smtClean="0"/>
              <a:t>Excel</a:t>
            </a:r>
            <a:r>
              <a:rPr kumimoji="1" lang="ja-JP" altLang="en-US" dirty="0" smtClean="0"/>
              <a:t>の</a:t>
            </a:r>
            <a:r>
              <a:rPr kumimoji="1" lang="en-US" altLang="ja-JP" dirty="0" smtClean="0"/>
              <a:t>AVARAGE</a:t>
            </a:r>
            <a:endParaRPr kumimoji="1" lang="ja-JP" altLang="en-US" dirty="0"/>
          </a:p>
        </p:txBody>
      </p:sp>
    </p:spTree>
    <p:extLst>
      <p:ext uri="{BB962C8B-B14F-4D97-AF65-F5344CB8AC3E}">
        <p14:creationId xmlns:p14="http://schemas.microsoft.com/office/powerpoint/2010/main" val="1481702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1690143"/>
            <a:ext cx="8771766" cy="543259"/>
          </a:xfrm>
        </p:spPr>
        <p:txBody>
          <a:bodyPr>
            <a:normAutofit/>
          </a:bodyPr>
          <a:lstStyle/>
          <a:p>
            <a:r>
              <a:rPr lang="ja-JP" altLang="en-US" dirty="0" smtClean="0"/>
              <a:t>簡易的</a:t>
            </a:r>
            <a:r>
              <a:rPr lang="ja-JP" altLang="en-US" dirty="0"/>
              <a:t>な検索システムを作成しデータベースと接続</a:t>
            </a:r>
            <a:r>
              <a:rPr lang="ja-JP" altLang="en-US" dirty="0" smtClean="0"/>
              <a:t>。</a:t>
            </a:r>
            <a:endParaRPr lang="en-US" altLang="ja-JP" dirty="0" smtClean="0"/>
          </a:p>
          <a:p>
            <a:pPr lvl="1"/>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17</a:t>
            </a:fld>
            <a:endParaRPr kumimoji="1" lang="ja-JP" altLang="en-US"/>
          </a:p>
        </p:txBody>
      </p:sp>
      <p:sp>
        <p:nvSpPr>
          <p:cNvPr id="6" name="タイトル 1"/>
          <p:cNvSpPr>
            <a:spLocks noGrp="1"/>
          </p:cNvSpPr>
          <p:nvPr>
            <p:ph type="title"/>
          </p:nvPr>
        </p:nvSpPr>
        <p:spPr/>
        <p:txBody>
          <a:bodyPr>
            <a:normAutofit/>
          </a:bodyPr>
          <a:lstStyle/>
          <a:p>
            <a:r>
              <a:rPr kumimoji="1" lang="ja-JP" altLang="en-US" sz="4000" dirty="0" smtClean="0"/>
              <a:t>ラズパイ上に検索システムの作成</a:t>
            </a:r>
            <a:endParaRPr kumimoji="1" lang="ja-JP" altLang="en-US" sz="4000"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r="27202"/>
          <a:stretch/>
        </p:blipFill>
        <p:spPr>
          <a:xfrm>
            <a:off x="345428" y="2331740"/>
            <a:ext cx="4283216" cy="3138427"/>
          </a:xfrm>
          <a:prstGeom prst="rect">
            <a:avLst/>
          </a:prstGeom>
        </p:spPr>
      </p:pic>
      <p:pic>
        <p:nvPicPr>
          <p:cNvPr id="9" name="図 8"/>
          <p:cNvPicPr>
            <a:picLocks noChangeAspect="1"/>
          </p:cNvPicPr>
          <p:nvPr/>
        </p:nvPicPr>
        <p:blipFill>
          <a:blip r:embed="rId3"/>
          <a:stretch>
            <a:fillRect/>
          </a:stretch>
        </p:blipFill>
        <p:spPr>
          <a:xfrm>
            <a:off x="4945793" y="2331740"/>
            <a:ext cx="3389004" cy="2960302"/>
          </a:xfrm>
          <a:prstGeom prst="rect">
            <a:avLst/>
          </a:prstGeom>
        </p:spPr>
      </p:pic>
      <p:sp>
        <p:nvSpPr>
          <p:cNvPr id="10" name="テキスト ボックス 9"/>
          <p:cNvSpPr txBox="1"/>
          <p:nvPr/>
        </p:nvSpPr>
        <p:spPr>
          <a:xfrm>
            <a:off x="1437811" y="4922710"/>
            <a:ext cx="1800493" cy="369332"/>
          </a:xfrm>
          <a:prstGeom prst="rect">
            <a:avLst/>
          </a:prstGeom>
          <a:noFill/>
        </p:spPr>
        <p:txBody>
          <a:bodyPr wrap="none" rtlCol="0">
            <a:spAutoFit/>
          </a:bodyPr>
          <a:lstStyle/>
          <a:p>
            <a:r>
              <a:rPr kumimoji="1" lang="ja-JP" altLang="en-US" dirty="0" smtClean="0"/>
              <a:t>観光地入力画面</a:t>
            </a:r>
            <a:endParaRPr kumimoji="1" lang="ja-JP" altLang="en-US" dirty="0"/>
          </a:p>
        </p:txBody>
      </p:sp>
      <p:sp>
        <p:nvSpPr>
          <p:cNvPr id="11" name="テキスト ボックス 10"/>
          <p:cNvSpPr txBox="1"/>
          <p:nvPr/>
        </p:nvSpPr>
        <p:spPr>
          <a:xfrm>
            <a:off x="6086297" y="5205714"/>
            <a:ext cx="1107996" cy="369332"/>
          </a:xfrm>
          <a:prstGeom prst="rect">
            <a:avLst/>
          </a:prstGeom>
          <a:noFill/>
        </p:spPr>
        <p:txBody>
          <a:bodyPr wrap="none" rtlCol="0">
            <a:spAutoFit/>
          </a:bodyPr>
          <a:lstStyle/>
          <a:p>
            <a:r>
              <a:rPr kumimoji="1" lang="ja-JP" altLang="en-US" dirty="0"/>
              <a:t>実行結果</a:t>
            </a:r>
          </a:p>
        </p:txBody>
      </p:sp>
      <p:sp>
        <p:nvSpPr>
          <p:cNvPr id="12" name="テキスト ボックス 11"/>
          <p:cNvSpPr txBox="1"/>
          <p:nvPr/>
        </p:nvSpPr>
        <p:spPr>
          <a:xfrm>
            <a:off x="1011570" y="5813638"/>
            <a:ext cx="7120860" cy="646331"/>
          </a:xfrm>
          <a:prstGeom prst="rect">
            <a:avLst/>
          </a:prstGeom>
          <a:noFill/>
        </p:spPr>
        <p:txBody>
          <a:bodyPr wrap="none" rtlCol="0">
            <a:spAutoFit/>
          </a:bodyPr>
          <a:lstStyle/>
          <a:p>
            <a:r>
              <a:rPr kumimoji="1" lang="ja-JP" altLang="en-US" dirty="0" smtClean="0"/>
              <a:t>ラズパイの</a:t>
            </a:r>
            <a:r>
              <a:rPr kumimoji="1" lang="en-US" altLang="ja-JP" dirty="0" smtClean="0"/>
              <a:t>IP</a:t>
            </a:r>
            <a:r>
              <a:rPr kumimoji="1" lang="ja-JP" altLang="en-US" dirty="0" smtClean="0"/>
              <a:t>アドレスを自宅では「</a:t>
            </a:r>
            <a:r>
              <a:rPr kumimoji="1" lang="en-US" altLang="ja-JP" dirty="0" smtClean="0"/>
              <a:t>192.168</a:t>
            </a:r>
            <a:r>
              <a:rPr kumimoji="1" lang="en-US" altLang="ja-JP" dirty="0"/>
              <a:t>.</a:t>
            </a:r>
            <a:r>
              <a:rPr kumimoji="1" lang="en-US" altLang="ja-JP" dirty="0" smtClean="0"/>
              <a:t>1.81</a:t>
            </a:r>
            <a:r>
              <a:rPr kumimoji="1" lang="ja-JP" altLang="en-US" dirty="0" smtClean="0"/>
              <a:t>」に固定した。</a:t>
            </a:r>
            <a:endParaRPr kumimoji="1" lang="en-US" altLang="ja-JP" dirty="0" smtClean="0"/>
          </a:p>
          <a:p>
            <a:r>
              <a:rPr kumimoji="1" lang="en-US" altLang="ja-JP" dirty="0" smtClean="0"/>
              <a:t>PC</a:t>
            </a:r>
            <a:r>
              <a:rPr kumimoji="1" lang="ja-JP" altLang="en-US" dirty="0" smtClean="0"/>
              <a:t>からそこへアクセスし検証した結果ちゃんと動いている</a:t>
            </a:r>
            <a:r>
              <a:rPr kumimoji="1" lang="ja-JP" altLang="en-US" dirty="0" err="1" smtClean="0"/>
              <a:t>っぽい</a:t>
            </a:r>
            <a:r>
              <a:rPr kumimoji="1" lang="ja-JP" altLang="en-US" dirty="0" smtClean="0"/>
              <a:t>。</a:t>
            </a:r>
            <a:endParaRPr kumimoji="1" lang="en-US" altLang="ja-JP" dirty="0" smtClean="0"/>
          </a:p>
        </p:txBody>
      </p:sp>
    </p:spTree>
    <p:extLst>
      <p:ext uri="{BB962C8B-B14F-4D97-AF65-F5344CB8AC3E}">
        <p14:creationId xmlns:p14="http://schemas.microsoft.com/office/powerpoint/2010/main" val="114533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42761" y="5055525"/>
            <a:ext cx="8771766" cy="1743792"/>
          </a:xfrm>
        </p:spPr>
        <p:txBody>
          <a:bodyPr>
            <a:noAutofit/>
          </a:bodyPr>
          <a:lstStyle/>
          <a:p>
            <a:pPr marL="0" indent="0">
              <a:buNone/>
            </a:pPr>
            <a:r>
              <a:rPr lang="ja-JP" altLang="en-US" sz="2300" dirty="0" smtClean="0"/>
              <a:t>別プログラムで計測した「現在の応答速度」「応答速度の平均」を監視できるようにした。</a:t>
            </a:r>
            <a:r>
              <a:rPr lang="ja-JP" altLang="ja-JP" sz="2300" dirty="0" smtClean="0"/>
              <a:t>平均</a:t>
            </a:r>
            <a:r>
              <a:rPr lang="ja-JP" altLang="ja-JP" sz="2300" dirty="0"/>
              <a:t>の方は</a:t>
            </a:r>
            <a:r>
              <a:rPr lang="en-US" altLang="ja-JP" sz="2300" dirty="0"/>
              <a:t>30</a:t>
            </a:r>
            <a:r>
              <a:rPr lang="ja-JP" altLang="ja-JP" sz="2300" dirty="0"/>
              <a:t>分に</a:t>
            </a:r>
            <a:r>
              <a:rPr lang="en-US" altLang="ja-JP" sz="2300" dirty="0"/>
              <a:t>1</a:t>
            </a:r>
            <a:r>
              <a:rPr lang="ja-JP" altLang="ja-JP" sz="2300" dirty="0"/>
              <a:t>回</a:t>
            </a:r>
            <a:r>
              <a:rPr lang="ja-JP" altLang="ja-JP" sz="2300" dirty="0" smtClean="0"/>
              <a:t>、現在</a:t>
            </a:r>
            <a:r>
              <a:rPr lang="ja-JP" altLang="en-US" sz="2300" dirty="0"/>
              <a:t>の方は</a:t>
            </a:r>
            <a:r>
              <a:rPr lang="en-US" altLang="ja-JP" sz="2300" dirty="0"/>
              <a:t>1</a:t>
            </a:r>
            <a:r>
              <a:rPr lang="ja-JP" altLang="en-US" sz="2300" dirty="0"/>
              <a:t>分に</a:t>
            </a:r>
            <a:r>
              <a:rPr lang="en-US" altLang="ja-JP" sz="2300" dirty="0"/>
              <a:t>1</a:t>
            </a:r>
            <a:r>
              <a:rPr lang="ja-JP" altLang="en-US" sz="2300" dirty="0"/>
              <a:t>回リクエストを送信している関係で、完全なリアルタイムではな</a:t>
            </a:r>
            <a:r>
              <a:rPr lang="ja-JP" altLang="en-US" sz="2300" dirty="0" smtClean="0"/>
              <a:t>いがサーバに異常があったら分かるようになっている。</a:t>
            </a:r>
            <a:endParaRPr lang="en-US" altLang="ja-JP" sz="2300"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2</a:t>
            </a:fld>
            <a:endParaRPr kumimoji="1" lang="ja-JP" altLang="en-US"/>
          </a:p>
        </p:txBody>
      </p:sp>
      <p:sp>
        <p:nvSpPr>
          <p:cNvPr id="6" name="タイトル 1"/>
          <p:cNvSpPr>
            <a:spLocks noGrp="1"/>
          </p:cNvSpPr>
          <p:nvPr>
            <p:ph type="title"/>
          </p:nvPr>
        </p:nvSpPr>
        <p:spPr/>
        <p:txBody>
          <a:bodyPr/>
          <a:lstStyle/>
          <a:p>
            <a:r>
              <a:rPr lang="ja-JP" altLang="en-US" dirty="0"/>
              <a:t>応答</a:t>
            </a:r>
            <a:r>
              <a:rPr lang="ja-JP" altLang="en-US" dirty="0" smtClean="0"/>
              <a:t>速度を監視するシステム</a:t>
            </a:r>
            <a:endParaRPr kumimoji="1" lang="ja-JP" altLang="en-US" dirty="0"/>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633" y="1487564"/>
            <a:ext cx="4284734" cy="3317419"/>
          </a:xfrm>
          <a:prstGeom prst="rect">
            <a:avLst/>
          </a:prstGeom>
        </p:spPr>
      </p:pic>
      <p:sp>
        <p:nvSpPr>
          <p:cNvPr id="8" name="コンテンツ プレースホルダー 2"/>
          <p:cNvSpPr txBox="1">
            <a:spLocks/>
          </p:cNvSpPr>
          <p:nvPr/>
        </p:nvSpPr>
        <p:spPr>
          <a:xfrm>
            <a:off x="5286627" y="2032337"/>
            <a:ext cx="3544312" cy="27726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smtClean="0"/>
          </a:p>
        </p:txBody>
      </p:sp>
    </p:spTree>
    <p:extLst>
      <p:ext uri="{BB962C8B-B14F-4D97-AF65-F5344CB8AC3E}">
        <p14:creationId xmlns:p14="http://schemas.microsoft.com/office/powerpoint/2010/main" val="2907809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91314" y="4960418"/>
            <a:ext cx="8771766" cy="1497026"/>
          </a:xfrm>
        </p:spPr>
        <p:txBody>
          <a:bodyPr>
            <a:normAutofit/>
          </a:bodyPr>
          <a:lstStyle/>
          <a:p>
            <a:pPr marL="0" indent="0">
              <a:buNone/>
            </a:pPr>
            <a:r>
              <a:rPr lang="ja-JP" altLang="en-US" sz="2000" dirty="0" smtClean="0"/>
              <a:t>自作関数を作り、取得したレスポンス速度に応じて評価、コメントするようにした。主観的にならない様、評価</a:t>
            </a:r>
            <a:r>
              <a:rPr lang="ja-JP" altLang="en-US" sz="2000" dirty="0"/>
              <a:t>は</a:t>
            </a:r>
            <a:r>
              <a:rPr lang="en-US" altLang="ja-JP" sz="2000" dirty="0"/>
              <a:t>Google</a:t>
            </a:r>
            <a:r>
              <a:rPr lang="ja-JP" altLang="en-US" sz="2000" dirty="0"/>
              <a:t>の開発者向け</a:t>
            </a:r>
            <a:r>
              <a:rPr lang="ja-JP" altLang="en-US" sz="2000" dirty="0" smtClean="0"/>
              <a:t>学習サイト「</a:t>
            </a:r>
            <a:r>
              <a:rPr lang="en-US" altLang="ja-JP" sz="2000" dirty="0" err="1"/>
              <a:t>web.dev</a:t>
            </a:r>
            <a:r>
              <a:rPr lang="ja-JP" altLang="en-US" sz="2000" dirty="0"/>
              <a:t>」が収集したユーザエクスペリエンスを参考にしている。</a:t>
            </a:r>
          </a:p>
          <a:p>
            <a:pPr marL="0" indent="0">
              <a:buNone/>
            </a:pPr>
            <a:r>
              <a:rPr lang="ja-JP" altLang="en-US" sz="2000" dirty="0" smtClean="0"/>
              <a:t>参考：</a:t>
            </a:r>
            <a:r>
              <a:rPr lang="en-US" altLang="ja-JP" sz="2000" dirty="0" smtClean="0"/>
              <a:t>https</a:t>
            </a:r>
            <a:r>
              <a:rPr lang="en-US" altLang="ja-JP" sz="2000" dirty="0"/>
              <a:t>://web.dev/rail/</a:t>
            </a:r>
            <a:endParaRPr lang="en-US" altLang="ja-JP" sz="2000" dirty="0" smtClean="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3</a:t>
            </a:fld>
            <a:endParaRPr kumimoji="1" lang="ja-JP" altLang="en-US"/>
          </a:p>
        </p:txBody>
      </p:sp>
      <p:sp>
        <p:nvSpPr>
          <p:cNvPr id="6" name="タイトル 1"/>
          <p:cNvSpPr>
            <a:spLocks noGrp="1"/>
          </p:cNvSpPr>
          <p:nvPr>
            <p:ph type="title"/>
          </p:nvPr>
        </p:nvSpPr>
        <p:spPr/>
        <p:txBody>
          <a:bodyPr/>
          <a:lstStyle/>
          <a:p>
            <a:r>
              <a:rPr lang="ja-JP" altLang="en-US" dirty="0"/>
              <a:t>応答</a:t>
            </a:r>
            <a:r>
              <a:rPr lang="ja-JP" altLang="en-US" dirty="0" smtClean="0"/>
              <a:t>速度を監視するシステム</a:t>
            </a:r>
            <a:endParaRPr kumimoji="1" lang="ja-JP" altLang="en-US" dirty="0"/>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b="53050"/>
          <a:stretch/>
        </p:blipFill>
        <p:spPr>
          <a:xfrm>
            <a:off x="628650" y="1811418"/>
            <a:ext cx="3826903" cy="2776765"/>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t="45781"/>
          <a:stretch/>
        </p:blipFill>
        <p:spPr>
          <a:xfrm>
            <a:off x="4677197" y="1811418"/>
            <a:ext cx="3405864" cy="2853855"/>
          </a:xfrm>
          <a:prstGeom prst="rect">
            <a:avLst/>
          </a:prstGeom>
        </p:spPr>
      </p:pic>
    </p:spTree>
    <p:extLst>
      <p:ext uri="{BB962C8B-B14F-4D97-AF65-F5344CB8AC3E}">
        <p14:creationId xmlns:p14="http://schemas.microsoft.com/office/powerpoint/2010/main" val="3525054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4</a:t>
            </a:fld>
            <a:endParaRPr kumimoji="1" lang="ja-JP" altLang="en-US"/>
          </a:p>
        </p:txBody>
      </p:sp>
      <p:sp>
        <p:nvSpPr>
          <p:cNvPr id="6" name="タイトル 1"/>
          <p:cNvSpPr>
            <a:spLocks noGrp="1"/>
          </p:cNvSpPr>
          <p:nvPr>
            <p:ph type="title"/>
          </p:nvPr>
        </p:nvSpPr>
        <p:spPr/>
        <p:txBody>
          <a:bodyPr/>
          <a:lstStyle/>
          <a:p>
            <a:r>
              <a:rPr lang="ja-JP" altLang="en-US" sz="4000" dirty="0" smtClean="0"/>
              <a:t>ロードバランサ</a:t>
            </a:r>
            <a:r>
              <a:rPr lang="ja-JP" altLang="en-US" sz="4000" dirty="0" smtClean="0"/>
              <a:t>に使われる技術</a:t>
            </a:r>
            <a:endParaRPr kumimoji="1" lang="ja-JP" altLang="en-US" dirty="0"/>
          </a:p>
        </p:txBody>
      </p:sp>
      <p:sp>
        <p:nvSpPr>
          <p:cNvPr id="7" name="コンテンツ プレースホルダー 2"/>
          <p:cNvSpPr txBox="1">
            <a:spLocks/>
          </p:cNvSpPr>
          <p:nvPr/>
        </p:nvSpPr>
        <p:spPr>
          <a:xfrm>
            <a:off x="275129" y="1690689"/>
            <a:ext cx="8510525"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dirty="0"/>
              <a:t>Apache</a:t>
            </a:r>
            <a:r>
              <a:rPr lang="ja-JP" altLang="en-US" dirty="0"/>
              <a:t>で負荷分散するにはプロキシ機能を応用</a:t>
            </a:r>
            <a:r>
              <a:rPr lang="ja-JP" altLang="en-US" dirty="0" smtClean="0"/>
              <a:t>する</a:t>
            </a:r>
            <a:endParaRPr lang="en-US" altLang="ja-JP" dirty="0" smtClean="0"/>
          </a:p>
          <a:p>
            <a:pPr lvl="1"/>
            <a:endParaRPr lang="en-US" altLang="ja-JP" dirty="0" smtClean="0"/>
          </a:p>
          <a:p>
            <a:pPr lvl="1"/>
            <a:r>
              <a:rPr lang="ja-JP" altLang="en-US" dirty="0" smtClean="0"/>
              <a:t>フォワードプロキシ</a:t>
            </a:r>
            <a:endParaRPr lang="en-US" altLang="ja-JP" dirty="0" smtClean="0"/>
          </a:p>
          <a:p>
            <a:pPr lvl="2"/>
            <a:r>
              <a:rPr lang="en-US" altLang="ja-JP" sz="2400" dirty="0"/>
              <a:t>Client </a:t>
            </a:r>
            <a:r>
              <a:rPr lang="ja-JP" altLang="en-US" sz="2400" dirty="0"/>
              <a:t>から不特定の </a:t>
            </a:r>
            <a:r>
              <a:rPr lang="en-US" altLang="ja-JP" sz="2400" dirty="0"/>
              <a:t>Server </a:t>
            </a:r>
            <a:r>
              <a:rPr lang="ja-JP" altLang="en-US" sz="2400" dirty="0"/>
              <a:t>にアクセスする際、</a:t>
            </a:r>
            <a:r>
              <a:rPr lang="en-US" altLang="ja-JP" sz="2400" dirty="0"/>
              <a:t/>
            </a:r>
            <a:br>
              <a:rPr lang="en-US" altLang="ja-JP" sz="2400" dirty="0"/>
            </a:br>
            <a:r>
              <a:rPr lang="en-US" altLang="ja-JP" sz="2400" dirty="0">
                <a:solidFill>
                  <a:srgbClr val="FF0000"/>
                </a:solidFill>
              </a:rPr>
              <a:t>Client </a:t>
            </a:r>
            <a:r>
              <a:rPr lang="ja-JP" altLang="en-US" sz="2400" dirty="0">
                <a:solidFill>
                  <a:srgbClr val="FF0000"/>
                </a:solidFill>
              </a:rPr>
              <a:t>の代わりに通信</a:t>
            </a:r>
            <a:r>
              <a:rPr lang="ja-JP" altLang="en-US" sz="2400" dirty="0"/>
              <a:t>を行ってくれる</a:t>
            </a:r>
            <a:r>
              <a:rPr lang="ja-JP" altLang="en-US" sz="2400" dirty="0" smtClean="0"/>
              <a:t>もの</a:t>
            </a:r>
            <a:endParaRPr lang="en-US" altLang="ja-JP" sz="2400" dirty="0" smtClean="0"/>
          </a:p>
          <a:p>
            <a:pPr lvl="1"/>
            <a:endParaRPr lang="en-US" altLang="ja-JP" dirty="0" smtClean="0"/>
          </a:p>
          <a:p>
            <a:pPr lvl="1"/>
            <a:r>
              <a:rPr lang="ja-JP" altLang="en-US" dirty="0" smtClean="0"/>
              <a:t>リバースプロキシ</a:t>
            </a:r>
            <a:endParaRPr lang="en-US" altLang="ja-JP" dirty="0" smtClean="0"/>
          </a:p>
          <a:p>
            <a:pPr lvl="2"/>
            <a:r>
              <a:rPr lang="ja-JP" altLang="en-US" sz="2400" dirty="0"/>
              <a:t>不特定多数の </a:t>
            </a:r>
            <a:r>
              <a:rPr lang="en-US" altLang="ja-JP" sz="2400" dirty="0"/>
              <a:t>Client </a:t>
            </a:r>
            <a:r>
              <a:rPr lang="ja-JP" altLang="en-US" sz="2400" dirty="0"/>
              <a:t>から、特定の </a:t>
            </a:r>
            <a:r>
              <a:rPr lang="en-US" altLang="ja-JP" sz="2400" dirty="0">
                <a:solidFill>
                  <a:srgbClr val="FF0000"/>
                </a:solidFill>
              </a:rPr>
              <a:t>Server </a:t>
            </a:r>
            <a:r>
              <a:rPr lang="ja-JP" altLang="en-US" sz="2400" dirty="0" smtClean="0">
                <a:solidFill>
                  <a:srgbClr val="FF0000"/>
                </a:solidFill>
              </a:rPr>
              <a:t>へ通信</a:t>
            </a:r>
            <a:r>
              <a:rPr lang="ja-JP" altLang="en-US" sz="2400" dirty="0">
                <a:solidFill>
                  <a:srgbClr val="FF0000"/>
                </a:solidFill>
              </a:rPr>
              <a:t>を代わり</a:t>
            </a:r>
            <a:r>
              <a:rPr lang="ja-JP" altLang="en-US" sz="2400" dirty="0"/>
              <a:t>に行って</a:t>
            </a:r>
            <a:r>
              <a:rPr lang="ja-JP" altLang="en-US" sz="2400" dirty="0" smtClean="0"/>
              <a:t>くれる</a:t>
            </a:r>
            <a:endParaRPr lang="en-US" altLang="ja-JP" sz="2400" dirty="0" smtClean="0"/>
          </a:p>
          <a:p>
            <a:pPr lvl="2"/>
            <a:endParaRPr lang="en-US" altLang="ja-JP" sz="2400" dirty="0"/>
          </a:p>
          <a:p>
            <a:pPr marL="914400" lvl="2" indent="0">
              <a:buNone/>
            </a:pPr>
            <a:r>
              <a:rPr lang="ja-JP" altLang="en-US" sz="2400" dirty="0" smtClean="0"/>
              <a:t>参考：</a:t>
            </a:r>
            <a:r>
              <a:rPr lang="en-US" altLang="ja-JP" sz="2400" dirty="0" smtClean="0"/>
              <a:t/>
            </a:r>
            <a:br>
              <a:rPr lang="en-US" altLang="ja-JP" sz="2400" dirty="0" smtClean="0"/>
            </a:br>
            <a:r>
              <a:rPr lang="en-US" altLang="ja-JP" sz="2400" dirty="0" smtClean="0"/>
              <a:t>https</a:t>
            </a:r>
            <a:r>
              <a:rPr lang="en-US" altLang="ja-JP" sz="2400" dirty="0"/>
              <a:t>://qiita.com/att55/items/162950627dc593c72f23</a:t>
            </a:r>
            <a:endParaRPr lang="en-US" altLang="ja-JP" sz="2400" dirty="0" smtClean="0"/>
          </a:p>
        </p:txBody>
      </p:sp>
      <p:sp>
        <p:nvSpPr>
          <p:cNvPr id="9" name="コンテンツ プレースホルダー 2"/>
          <p:cNvSpPr txBox="1">
            <a:spLocks/>
          </p:cNvSpPr>
          <p:nvPr/>
        </p:nvSpPr>
        <p:spPr>
          <a:xfrm>
            <a:off x="275129" y="3657601"/>
            <a:ext cx="7806190" cy="852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lvl="1" indent="0">
              <a:buNone/>
            </a:pPr>
            <a:endParaRPr lang="en-US" altLang="ja-JP" dirty="0" smtClean="0"/>
          </a:p>
        </p:txBody>
      </p:sp>
      <p:sp>
        <p:nvSpPr>
          <p:cNvPr id="2" name="正方形/長方形 1"/>
          <p:cNvSpPr/>
          <p:nvPr/>
        </p:nvSpPr>
        <p:spPr>
          <a:xfrm>
            <a:off x="678078" y="3991233"/>
            <a:ext cx="3066020" cy="383057"/>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3744098" y="3813429"/>
            <a:ext cx="2723823" cy="369332"/>
          </a:xfrm>
          <a:prstGeom prst="rect">
            <a:avLst/>
          </a:prstGeom>
          <a:noFill/>
        </p:spPr>
        <p:txBody>
          <a:bodyPr wrap="none" rtlCol="0">
            <a:spAutoFit/>
          </a:bodyPr>
          <a:lstStyle/>
          <a:p>
            <a:r>
              <a:rPr kumimoji="1" lang="ja-JP" altLang="en-US" b="1" dirty="0" smtClean="0">
                <a:solidFill>
                  <a:srgbClr val="FF0000"/>
                </a:solidFill>
              </a:rPr>
              <a:t>ロードバランサはこっち</a:t>
            </a:r>
            <a:endParaRPr kumimoji="1" lang="ja-JP" altLang="en-US" b="1" dirty="0">
              <a:solidFill>
                <a:srgbClr val="FF0000"/>
              </a:solidFill>
            </a:endParaRPr>
          </a:p>
        </p:txBody>
      </p:sp>
    </p:spTree>
    <p:extLst>
      <p:ext uri="{BB962C8B-B14F-4D97-AF65-F5344CB8AC3E}">
        <p14:creationId xmlns:p14="http://schemas.microsoft.com/office/powerpoint/2010/main" val="412947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5</a:t>
            </a:fld>
            <a:endParaRPr kumimoji="1" lang="ja-JP" altLang="en-US"/>
          </a:p>
        </p:txBody>
      </p:sp>
      <p:sp>
        <p:nvSpPr>
          <p:cNvPr id="6" name="タイトル 1"/>
          <p:cNvSpPr>
            <a:spLocks noGrp="1"/>
          </p:cNvSpPr>
          <p:nvPr>
            <p:ph type="title"/>
          </p:nvPr>
        </p:nvSpPr>
        <p:spPr/>
        <p:txBody>
          <a:bodyPr/>
          <a:lstStyle/>
          <a:p>
            <a:r>
              <a:rPr lang="ja-JP" altLang="en-US" dirty="0" smtClean="0"/>
              <a:t>今後</a:t>
            </a:r>
            <a:endParaRPr kumimoji="1" lang="ja-JP" altLang="en-US" dirty="0"/>
          </a:p>
        </p:txBody>
      </p:sp>
      <p:sp>
        <p:nvSpPr>
          <p:cNvPr id="7" name="コンテンツ プレースホルダー 2"/>
          <p:cNvSpPr txBox="1">
            <a:spLocks/>
          </p:cNvSpPr>
          <p:nvPr/>
        </p:nvSpPr>
        <p:spPr>
          <a:xfrm>
            <a:off x="275129" y="1690689"/>
            <a:ext cx="8510525"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endParaRPr lang="en-US" altLang="ja-JP" sz="2400" dirty="0" smtClean="0"/>
          </a:p>
        </p:txBody>
      </p:sp>
      <p:sp>
        <p:nvSpPr>
          <p:cNvPr id="8" name="コンテンツ プレースホルダー 2"/>
          <p:cNvSpPr txBox="1">
            <a:spLocks/>
          </p:cNvSpPr>
          <p:nvPr/>
        </p:nvSpPr>
        <p:spPr>
          <a:xfrm>
            <a:off x="427529" y="1600328"/>
            <a:ext cx="8510525"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ja-JP" altLang="en-US" dirty="0"/>
              <a:t>監視</a:t>
            </a:r>
            <a:r>
              <a:rPr lang="ja-JP" altLang="en-US" dirty="0" smtClean="0"/>
              <a:t>システムの</a:t>
            </a:r>
            <a:r>
              <a:rPr lang="ja-JP" altLang="en-US" dirty="0" smtClean="0"/>
              <a:t>ブラッシュアップ</a:t>
            </a:r>
            <a:r>
              <a:rPr lang="en-US" altLang="ja-JP" dirty="0" smtClean="0"/>
              <a:t/>
            </a:r>
            <a:br>
              <a:rPr lang="en-US" altLang="ja-JP" dirty="0" smtClean="0"/>
            </a:br>
            <a:r>
              <a:rPr lang="en-US" altLang="ja-JP" dirty="0" smtClean="0"/>
              <a:t>	</a:t>
            </a:r>
            <a:r>
              <a:rPr lang="ja-JP" altLang="en-US" dirty="0" smtClean="0"/>
              <a:t>例）</a:t>
            </a:r>
            <a:r>
              <a:rPr lang="ja-JP" altLang="en-US" dirty="0" smtClean="0"/>
              <a:t>非同期</a:t>
            </a:r>
            <a:r>
              <a:rPr lang="ja-JP" altLang="en-US" dirty="0" smtClean="0"/>
              <a:t>通信</a:t>
            </a:r>
            <a:r>
              <a:rPr lang="en-US" altLang="ja-JP" dirty="0" smtClean="0"/>
              <a:t>Ajax</a:t>
            </a:r>
            <a:r>
              <a:rPr lang="ja-JP" altLang="en-US" dirty="0" smtClean="0"/>
              <a:t>の利用、</a:t>
            </a:r>
            <a:r>
              <a:rPr lang="en-US" altLang="ja-JP" dirty="0" smtClean="0"/>
              <a:t/>
            </a:r>
            <a:br>
              <a:rPr lang="en-US" altLang="ja-JP" dirty="0" smtClean="0"/>
            </a:br>
            <a:r>
              <a:rPr lang="en-US" altLang="ja-JP" dirty="0" smtClean="0"/>
              <a:t>	         </a:t>
            </a:r>
            <a:r>
              <a:rPr lang="ja-JP" altLang="en-US" dirty="0" smtClean="0"/>
              <a:t>通知機能を付ける</a:t>
            </a:r>
            <a:r>
              <a:rPr lang="en-US" altLang="ja-JP" sz="1800" dirty="0" smtClean="0"/>
              <a:t>(</a:t>
            </a:r>
            <a:r>
              <a:rPr lang="ja-JP" altLang="en-US" sz="1800" dirty="0" smtClean="0"/>
              <a:t>次ページに詳細</a:t>
            </a:r>
            <a:r>
              <a:rPr lang="en-US" altLang="ja-JP" dirty="0" smtClean="0"/>
              <a:t>)</a:t>
            </a:r>
            <a:endParaRPr lang="en-US" altLang="ja-JP" dirty="0"/>
          </a:p>
          <a:p>
            <a:pPr lvl="1"/>
            <a:endParaRPr lang="en-US" altLang="ja-JP" dirty="0" smtClean="0"/>
          </a:p>
          <a:p>
            <a:pPr lvl="1"/>
            <a:r>
              <a:rPr lang="ja-JP" altLang="en-US" dirty="0" smtClean="0"/>
              <a:t>ロードバランサ</a:t>
            </a:r>
            <a:r>
              <a:rPr lang="en-US" altLang="ja-JP" dirty="0" smtClean="0"/>
              <a:t>―</a:t>
            </a:r>
            <a:r>
              <a:rPr lang="ja-JP" altLang="en-US" dirty="0" smtClean="0"/>
              <a:t>の自作はまだ難しい。</a:t>
            </a:r>
            <a:endParaRPr lang="en-US" altLang="ja-JP" dirty="0"/>
          </a:p>
          <a:p>
            <a:pPr lvl="2"/>
            <a:r>
              <a:rPr lang="ja-JP" altLang="en-US" dirty="0" smtClean="0"/>
              <a:t>製品として完成している</a:t>
            </a:r>
            <a:r>
              <a:rPr lang="en-US" altLang="ja-JP" dirty="0" smtClean="0"/>
              <a:t>LB</a:t>
            </a:r>
            <a:r>
              <a:rPr lang="ja-JP" altLang="en-US" dirty="0" smtClean="0"/>
              <a:t>を調査</a:t>
            </a:r>
            <a:endParaRPr lang="en-US" altLang="ja-JP" dirty="0" smtClean="0"/>
          </a:p>
          <a:p>
            <a:pPr lvl="2"/>
            <a:endParaRPr lang="en-US" altLang="ja-JP" dirty="0"/>
          </a:p>
          <a:p>
            <a:pPr lvl="1"/>
            <a:r>
              <a:rPr lang="en-US" altLang="ja-JP" sz="2400" dirty="0" smtClean="0"/>
              <a:t>NGINX</a:t>
            </a:r>
            <a:r>
              <a:rPr lang="ja-JP" altLang="en-US" sz="2400" dirty="0" smtClean="0"/>
              <a:t>はロードバランスする機能があるらしいので</a:t>
            </a:r>
            <a:r>
              <a:rPr lang="en-US" altLang="ja-JP" sz="2400" dirty="0" smtClean="0"/>
              <a:t/>
            </a:r>
            <a:br>
              <a:rPr lang="en-US" altLang="ja-JP" sz="2400" dirty="0" smtClean="0"/>
            </a:br>
            <a:r>
              <a:rPr lang="ja-JP" altLang="en-US" sz="2400" dirty="0" smtClean="0"/>
              <a:t>まずは、順に振り分けるラウンドロビンを試して</a:t>
            </a:r>
            <a:r>
              <a:rPr lang="ja-JP" altLang="en-US" sz="2400" dirty="0" smtClean="0"/>
              <a:t>みたい。</a:t>
            </a:r>
            <a:r>
              <a:rPr lang="en-US" altLang="ja-JP" sz="2400" dirty="0" smtClean="0"/>
              <a:t/>
            </a:r>
            <a:br>
              <a:rPr lang="en-US" altLang="ja-JP" sz="2400" dirty="0" smtClean="0"/>
            </a:br>
            <a:endParaRPr lang="en-US" altLang="ja-JP" sz="2400" dirty="0" smtClean="0"/>
          </a:p>
        </p:txBody>
      </p:sp>
      <p:pic>
        <p:nvPicPr>
          <p:cNvPr id="12" name="Picture 2" descr="入門】Nginx（エンジンエックス）とは？Apacheとの違いと初期設定 | カゴヤのサーバー研究室"/>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121" y="4846940"/>
            <a:ext cx="1859342" cy="97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331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6</a:t>
            </a:fld>
            <a:endParaRPr kumimoji="1" lang="ja-JP" altLang="en-US"/>
          </a:p>
        </p:txBody>
      </p:sp>
      <p:pic>
        <p:nvPicPr>
          <p:cNvPr id="71" name="図 70"/>
          <p:cNvPicPr>
            <a:picLocks noChangeAspect="1"/>
          </p:cNvPicPr>
          <p:nvPr/>
        </p:nvPicPr>
        <p:blipFill>
          <a:blip r:embed="rId2"/>
          <a:stretch>
            <a:fillRect/>
          </a:stretch>
        </p:blipFill>
        <p:spPr>
          <a:xfrm>
            <a:off x="1936611" y="1470559"/>
            <a:ext cx="5653717" cy="5179296"/>
          </a:xfrm>
          <a:prstGeom prst="rect">
            <a:avLst/>
          </a:prstGeom>
        </p:spPr>
      </p:pic>
      <p:sp>
        <p:nvSpPr>
          <p:cNvPr id="72" name="タイトル 1"/>
          <p:cNvSpPr>
            <a:spLocks noGrp="1"/>
          </p:cNvSpPr>
          <p:nvPr>
            <p:ph type="title"/>
          </p:nvPr>
        </p:nvSpPr>
        <p:spPr>
          <a:xfrm>
            <a:off x="554347" y="336249"/>
            <a:ext cx="8418246" cy="1427814"/>
          </a:xfrm>
        </p:spPr>
        <p:txBody>
          <a:bodyPr>
            <a:normAutofit/>
          </a:bodyPr>
          <a:lstStyle/>
          <a:p>
            <a:r>
              <a:rPr lang="ja-JP" altLang="en-US" sz="4000" dirty="0" smtClean="0"/>
              <a:t>応答平均を出す</a:t>
            </a:r>
            <a:r>
              <a:rPr kumimoji="1" lang="ja-JP" altLang="en-US" sz="4000" dirty="0" smtClean="0"/>
              <a:t>実験システム図</a:t>
            </a:r>
            <a:endParaRPr kumimoji="1" lang="ja-JP" altLang="en-US" sz="4000" dirty="0"/>
          </a:p>
        </p:txBody>
      </p:sp>
      <p:sp>
        <p:nvSpPr>
          <p:cNvPr id="2" name="正方形/長方形 1"/>
          <p:cNvSpPr/>
          <p:nvPr/>
        </p:nvSpPr>
        <p:spPr>
          <a:xfrm>
            <a:off x="7525593" y="5963830"/>
            <a:ext cx="436970" cy="3925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0119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7</a:t>
            </a:fld>
            <a:endParaRPr kumimoji="1" lang="ja-JP" altLang="en-US"/>
          </a:p>
        </p:txBody>
      </p:sp>
      <p:sp>
        <p:nvSpPr>
          <p:cNvPr id="72" name="タイトル 1"/>
          <p:cNvSpPr>
            <a:spLocks noGrp="1"/>
          </p:cNvSpPr>
          <p:nvPr>
            <p:ph type="title"/>
          </p:nvPr>
        </p:nvSpPr>
        <p:spPr>
          <a:xfrm>
            <a:off x="539638" y="316574"/>
            <a:ext cx="7886700" cy="1325563"/>
          </a:xfrm>
        </p:spPr>
        <p:txBody>
          <a:bodyPr/>
          <a:lstStyle/>
          <a:p>
            <a:r>
              <a:rPr lang="ja-JP" altLang="en-US" dirty="0" smtClean="0"/>
              <a:t>監視</a:t>
            </a:r>
            <a:r>
              <a:rPr lang="ja-JP" altLang="en-US" dirty="0" smtClean="0"/>
              <a:t>システム通知機能の実装</a:t>
            </a:r>
            <a:endParaRPr kumimoji="1" lang="ja-JP" altLang="en-US" dirty="0"/>
          </a:p>
        </p:txBody>
      </p:sp>
      <p:sp>
        <p:nvSpPr>
          <p:cNvPr id="2" name="正方形/長方形 1"/>
          <p:cNvSpPr/>
          <p:nvPr/>
        </p:nvSpPr>
        <p:spPr>
          <a:xfrm>
            <a:off x="7525593" y="5963830"/>
            <a:ext cx="436970" cy="3925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スライド番号プレースホルダー 2"/>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1A4E16F-9CEB-47A6-B8DF-28924D05829B}" type="slidenum">
              <a:rPr kumimoji="1" lang="ja-JP" altLang="en-US" smtClean="0"/>
              <a:pPr/>
              <a:t>7</a:t>
            </a:fld>
            <a:endParaRPr kumimoji="1" lang="ja-JP" altLang="en-US"/>
          </a:p>
        </p:txBody>
      </p:sp>
      <p:sp>
        <p:nvSpPr>
          <p:cNvPr id="7" name="正方形/長方形 6"/>
          <p:cNvSpPr/>
          <p:nvPr/>
        </p:nvSpPr>
        <p:spPr>
          <a:xfrm>
            <a:off x="1102361" y="1728858"/>
            <a:ext cx="2487153" cy="867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現在の応答速度を取得</a:t>
            </a:r>
            <a:endParaRPr kumimoji="1" lang="ja-JP" altLang="en-US" dirty="0"/>
          </a:p>
        </p:txBody>
      </p:sp>
      <p:sp>
        <p:nvSpPr>
          <p:cNvPr id="8" name="正方形/長方形 7"/>
          <p:cNvSpPr/>
          <p:nvPr/>
        </p:nvSpPr>
        <p:spPr>
          <a:xfrm>
            <a:off x="5214373" y="1831461"/>
            <a:ext cx="2487153" cy="867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１日の応答速度の平均</a:t>
            </a:r>
            <a:endParaRPr kumimoji="1" lang="ja-JP" altLang="en-US" dirty="0"/>
          </a:p>
        </p:txBody>
      </p:sp>
      <p:sp>
        <p:nvSpPr>
          <p:cNvPr id="9" name="正方形/長方形 8"/>
          <p:cNvSpPr/>
          <p:nvPr/>
        </p:nvSpPr>
        <p:spPr>
          <a:xfrm>
            <a:off x="3184321" y="3155776"/>
            <a:ext cx="2487153" cy="867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現在と１日平均の</a:t>
            </a:r>
            <a:r>
              <a:rPr kumimoji="1" lang="en-US" altLang="ja-JP" dirty="0" smtClean="0"/>
              <a:t/>
            </a:r>
            <a:br>
              <a:rPr kumimoji="1" lang="en-US" altLang="ja-JP" dirty="0" smtClean="0"/>
            </a:br>
            <a:r>
              <a:rPr kumimoji="1" lang="ja-JP" altLang="en-US" dirty="0" smtClean="0"/>
              <a:t>応答速度を</a:t>
            </a:r>
            <a:r>
              <a:rPr kumimoji="1" lang="ja-JP" altLang="en-US" dirty="0" smtClean="0">
                <a:solidFill>
                  <a:srgbClr val="FF0000"/>
                </a:solidFill>
              </a:rPr>
              <a:t>比較する</a:t>
            </a:r>
            <a:endParaRPr kumimoji="1" lang="ja-JP" altLang="en-US" dirty="0">
              <a:solidFill>
                <a:srgbClr val="FF0000"/>
              </a:solidFill>
            </a:endParaRPr>
          </a:p>
        </p:txBody>
      </p:sp>
      <p:cxnSp>
        <p:nvCxnSpPr>
          <p:cNvPr id="10" name="直線矢印コネクタ 9"/>
          <p:cNvCxnSpPr>
            <a:stCxn id="8" idx="2"/>
            <a:endCxn id="9" idx="3"/>
          </p:cNvCxnSpPr>
          <p:nvPr/>
        </p:nvCxnSpPr>
        <p:spPr>
          <a:xfrm flipH="1">
            <a:off x="5671474" y="2699204"/>
            <a:ext cx="786476" cy="890444"/>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直線矢印コネクタ 10"/>
          <p:cNvCxnSpPr>
            <a:stCxn id="7" idx="2"/>
            <a:endCxn id="9" idx="1"/>
          </p:cNvCxnSpPr>
          <p:nvPr/>
        </p:nvCxnSpPr>
        <p:spPr>
          <a:xfrm>
            <a:off x="2345938" y="2596601"/>
            <a:ext cx="838383" cy="99304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2" name="フローチャート: 判断 11"/>
          <p:cNvSpPr/>
          <p:nvPr/>
        </p:nvSpPr>
        <p:spPr>
          <a:xfrm>
            <a:off x="3401491" y="4315796"/>
            <a:ext cx="2052814" cy="8223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平均よりも低い</a:t>
            </a:r>
            <a:endParaRPr kumimoji="1" lang="ja-JP" altLang="en-US" sz="1200" dirty="0"/>
          </a:p>
        </p:txBody>
      </p:sp>
      <p:cxnSp>
        <p:nvCxnSpPr>
          <p:cNvPr id="13" name="直線矢印コネクタ 12"/>
          <p:cNvCxnSpPr>
            <a:stCxn id="9" idx="2"/>
            <a:endCxn id="12" idx="0"/>
          </p:cNvCxnSpPr>
          <p:nvPr/>
        </p:nvCxnSpPr>
        <p:spPr>
          <a:xfrm>
            <a:off x="4427898" y="4023519"/>
            <a:ext cx="0" cy="292277"/>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直線矢印コネクタ 13"/>
          <p:cNvCxnSpPr>
            <a:stCxn id="12" idx="2"/>
            <a:endCxn id="15" idx="0"/>
          </p:cNvCxnSpPr>
          <p:nvPr/>
        </p:nvCxnSpPr>
        <p:spPr>
          <a:xfrm flipH="1">
            <a:off x="4427897" y="5138107"/>
            <a:ext cx="1" cy="398962"/>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5" name="正方形/長方形 14"/>
          <p:cNvSpPr/>
          <p:nvPr/>
        </p:nvSpPr>
        <p:spPr>
          <a:xfrm>
            <a:off x="3447150" y="5537069"/>
            <a:ext cx="1961493" cy="423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アラートを送信</a:t>
            </a:r>
            <a:endParaRPr kumimoji="1" lang="ja-JP" altLang="en-US" dirty="0"/>
          </a:p>
        </p:txBody>
      </p:sp>
      <p:grpSp>
        <p:nvGrpSpPr>
          <p:cNvPr id="16" name="グループ化 15"/>
          <p:cNvGrpSpPr/>
          <p:nvPr/>
        </p:nvGrpSpPr>
        <p:grpSpPr>
          <a:xfrm>
            <a:off x="6509857" y="2839976"/>
            <a:ext cx="2608806" cy="2608290"/>
            <a:chOff x="2298138" y="1351370"/>
            <a:chExt cx="3533798" cy="3536219"/>
          </a:xfrm>
        </p:grpSpPr>
        <p:sp>
          <p:nvSpPr>
            <p:cNvPr id="17" name="角丸四角形 16"/>
            <p:cNvSpPr/>
            <p:nvPr/>
          </p:nvSpPr>
          <p:spPr>
            <a:xfrm>
              <a:off x="2298138" y="1351370"/>
              <a:ext cx="3285366" cy="353621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8" name="図 17"/>
            <p:cNvPicPr>
              <a:picLocks noChangeAspect="1"/>
            </p:cNvPicPr>
            <p:nvPr/>
          </p:nvPicPr>
          <p:blipFill>
            <a:blip r:embed="rId2"/>
            <a:stretch>
              <a:fillRect/>
            </a:stretch>
          </p:blipFill>
          <p:spPr>
            <a:xfrm>
              <a:off x="2560058" y="1620817"/>
              <a:ext cx="3271878" cy="2997324"/>
            </a:xfrm>
            <a:prstGeom prst="rect">
              <a:avLst/>
            </a:prstGeom>
          </p:spPr>
        </p:pic>
      </p:grpSp>
    </p:spTree>
    <p:extLst>
      <p:ext uri="{BB962C8B-B14F-4D97-AF65-F5344CB8AC3E}">
        <p14:creationId xmlns:p14="http://schemas.microsoft.com/office/powerpoint/2010/main" val="366125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a:xfrm>
            <a:off x="628650" y="1491992"/>
            <a:ext cx="7886700" cy="4351338"/>
          </a:xfrm>
        </p:spPr>
        <p:txBody>
          <a:bodyPr>
            <a:normAutofit fontScale="92500" lnSpcReduction="10000"/>
          </a:bodyPr>
          <a:lstStyle/>
          <a:p>
            <a:endParaRPr lang="en-US" altLang="ja-JP" dirty="0"/>
          </a:p>
          <a:p>
            <a:r>
              <a:rPr lang="ja-JP" altLang="en-US" dirty="0"/>
              <a:t>昨今の</a:t>
            </a:r>
            <a:r>
              <a:rPr lang="en-US" altLang="ja-JP" dirty="0"/>
              <a:t>WEB</a:t>
            </a:r>
            <a:r>
              <a:rPr lang="ja-JP" altLang="en-US" dirty="0"/>
              <a:t>ページは電気や水道などと同じく重要なライフラインになりつつある。</a:t>
            </a:r>
          </a:p>
          <a:p>
            <a:endParaRPr lang="ja-JP" altLang="en-US" dirty="0"/>
          </a:p>
          <a:p>
            <a:r>
              <a:rPr lang="ja-JP" altLang="en-US" dirty="0"/>
              <a:t>しかしアクセスが増加すると、応答速度の低下や</a:t>
            </a:r>
            <a:r>
              <a:rPr lang="ja-JP" altLang="en-US" dirty="0" smtClean="0"/>
              <a:t>接続しにくいなど、サービス</a:t>
            </a:r>
            <a:r>
              <a:rPr lang="ja-JP" altLang="en-US" dirty="0"/>
              <a:t>の低下に</a:t>
            </a:r>
            <a:r>
              <a:rPr lang="ja-JP" altLang="en-US" dirty="0" smtClean="0"/>
              <a:t>つながってしまう。</a:t>
            </a:r>
            <a:endParaRPr lang="ja-JP" altLang="en-US" dirty="0"/>
          </a:p>
          <a:p>
            <a:endParaRPr lang="ja-JP" altLang="en-US" dirty="0"/>
          </a:p>
          <a:p>
            <a:r>
              <a:rPr lang="ja-JP" altLang="en-US" dirty="0"/>
              <a:t>サービスを止めることなく、サーバの保守や修理、拡張等が行えるロードバランサーの需要</a:t>
            </a:r>
            <a:r>
              <a:rPr lang="ja-JP" altLang="en-US" dirty="0" smtClean="0"/>
              <a:t>は今後</a:t>
            </a:r>
            <a:r>
              <a:rPr lang="ja-JP" altLang="en-US" dirty="0"/>
              <a:t>、増加傾向になると予想される</a:t>
            </a:r>
            <a:r>
              <a:rPr lang="ja-JP" altLang="en-US" dirty="0" smtClean="0"/>
              <a:t>。</a:t>
            </a:r>
            <a:endParaRPr lang="ja-JP" altLang="en-US"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8</a:t>
            </a:fld>
            <a:endParaRPr kumimoji="1" lang="ja-JP" altLang="en-US"/>
          </a:p>
        </p:txBody>
      </p:sp>
    </p:spTree>
    <p:extLst>
      <p:ext uri="{BB962C8B-B14F-4D97-AF65-F5344CB8AC3E}">
        <p14:creationId xmlns:p14="http://schemas.microsoft.com/office/powerpoint/2010/main" val="209970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研究動機</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ロードバランサー</a:t>
            </a:r>
            <a:r>
              <a:rPr lang="ja-JP" altLang="en-US" dirty="0" smtClean="0"/>
              <a:t>は順に接続先を均等に割り振る方法や、</a:t>
            </a:r>
            <a:r>
              <a:rPr lang="ja-JP" altLang="en-US" dirty="0"/>
              <a:t>コネクション数が最も少ないサーバに</a:t>
            </a:r>
            <a:r>
              <a:rPr lang="ja-JP" altLang="en-US" dirty="0" smtClean="0"/>
              <a:t>転送する方法がとられている。</a:t>
            </a:r>
            <a:endParaRPr lang="en-US" altLang="ja-JP" dirty="0" smtClean="0"/>
          </a:p>
          <a:p>
            <a:endParaRPr kumimoji="1" lang="en-US" altLang="ja-JP" dirty="0"/>
          </a:p>
          <a:p>
            <a:r>
              <a:rPr lang="ja-JP" altLang="en-US" dirty="0" smtClean="0"/>
              <a:t>しかしこの方法では、</a:t>
            </a:r>
            <a:r>
              <a:rPr lang="ja-JP" altLang="ja-JP" dirty="0" smtClean="0"/>
              <a:t>応答</a:t>
            </a:r>
            <a:r>
              <a:rPr lang="ja-JP" altLang="ja-JP" dirty="0"/>
              <a:t>速度</a:t>
            </a:r>
            <a:r>
              <a:rPr lang="ja-JP" altLang="ja-JP" dirty="0" smtClean="0"/>
              <a:t>が</a:t>
            </a:r>
            <a:r>
              <a:rPr lang="ja-JP" altLang="en-US" dirty="0"/>
              <a:t>遅い</a:t>
            </a:r>
            <a:r>
              <a:rPr lang="ja-JP" altLang="ja-JP" dirty="0" smtClean="0"/>
              <a:t>サーバ</a:t>
            </a:r>
            <a:r>
              <a:rPr lang="ja-JP" altLang="ja-JP" dirty="0"/>
              <a:t>につないでしまうと返って速度が落ち</a:t>
            </a:r>
            <a:r>
              <a:rPr lang="ja-JP" altLang="ja-JP" dirty="0" smtClean="0"/>
              <a:t>てしま</a:t>
            </a:r>
            <a:r>
              <a:rPr lang="ja-JP" altLang="en-US" dirty="0" smtClean="0"/>
              <a:t>う。</a:t>
            </a:r>
            <a:endParaRPr lang="en-US" altLang="ja-JP" dirty="0" smtClean="0"/>
          </a:p>
          <a:p>
            <a:endParaRPr lang="en-US" altLang="ja-JP" dirty="0"/>
          </a:p>
          <a:p>
            <a:r>
              <a:rPr lang="ja-JP" altLang="en-US" dirty="0" smtClean="0"/>
              <a:t>コネクション数だけでなく応答速度も考慮したロードバランサーが必要ではないかと考えた。</a:t>
            </a:r>
            <a:endParaRPr lang="en-US" altLang="ja-JP" dirty="0"/>
          </a:p>
        </p:txBody>
      </p:sp>
      <p:sp>
        <p:nvSpPr>
          <p:cNvPr id="4" name="スライド番号プレースホルダー 3"/>
          <p:cNvSpPr>
            <a:spLocks noGrp="1"/>
          </p:cNvSpPr>
          <p:nvPr>
            <p:ph type="sldNum" sz="quarter" idx="12"/>
          </p:nvPr>
        </p:nvSpPr>
        <p:spPr/>
        <p:txBody>
          <a:bodyPr/>
          <a:lstStyle/>
          <a:p>
            <a:fld id="{4A32CB03-0843-4AF8-BFB2-C9917854BC7E}" type="slidenum">
              <a:rPr kumimoji="1" lang="ja-JP" altLang="en-US" smtClean="0"/>
              <a:t>9</a:t>
            </a:fld>
            <a:endParaRPr kumimoji="1" lang="ja-JP" altLang="en-US"/>
          </a:p>
        </p:txBody>
      </p:sp>
    </p:spTree>
    <p:extLst>
      <p:ext uri="{BB962C8B-B14F-4D97-AF65-F5344CB8AC3E}">
        <p14:creationId xmlns:p14="http://schemas.microsoft.com/office/powerpoint/2010/main" val="290652678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9945</TotalTime>
  <Words>754</Words>
  <Application>Microsoft Office PowerPoint</Application>
  <PresentationFormat>画面に合わせる (4:3)</PresentationFormat>
  <Paragraphs>101</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游ゴシック</vt:lpstr>
      <vt:lpstr>游ゴシック Light</vt:lpstr>
      <vt:lpstr>Arial</vt:lpstr>
      <vt:lpstr>Calibri</vt:lpstr>
      <vt:lpstr>Calibri Light</vt:lpstr>
      <vt:lpstr>Office テーマ</vt:lpstr>
      <vt:lpstr>観光地検索システムに おけるレスポンス速度を 考慮したロードバランサ―</vt:lpstr>
      <vt:lpstr>応答速度を監視するシステム</vt:lpstr>
      <vt:lpstr>応答速度を監視するシステム</vt:lpstr>
      <vt:lpstr>ロードバランサに使われる技術</vt:lpstr>
      <vt:lpstr>今後</vt:lpstr>
      <vt:lpstr>応答平均を出す実験システム図</vt:lpstr>
      <vt:lpstr>監視システム通知機能の実装</vt:lpstr>
      <vt:lpstr>研究背景</vt:lpstr>
      <vt:lpstr>研究動機</vt:lpstr>
      <vt:lpstr>既存技術</vt:lpstr>
      <vt:lpstr>研究課題</vt:lpstr>
      <vt:lpstr>研究課題</vt:lpstr>
      <vt:lpstr>提案システム</vt:lpstr>
      <vt:lpstr>Kait.jp応答速度の計測結果</vt:lpstr>
      <vt:lpstr>平均を出すプログラム</vt:lpstr>
      <vt:lpstr>プログラムが正しく動いているか</vt:lpstr>
      <vt:lpstr>ラズパイ上に検索システムの作成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ブロックプログラミングを用いたプログラムの論理的思考・コーディングを身に着けるための研究</dc:title>
  <dc:creator>s1821121</dc:creator>
  <cp:lastModifiedBy>松尾 祐介</cp:lastModifiedBy>
  <cp:revision>112</cp:revision>
  <dcterms:created xsi:type="dcterms:W3CDTF">2021-05-14T04:47:49Z</dcterms:created>
  <dcterms:modified xsi:type="dcterms:W3CDTF">2021-06-24T08:30:17Z</dcterms:modified>
</cp:coreProperties>
</file>