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6" r:id="rId2"/>
    <p:sldId id="307" r:id="rId3"/>
    <p:sldId id="296" r:id="rId4"/>
    <p:sldId id="304" r:id="rId5"/>
    <p:sldId id="303" r:id="rId6"/>
    <p:sldId id="305" r:id="rId7"/>
    <p:sldId id="306" r:id="rId8"/>
    <p:sldId id="301" r:id="rId9"/>
    <p:sldId id="302" r:id="rId10"/>
    <p:sldId id="275" r:id="rId11"/>
    <p:sldId id="299" r:id="rId12"/>
    <p:sldId id="277" r:id="rId13"/>
    <p:sldId id="300" r:id="rId14"/>
    <p:sldId id="278" r:id="rId15"/>
    <p:sldId id="281" r:id="rId16"/>
    <p:sldId id="286" r:id="rId17"/>
    <p:sldId id="292" r:id="rId18"/>
    <p:sldId id="282" r:id="rId19"/>
    <p:sldId id="297" r:id="rId20"/>
    <p:sldId id="285" r:id="rId21"/>
    <p:sldId id="298" r:id="rId22"/>
    <p:sldId id="284" r:id="rId23"/>
    <p:sldId id="287" r:id="rId24"/>
    <p:sldId id="288" r:id="rId25"/>
    <p:sldId id="289" r:id="rId26"/>
    <p:sldId id="291" r:id="rId27"/>
    <p:sldId id="295" r:id="rId28"/>
    <p:sldId id="290" r:id="rId29"/>
    <p:sldId id="294" r:id="rId30"/>
  </p:sldIdLst>
  <p:sldSz cx="9144000" cy="6858000" type="screen4x3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DFF"/>
    <a:srgbClr val="41719C"/>
    <a:srgbClr val="01B0F1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869FDBD3-40C4-4F2A-82A8-38E5DBC6C4C1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5325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1064318" y="1139252"/>
            <a:ext cx="4372205" cy="930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LoadBalancer_method1.py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現在の応答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速度が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評価の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サーバが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現れたら直ちに接続が制限されれる。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(1/10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に制限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064319" y="2376589"/>
            <a:ext cx="4372205" cy="1630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50000"/>
                  </a:schemeClr>
                </a:solidFill>
              </a:rPr>
              <a:t>LoadBalancer_method2.py</a:t>
            </a:r>
          </a:p>
          <a:p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応答速度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DB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から過去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24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時間の平均を算出し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、どの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サーバが平均して良い結果を出しているのか判断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。一番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良い結果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平均応答速度が最速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のサーバに多く割り振るように動的なロードバランサを作った。</a:t>
            </a:r>
          </a:p>
          <a:p>
            <a:pPr algn="ctr"/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064317" y="4313454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measure_evaluation_InsertDB.py</a:t>
            </a:r>
          </a:p>
          <a:p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各サーバの速度を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計測、評価を行いデータベース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kumimoji="1" lang="en-US" altLang="ja-JP" sz="1600" b="1" dirty="0" err="1">
                <a:solidFill>
                  <a:schemeClr val="bg2">
                    <a:lumMod val="25000"/>
                  </a:schemeClr>
                </a:solidFill>
              </a:rPr>
              <a:t>response.db</a:t>
            </a:r>
            <a:r>
              <a:rPr kumimoji="1" lang="en-US" altLang="ja-JP" sz="16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へ挿入する。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円柱 48"/>
          <p:cNvSpPr/>
          <p:nvPr/>
        </p:nvSpPr>
        <p:spPr>
          <a:xfrm>
            <a:off x="6056597" y="1278334"/>
            <a:ext cx="2812730" cy="162006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kumimoji="1" lang="en-US" altLang="ja-JP" b="1" dirty="0" err="1" smtClean="0">
                <a:solidFill>
                  <a:schemeClr val="accent1">
                    <a:lumMod val="50000"/>
                  </a:schemeClr>
                </a:solidFill>
              </a:rPr>
              <a:t>esponse.db</a:t>
            </a:r>
            <a:endParaRPr kumimoji="1" lang="en-US" altLang="ja-JP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計測した応答速度を保存して</a:t>
            </a:r>
            <a:r>
              <a:rPr kumimoji="1" lang="ja-JP" alt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いる</a:t>
            </a:r>
            <a:r>
              <a:rPr kumimoji="1" lang="ja-JP" altLang="en-US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1064316" y="5386448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nginxrestart.sh</a:t>
            </a:r>
          </a:p>
          <a:p>
            <a:pPr algn="ctr"/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Nginx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を再読み込みしてコンフィグを適用させる。当プログラムは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LB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内で呼び出して実行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064315" y="6459442"/>
            <a:ext cx="4372205" cy="863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 smtClean="0">
                <a:solidFill>
                  <a:schemeClr val="accent1">
                    <a:lumMod val="50000"/>
                  </a:schemeClr>
                </a:solidFill>
              </a:rPr>
              <a:t>roop_method1.sh</a:t>
            </a:r>
          </a:p>
          <a:p>
            <a:pPr algn="ctr"/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２つのプログラムを同時に実行しループするようにしたシェル．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Wait</a:t>
            </a:r>
            <a:r>
              <a:rPr kumimoji="1" lang="ja-JP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は</a:t>
            </a:r>
            <a:r>
              <a:rPr kumimoji="1" lang="en-US" altLang="ja-JP" sz="1600" b="1" dirty="0" smtClean="0">
                <a:solidFill>
                  <a:schemeClr val="bg2">
                    <a:lumMod val="25000"/>
                  </a:schemeClr>
                </a:solidFill>
              </a:rPr>
              <a:t>60S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err="1"/>
              <a:t>．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118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7314685" y="6611724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41813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4026847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28909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25089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0800000">
            <a:off x="4294159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184219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3" name="フローチャート: 磁気ディスク 32"/>
          <p:cNvSpPr/>
          <p:nvPr/>
        </p:nvSpPr>
        <p:spPr>
          <a:xfrm>
            <a:off x="6969253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771315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67495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 rot="10800000">
            <a:off x="7236565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99407" y="2241722"/>
            <a:ext cx="2744465" cy="2082550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8" name="フローチャート: 磁気ディスク 37"/>
          <p:cNvSpPr/>
          <p:nvPr/>
        </p:nvSpPr>
        <p:spPr>
          <a:xfrm>
            <a:off x="1084441" y="3456314"/>
            <a:ext cx="1174399" cy="782637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観光地</a:t>
            </a:r>
            <a:r>
              <a:rPr kumimoji="1" lang="en-US" altLang="ja-JP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86503" y="2660198"/>
            <a:ext cx="1570276" cy="622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検索システム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2683" y="2247494"/>
            <a:ext cx="23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192.168.1.80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 rot="10800000">
            <a:off x="1351753" y="3185835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3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4214" y="548824"/>
            <a:ext cx="3984215" cy="491066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8" name="円柱 7"/>
          <p:cNvSpPr/>
          <p:nvPr/>
        </p:nvSpPr>
        <p:spPr>
          <a:xfrm>
            <a:off x="4211071" y="3785537"/>
            <a:ext cx="1881651" cy="1363980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9376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現在の速度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48308" y="1329799"/>
            <a:ext cx="1624986" cy="71772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X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の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平均速度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881449" y="2592409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4836428" y="210624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10092" y="747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41" name="下矢印 40"/>
          <p:cNvSpPr/>
          <p:nvPr/>
        </p:nvSpPr>
        <p:spPr>
          <a:xfrm>
            <a:off x="4813644" y="32762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29485" y="4219363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192.168.1.81raspberry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pi 4</a:t>
                </a: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sz="17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sz="1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192.168.1.82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700" b="1" dirty="0" smtClean="0">
                    <a:solidFill>
                      <a:schemeClr val="tx1"/>
                    </a:solidFill>
                  </a:rPr>
                  <a:t>192.168.1.83 </a:t>
                </a:r>
                <a:r>
                  <a:rPr kumimoji="1" lang="en-US" altLang="ja-JP" sz="1700" b="1" dirty="0">
                    <a:solidFill>
                      <a:schemeClr val="tx1"/>
                    </a:solidFill>
                  </a:rPr>
                  <a:t>raspberry pi 4</a:t>
                </a: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 rot="16200000">
            <a:off x="3493235" y="705248"/>
            <a:ext cx="1944129" cy="6844159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2"/>
          <a:srcRect t="68231"/>
          <a:stretch/>
        </p:blipFill>
        <p:spPr>
          <a:xfrm>
            <a:off x="5442252" y="3293135"/>
            <a:ext cx="1753870" cy="139053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33267" b="32459"/>
          <a:stretch/>
        </p:blipFill>
        <p:spPr>
          <a:xfrm>
            <a:off x="3472415" y="3278816"/>
            <a:ext cx="1753870" cy="145725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2"/>
          <a:srcRect t="-613" b="66339"/>
          <a:stretch/>
        </p:blipFill>
        <p:spPr>
          <a:xfrm>
            <a:off x="1502578" y="3293135"/>
            <a:ext cx="1753870" cy="1459409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1583579" y="3371563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580067" y="3396277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4102" y="3397421"/>
            <a:ext cx="1505612" cy="211896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 rot="16200000">
            <a:off x="7421028" y="360200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95118" y="4621251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23072" y="4629489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17674" y="4637727"/>
            <a:ext cx="18825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WEB</a:t>
            </a:r>
            <a:r>
              <a:rPr kumimoji="1" lang="ja-JP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サーバ</a:t>
            </a:r>
            <a:r>
              <a:rPr kumimoji="1" lang="en-US" altLang="ja-JP" sz="2400" b="1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26609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91767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192.168.1.82</a:t>
            </a:r>
            <a:endParaRPr kumimoji="1" lang="ja-JP" altLang="en-US" sz="20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56925" y="3278816"/>
            <a:ext cx="1882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/>
              <a:t>192.168.1.83</a:t>
            </a:r>
            <a:endParaRPr kumimoji="1" lang="ja-JP" altLang="en-US" sz="2000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17233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63172"/>
              </p:ext>
            </p:extLst>
          </p:nvPr>
        </p:nvGraphicFramePr>
        <p:xfrm>
          <a:off x="1523999" y="1405466"/>
          <a:ext cx="4568050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2128745079"/>
                    </a:ext>
                  </a:extLst>
                </a:gridCol>
                <a:gridCol w="1400493">
                  <a:extLst>
                    <a:ext uri="{9D8B030D-6E8A-4147-A177-3AD203B41FA5}">
                      <a16:colId xmlns:a16="http://schemas.microsoft.com/office/drawing/2014/main" val="1451391942"/>
                    </a:ext>
                  </a:extLst>
                </a:gridCol>
                <a:gridCol w="2475089">
                  <a:extLst>
                    <a:ext uri="{9D8B030D-6E8A-4147-A177-3AD203B41FA5}">
                      <a16:colId xmlns:a16="http://schemas.microsoft.com/office/drawing/2014/main" val="909392004"/>
                    </a:ext>
                  </a:extLst>
                </a:gridCol>
              </a:tblGrid>
              <a:tr h="63161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応答速度</a:t>
                      </a:r>
                      <a:r>
                        <a:rPr kumimoji="1" lang="en-US" altLang="ja-JP" dirty="0" smtClean="0"/>
                        <a:t>(S)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ロードバランサの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リバース先</a:t>
                      </a:r>
                      <a:r>
                        <a:rPr kumimoji="1" lang="en-US" altLang="ja-JP" dirty="0" smtClean="0"/>
                        <a:t>(IP)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7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0.5536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6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0.4328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192.168.1.82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6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0.3254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192.168.1.83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7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0.2329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192.168.1.81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723252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85" y="4260930"/>
            <a:ext cx="4341752" cy="22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4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19067" y="1515812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61768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503134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99955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214064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83246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92358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40465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73232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49206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85711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254887" y="3559581"/>
            <a:ext cx="2291158" cy="61091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応答速度を</a:t>
            </a:r>
            <a:r>
              <a:rPr lang="en-US" altLang="ja-JP" b="1" dirty="0" smtClean="0"/>
              <a:t>L1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Ln</a:t>
            </a:r>
            <a:r>
              <a:rPr lang="ja-JP" altLang="en-US" b="1" dirty="0" smtClean="0"/>
              <a:t>の</a:t>
            </a:r>
            <a:r>
              <a:rPr lang="en-US" altLang="ja-JP" b="1" dirty="0"/>
              <a:t>n</a:t>
            </a:r>
            <a:r>
              <a:rPr lang="ja-JP" altLang="en-US" b="1" dirty="0" smtClean="0"/>
              <a:t>段階</a:t>
            </a:r>
            <a:r>
              <a:rPr lang="ja-JP" altLang="en-US" b="1" dirty="0" smtClean="0"/>
              <a:t>で評価</a:t>
            </a:r>
            <a:endParaRPr lang="en-US" altLang="ja-JP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68849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39848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85648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69578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432766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408158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56968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69044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523405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>
          <a:xfrm rot="16200000">
            <a:off x="275490" y="-504088"/>
            <a:ext cx="5282555" cy="6087531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19680766">
            <a:off x="1921274" y="5477945"/>
            <a:ext cx="2115926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屈折矢印 23"/>
          <p:cNvSpPr/>
          <p:nvPr/>
        </p:nvSpPr>
        <p:spPr>
          <a:xfrm rot="16200000">
            <a:off x="6285531" y="728275"/>
            <a:ext cx="1136511" cy="1786509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78" y="5228649"/>
            <a:ext cx="864014" cy="71205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7" y="5779870"/>
            <a:ext cx="1017555" cy="620930"/>
          </a:xfrm>
          <a:prstGeom prst="rect">
            <a:avLst/>
          </a:prstGeom>
        </p:spPr>
      </p:pic>
      <p:sp>
        <p:nvSpPr>
          <p:cNvPr id="39" name="屈折矢印 38"/>
          <p:cNvSpPr/>
          <p:nvPr/>
        </p:nvSpPr>
        <p:spPr>
          <a:xfrm rot="5400000">
            <a:off x="1446181" y="3436741"/>
            <a:ext cx="1468282" cy="1449583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43" name="正方形/長方形 42"/>
          <p:cNvSpPr/>
          <p:nvPr/>
        </p:nvSpPr>
        <p:spPr>
          <a:xfrm>
            <a:off x="73647" y="4826731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各サーバの評価値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S</a:t>
            </a:r>
            <a:r>
              <a:rPr kumimoji="1" lang="ja-JP" altLang="en-US" b="1" dirty="0" smtClean="0"/>
              <a:t>～</a:t>
            </a:r>
            <a:r>
              <a:rPr kumimoji="1" lang="en-US" altLang="ja-JP" b="1" dirty="0" smtClean="0"/>
              <a:t>D</a:t>
            </a:r>
            <a:r>
              <a:rPr kumimoji="1" lang="ja-JP" altLang="en-US" b="1" dirty="0" smtClean="0"/>
              <a:t>を与える</a:t>
            </a:r>
            <a:endParaRPr kumimoji="1" lang="ja-JP" altLang="en-US" b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4011482" y="5164455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>
                <a:solidFill>
                  <a:srgbClr val="FF0000"/>
                </a:solidFill>
              </a:rPr>
              <a:t>動的</a:t>
            </a: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25" y="387594"/>
            <a:ext cx="2619989" cy="366316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95" y="387594"/>
            <a:ext cx="2602371" cy="3048037"/>
          </a:xfrm>
          <a:prstGeom prst="rect">
            <a:avLst/>
          </a:prstGeom>
        </p:spPr>
      </p:pic>
      <p:sp>
        <p:nvSpPr>
          <p:cNvPr id="20" name="右矢印 19"/>
          <p:cNvSpPr/>
          <p:nvPr/>
        </p:nvSpPr>
        <p:spPr>
          <a:xfrm rot="10800000">
            <a:off x="2663985" y="1625600"/>
            <a:ext cx="586495" cy="5641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4688" y="-99715"/>
            <a:ext cx="460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</a:rPr>
              <a:t>192.168.1.80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raspberry pi 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042" y="1904999"/>
            <a:ext cx="1840033" cy="4367011"/>
          </a:xfrm>
          <a:prstGeom prst="rect">
            <a:avLst/>
          </a:prstGeom>
        </p:spPr>
      </p:pic>
      <p:sp>
        <p:nvSpPr>
          <p:cNvPr id="36" name="右矢印 35"/>
          <p:cNvSpPr/>
          <p:nvPr/>
        </p:nvSpPr>
        <p:spPr>
          <a:xfrm rot="20784576">
            <a:off x="5136361" y="4282515"/>
            <a:ext cx="1838144" cy="30034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996171" y="3771214"/>
            <a:ext cx="2552641" cy="1134654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348" y="3992302"/>
            <a:ext cx="2350340" cy="76944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/>
              <a:t>ロードバランサ</a:t>
            </a:r>
            <a:endParaRPr kumimoji="1" lang="en-US" altLang="ja-JP" sz="2400" b="1" dirty="0" smtClean="0"/>
          </a:p>
          <a:p>
            <a:pPr algn="ctr"/>
            <a:r>
              <a:rPr kumimoji="1" lang="en-US" altLang="ja-JP" sz="2000" b="1" dirty="0"/>
              <a:t>NGINX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4690553" y="6467946"/>
            <a:ext cx="4326466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冗長的な</a:t>
            </a:r>
            <a:r>
              <a:rPr kumimoji="1" lang="en-US" altLang="ja-JP" b="1" dirty="0"/>
              <a:t>Web</a:t>
            </a:r>
            <a:r>
              <a:rPr kumimoji="1" lang="ja-JP" altLang="en-US" b="1" dirty="0"/>
              <a:t>サービスを積んだサーバ群</a:t>
            </a:r>
            <a:r>
              <a:rPr kumimoji="1" lang="en-US" altLang="ja-JP" b="1" dirty="0"/>
              <a:t/>
            </a:r>
            <a:br>
              <a:rPr kumimoji="1" lang="en-US" altLang="ja-JP" b="1" dirty="0"/>
            </a:br>
            <a:r>
              <a:rPr kumimoji="1" lang="ja-JP" altLang="en-US" b="1" dirty="0"/>
              <a:t>性能制限で異種環境を再現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9313" y="3013376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メモリ制限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13996" y="4521965"/>
            <a:ext cx="133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7030A0"/>
                </a:solidFill>
              </a:rPr>
              <a:t>CPU</a:t>
            </a:r>
            <a:r>
              <a:rPr kumimoji="1" lang="ja-JP" altLang="en-US" sz="1400" b="1" dirty="0" smtClean="0">
                <a:solidFill>
                  <a:srgbClr val="7030A0"/>
                </a:solidFill>
              </a:rPr>
              <a:t>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033917" y="6028628"/>
            <a:ext cx="168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7030A0"/>
                </a:solidFill>
              </a:rPr>
              <a:t>トラフィック制限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2635769" y="668865"/>
            <a:ext cx="3984215" cy="4671877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endParaRPr kumimoji="1" lang="ja-JP" altLang="en-US" b="1" dirty="0"/>
          </a:p>
        </p:txBody>
      </p:sp>
      <p:sp>
        <p:nvSpPr>
          <p:cNvPr id="13" name="正方形/長方形 12"/>
          <p:cNvSpPr/>
          <p:nvPr/>
        </p:nvSpPr>
        <p:spPr>
          <a:xfrm>
            <a:off x="2889576" y="1356898"/>
            <a:ext cx="3591662" cy="1025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b="1" dirty="0" smtClean="0">
                <a:solidFill>
                  <a:schemeClr val="accent1">
                    <a:lumMod val="50000"/>
                  </a:schemeClr>
                </a:solidFill>
              </a:rPr>
              <a:t>応答速度計測プログラム</a:t>
            </a:r>
            <a:endParaRPr kumimoji="1" lang="en-US" altLang="ja-JP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06151" y="1753966"/>
            <a:ext cx="2358511" cy="4624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分に</a:t>
            </a:r>
            <a:r>
              <a:rPr kumimoji="1" lang="en-US" altLang="ja-JP" b="1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回計測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458325" y="82016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応答速度の計測</a:t>
            </a:r>
            <a:endParaRPr kumimoji="1" lang="ja-JP" altLang="en-US" sz="24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3894208" y="2689841"/>
            <a:ext cx="146733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現在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の応答速度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365518" y="2216405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/>
          <p:cNvSpPr/>
          <p:nvPr/>
        </p:nvSpPr>
        <p:spPr>
          <a:xfrm>
            <a:off x="3687049" y="3741986"/>
            <a:ext cx="1881651" cy="1204429"/>
          </a:xfrm>
          <a:prstGeom prst="can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6448" y="4175913"/>
            <a:ext cx="237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  <a:endParaRPr kumimoji="1" lang="ja-JP" altLang="en-US" dirty="0"/>
          </a:p>
        </p:txBody>
      </p:sp>
      <p:sp>
        <p:nvSpPr>
          <p:cNvPr id="28" name="下矢印 27"/>
          <p:cNvSpPr/>
          <p:nvPr/>
        </p:nvSpPr>
        <p:spPr>
          <a:xfrm>
            <a:off x="4365518" y="3349591"/>
            <a:ext cx="639774" cy="47343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29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1004" y="856321"/>
            <a:ext cx="3984215" cy="5563351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92" y="3791210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サーバ応答速度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b="1" dirty="0" smtClean="0">
                <a:solidFill>
                  <a:srgbClr val="41719C"/>
                </a:solidFill>
              </a:rPr>
            </a:br>
            <a:r>
              <a:rPr kumimoji="1" lang="ja-JP" altLang="en-US" b="1" dirty="0" smtClean="0">
                <a:solidFill>
                  <a:srgbClr val="41719C"/>
                </a:solidFill>
              </a:rPr>
              <a:t>評価アルゴリズム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364448" y="3353804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0896" y="10532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評価付けシステム</a:t>
            </a:r>
            <a:endParaRPr kumimoji="1" lang="ja-JP" altLang="en-US" sz="2400" b="1" dirty="0"/>
          </a:p>
        </p:txBody>
      </p:sp>
      <p:sp>
        <p:nvSpPr>
          <p:cNvPr id="9" name="下矢印 8"/>
          <p:cNvSpPr/>
          <p:nvPr/>
        </p:nvSpPr>
        <p:spPr>
          <a:xfrm>
            <a:off x="3348987" y="4387992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686098" y="4834719"/>
            <a:ext cx="1996474" cy="1520217"/>
            <a:chOff x="2209253" y="5899123"/>
            <a:chExt cx="2377914" cy="1622126"/>
          </a:xfrm>
        </p:grpSpPr>
        <p:sp>
          <p:nvSpPr>
            <p:cNvPr id="3" name="円柱 2"/>
            <p:cNvSpPr/>
            <p:nvPr/>
          </p:nvSpPr>
          <p:spPr>
            <a:xfrm>
              <a:off x="2438970" y="5899123"/>
              <a:ext cx="1881651" cy="1363980"/>
            </a:xfrm>
            <a:prstGeom prst="can">
              <a:avLst/>
            </a:prstGeom>
            <a:solidFill>
              <a:srgbClr val="FFD966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209253" y="6338980"/>
              <a:ext cx="2377914" cy="118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評価済み</a:t>
              </a:r>
              <a:endParaRPr kumimoji="1" lang="en-US" altLang="ja-JP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応答速度を</a:t>
              </a: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/>
              </a:r>
              <a:b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kumimoji="1" lang="en-US" altLang="ja-JP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ja-JP" altLang="en-US" sz="16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へ保管</a:t>
              </a:r>
            </a:p>
            <a:p>
              <a:endParaRPr kumimoji="1" lang="ja-JP" altLang="en-US" sz="1600" dirty="0"/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2835698" y="2695986"/>
            <a:ext cx="1697275" cy="6578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24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時間の平均速度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42582" y="1661798"/>
            <a:ext cx="2549731" cy="61186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r>
              <a:rPr kumimoji="1" lang="ja-JP" altLang="en-US" b="1" dirty="0" smtClean="0">
                <a:solidFill>
                  <a:srgbClr val="41719C"/>
                </a:solidFill>
              </a:rPr>
              <a:t>から抽出</a:t>
            </a:r>
            <a:endParaRPr kumimoji="1" lang="en-US" altLang="ja-JP" b="1" dirty="0" smtClean="0">
              <a:solidFill>
                <a:srgbClr val="41719C"/>
              </a:solidFill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3371770" y="2273666"/>
            <a:ext cx="639774" cy="43740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61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744800" y="4190703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2463" y="4686343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18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4" y="1293378"/>
            <a:ext cx="4761389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5690"/>
              </p:ext>
            </p:extLst>
          </p:nvPr>
        </p:nvGraphicFramePr>
        <p:xfrm>
          <a:off x="5621097" y="365126"/>
          <a:ext cx="2894253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64751">
                  <a:extLst>
                    <a:ext uri="{9D8B030D-6E8A-4147-A177-3AD203B41FA5}">
                      <a16:colId xmlns:a16="http://schemas.microsoft.com/office/drawing/2014/main" val="1583465725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149131623"/>
                    </a:ext>
                  </a:extLst>
                </a:gridCol>
                <a:gridCol w="964751">
                  <a:extLst>
                    <a:ext uri="{9D8B030D-6E8A-4147-A177-3AD203B41FA5}">
                      <a16:colId xmlns:a16="http://schemas.microsoft.com/office/drawing/2014/main" val="427979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自作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一般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4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4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3:00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018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：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281565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484595" y="2257217"/>
            <a:ext cx="224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データを取得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35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3817</TotalTime>
  <Words>1032</Words>
  <Application>Microsoft Office PowerPoint</Application>
  <PresentationFormat>画面に合わせる (4:3)</PresentationFormat>
  <Paragraphs>279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132</cp:revision>
  <cp:lastPrinted>2021-11-04T19:33:38Z</cp:lastPrinted>
  <dcterms:created xsi:type="dcterms:W3CDTF">2021-04-16T03:36:38Z</dcterms:created>
  <dcterms:modified xsi:type="dcterms:W3CDTF">2021-11-10T03:52:42Z</dcterms:modified>
</cp:coreProperties>
</file>