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1" r:id="rId6"/>
    <p:sldId id="263" r:id="rId7"/>
    <p:sldId id="267" r:id="rId8"/>
    <p:sldId id="265"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020"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6221"/>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1329268"/>
            <a:ext cx="8015909" cy="5508050"/>
          </a:xfrm>
        </p:spPr>
        <p:txBody>
          <a:bodyPr>
            <a:noAutofit/>
          </a:bodyPr>
          <a:lstStyle/>
          <a:p>
            <a:pPr>
              <a:lnSpc>
                <a:spcPct val="100000"/>
              </a:lnSpc>
            </a:pPr>
            <a:r>
              <a:rPr lang="en-US" altLang="ja-JP" sz="2400" dirty="0"/>
              <a:t>WEB</a:t>
            </a:r>
            <a:r>
              <a:rPr lang="ja-JP" altLang="en-US" sz="2400" dirty="0"/>
              <a:t>サーバは重要なライフラインになりつつある</a:t>
            </a:r>
            <a:r>
              <a:rPr lang="ja-JP" altLang="en-US" sz="2400" dirty="0" smtClean="0"/>
              <a:t>．サービス</a:t>
            </a:r>
            <a:r>
              <a:rPr lang="ja-JP" altLang="en-US" sz="2400" dirty="0"/>
              <a:t>全体の応答性能と可用性を高めるなど行える</a:t>
            </a:r>
            <a:r>
              <a:rPr lang="ja-JP" altLang="en-US" sz="2400" dirty="0">
                <a:solidFill>
                  <a:srgbClr val="FF0000"/>
                </a:solidFill>
              </a:rPr>
              <a:t>ロードバランサーの需要は今後増加傾向</a:t>
            </a:r>
            <a:r>
              <a:rPr lang="ja-JP" altLang="en-US" sz="2400" dirty="0"/>
              <a:t>になると</a:t>
            </a:r>
            <a:r>
              <a:rPr lang="ja-JP" altLang="en-US" sz="2400" dirty="0" smtClean="0"/>
              <a:t>予想</a:t>
            </a:r>
            <a:r>
              <a:rPr lang="ja-JP" altLang="en-US" sz="2400" dirty="0"/>
              <a:t>される</a:t>
            </a:r>
            <a:r>
              <a:rPr lang="ja-JP" altLang="en-US" sz="2400" dirty="0" smtClean="0"/>
              <a:t>．</a:t>
            </a:r>
            <a:endParaRPr lang="en-US" altLang="ja-JP" sz="2400" dirty="0"/>
          </a:p>
          <a:p>
            <a:pPr>
              <a:lnSpc>
                <a:spcPct val="100000"/>
              </a:lnSpc>
            </a:pPr>
            <a:r>
              <a:rPr lang="ja-JP" altLang="en-US" sz="2400" dirty="0" smtClean="0"/>
              <a:t>企業</a:t>
            </a:r>
            <a:r>
              <a:rPr lang="ja-JP" altLang="en-US" sz="2400" dirty="0"/>
              <a:t>サイトに限らず個人サイトでも必要になりつつ</a:t>
            </a:r>
            <a:r>
              <a:rPr lang="ja-JP" altLang="en-US" sz="2400" dirty="0" smtClean="0"/>
              <a:t>ある．</a:t>
            </a:r>
            <a:r>
              <a:rPr lang="en-US" altLang="ja-JP" sz="2400" dirty="0" smtClean="0"/>
              <a:t>Google</a:t>
            </a:r>
            <a:r>
              <a:rPr lang="ja-JP" altLang="en-US" sz="2400" dirty="0"/>
              <a:t>の発表した情報による</a:t>
            </a:r>
            <a:r>
              <a:rPr lang="ja-JP" altLang="en-US" sz="2400" dirty="0" smtClean="0"/>
              <a:t>と競合</a:t>
            </a:r>
            <a:r>
              <a:rPr lang="ja-JP" altLang="en-US" sz="2400" dirty="0"/>
              <a:t>サイトと比較し自身のサイトの表示速度が遅い</a:t>
            </a:r>
            <a:r>
              <a:rPr lang="ja-JP" altLang="en-US" sz="2400" dirty="0" smtClean="0"/>
              <a:t>とランキング</a:t>
            </a:r>
            <a:r>
              <a:rPr lang="ja-JP" altLang="en-US" sz="2400" dirty="0"/>
              <a:t>評価で不利に</a:t>
            </a:r>
            <a:r>
              <a:rPr lang="ja-JP" altLang="en-US" sz="2400" dirty="0" smtClean="0"/>
              <a:t>なるとされている。</a:t>
            </a:r>
            <a:r>
              <a:rPr lang="ja-JP" altLang="en-US" sz="2400" dirty="0" smtClean="0">
                <a:solidFill>
                  <a:srgbClr val="FF0000"/>
                </a:solidFill>
              </a:rPr>
              <a:t>自身</a:t>
            </a:r>
            <a:r>
              <a:rPr lang="ja-JP" altLang="en-US" sz="2400" dirty="0">
                <a:solidFill>
                  <a:srgbClr val="FF0000"/>
                </a:solidFill>
              </a:rPr>
              <a:t>のサイトを上位にランクインさせるためには応答速度も重要な要素</a:t>
            </a:r>
            <a:r>
              <a:rPr lang="ja-JP" altLang="en-US" sz="2400" dirty="0"/>
              <a:t>となる</a:t>
            </a:r>
            <a:r>
              <a:rPr lang="ja-JP" altLang="en-US" sz="2400" dirty="0" smtClean="0"/>
              <a:t>。</a:t>
            </a:r>
            <a:endParaRPr lang="ja-JP" altLang="en-US" sz="2400" dirty="0"/>
          </a:p>
          <a:p>
            <a:pPr>
              <a:lnSpc>
                <a:spcPct val="100000"/>
              </a:lnSpc>
            </a:pPr>
            <a:r>
              <a:rPr lang="ja-JP" altLang="en-US" sz="2400" dirty="0"/>
              <a:t>個人サイトで高性能なサーバをいくつも作り，負荷分散するのはコスト面で難しい</a:t>
            </a:r>
            <a:r>
              <a:rPr lang="ja-JP" altLang="en-US" sz="2400" dirty="0" smtClean="0"/>
              <a:t>．性能</a:t>
            </a:r>
            <a:r>
              <a:rPr lang="ja-JP" altLang="en-US" sz="2400" dirty="0"/>
              <a:t>の低いコンピュータや旧式のサーバ等を利用し</a:t>
            </a:r>
            <a:r>
              <a:rPr lang="ja-JP" altLang="en-US" sz="2400" dirty="0" smtClean="0"/>
              <a:t>，</a:t>
            </a:r>
            <a:r>
              <a:rPr lang="ja-JP" altLang="en-US" sz="2400" dirty="0" smtClean="0">
                <a:solidFill>
                  <a:srgbClr val="FF0000"/>
                </a:solidFill>
              </a:rPr>
              <a:t>不均一</a:t>
            </a:r>
            <a:r>
              <a:rPr lang="ja-JP" altLang="en-US" sz="2400" dirty="0">
                <a:solidFill>
                  <a:srgbClr val="FF0000"/>
                </a:solidFill>
              </a:rPr>
              <a:t>な</a:t>
            </a:r>
            <a:r>
              <a:rPr lang="ja-JP" altLang="en-US" sz="2400" dirty="0" smtClean="0">
                <a:solidFill>
                  <a:srgbClr val="FF0000"/>
                </a:solidFill>
              </a:rPr>
              <a:t>性能で異種</a:t>
            </a:r>
            <a:r>
              <a:rPr lang="ja-JP" altLang="en-US" sz="2400" dirty="0">
                <a:solidFill>
                  <a:srgbClr val="FF0000"/>
                </a:solidFill>
              </a:rPr>
              <a:t>のコンピュータを組み合わせて</a:t>
            </a:r>
            <a:r>
              <a:rPr lang="en-US" altLang="ja-JP" sz="2400" dirty="0">
                <a:solidFill>
                  <a:srgbClr val="FF0000"/>
                </a:solidFill>
              </a:rPr>
              <a:t>WEB</a:t>
            </a:r>
            <a:r>
              <a:rPr lang="ja-JP" altLang="en-US" sz="2400" dirty="0">
                <a:solidFill>
                  <a:srgbClr val="FF0000"/>
                </a:solidFill>
              </a:rPr>
              <a:t>サイトを構築し，ロードバランスする場合も少なくない．</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1032933" y="186221"/>
            <a:ext cx="7611626" cy="1477328"/>
          </a:xfrm>
          <a:prstGeom prst="rect">
            <a:avLst/>
          </a:prstGeom>
          <a:noFill/>
        </p:spPr>
        <p:txBody>
          <a:bodyPr wrap="square" rtlCol="0">
            <a:spAutoFit/>
          </a:bodyPr>
          <a:lstStyle/>
          <a:p>
            <a:pPr algn="r"/>
            <a:r>
              <a:rPr lang="ja-JP" altLang="en-US" dirty="0"/>
              <a:t>観光地検索システム</a:t>
            </a:r>
            <a:r>
              <a:rPr lang="ja-JP" altLang="en-US" dirty="0" smtClean="0"/>
              <a:t>における</a:t>
            </a:r>
            <a:r>
              <a:rPr lang="en-US" altLang="ja-JP" dirty="0" smtClean="0"/>
              <a:t/>
            </a:r>
            <a:br>
              <a:rPr lang="en-US" altLang="ja-JP" dirty="0" smtClean="0"/>
            </a:br>
            <a:r>
              <a:rPr lang="ja-JP" altLang="en-US" dirty="0" smtClean="0"/>
              <a:t>レスポンス</a:t>
            </a:r>
            <a:r>
              <a:rPr lang="ja-JP" altLang="en-US" dirty="0"/>
              <a:t>速度を考慮したロードバランサー</a:t>
            </a:r>
            <a:endParaRPr lang="en-US" altLang="ja-JP" dirty="0" smtClean="0"/>
          </a:p>
          <a:p>
            <a:pPr algn="r"/>
            <a:r>
              <a:rPr lang="ja-JP" altLang="en-US" dirty="0" smtClean="0"/>
              <a:t>学籍</a:t>
            </a:r>
            <a:r>
              <a:rPr lang="ja-JP" altLang="en-US" dirty="0"/>
              <a:t>番号：</a:t>
            </a:r>
            <a:r>
              <a:rPr lang="en-US" altLang="ja-JP" dirty="0" smtClean="0"/>
              <a:t>1821086  </a:t>
            </a:r>
            <a:r>
              <a:rPr lang="ja-JP" altLang="en-US" dirty="0" smtClean="0"/>
              <a:t>氏名</a:t>
            </a:r>
            <a:r>
              <a:rPr lang="ja-JP" altLang="en-US" dirty="0"/>
              <a:t>：松尾祐</a:t>
            </a:r>
            <a:r>
              <a:rPr lang="ja-JP" altLang="en-US" dirty="0" smtClean="0"/>
              <a:t>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lnSpcReduction="10000"/>
          </a:bodyPr>
          <a:lstStyle/>
          <a:p>
            <a:pPr>
              <a:lnSpc>
                <a:spcPct val="120000"/>
              </a:lnSpc>
            </a:pPr>
            <a:r>
              <a:rPr lang="ja-JP" altLang="en-US" dirty="0"/>
              <a:t>既存技術では，サーバ間の性能差を考慮してロードバランスされていない</a:t>
            </a:r>
            <a:r>
              <a:rPr lang="ja-JP" altLang="en-US" dirty="0" smtClean="0"/>
              <a:t>．導入</a:t>
            </a:r>
            <a:r>
              <a:rPr lang="ja-JP" altLang="en-US" dirty="0"/>
              <a:t>のしやすさから順に割り振る「ラウンドロビン</a:t>
            </a:r>
            <a:r>
              <a:rPr lang="ja-JP" altLang="en-US" dirty="0" smtClean="0"/>
              <a:t>」方式が</a:t>
            </a:r>
            <a:r>
              <a:rPr lang="ja-JP" altLang="en-US" dirty="0"/>
              <a:t>頻繁に利用される．</a:t>
            </a:r>
          </a:p>
          <a:p>
            <a:pPr>
              <a:lnSpc>
                <a:spcPct val="120000"/>
              </a:lnSpc>
            </a:pPr>
            <a:endParaRPr lang="ja-JP" altLang="en-US" dirty="0"/>
          </a:p>
          <a:p>
            <a:pPr>
              <a:lnSpc>
                <a:spcPct val="120000"/>
              </a:lnSpc>
            </a:pPr>
            <a:r>
              <a:rPr lang="ja-JP" altLang="en-US" dirty="0" smtClean="0"/>
              <a:t>サーバ間の性能や通信装置の性能に</a:t>
            </a:r>
            <a:r>
              <a:rPr lang="ja-JP" altLang="en-US" dirty="0" smtClean="0">
                <a:solidFill>
                  <a:srgbClr val="FF0000"/>
                </a:solidFill>
              </a:rPr>
              <a:t>バラつきがある場合</a:t>
            </a:r>
            <a:r>
              <a:rPr lang="ja-JP" altLang="en-US" dirty="0"/>
              <a:t>，</a:t>
            </a:r>
            <a:r>
              <a:rPr lang="ja-JP" altLang="en-US" dirty="0" smtClean="0"/>
              <a:t>応答</a:t>
            </a:r>
            <a:r>
              <a:rPr lang="ja-JP" altLang="en-US" dirty="0"/>
              <a:t>速度が一定とは</a:t>
            </a:r>
            <a:r>
              <a:rPr lang="ja-JP" altLang="en-US" dirty="0" smtClean="0"/>
              <a:t>限らない．単純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r>
              <a:rPr lang="ja-JP" altLang="en-US" dirty="0"/>
              <a:t>ロードバランサーは順</a:t>
            </a:r>
            <a:r>
              <a:rPr lang="ja-JP" altLang="en-US" dirty="0" smtClean="0"/>
              <a:t>に割り振る方式が頻繫に利用されて</a:t>
            </a:r>
            <a:r>
              <a:rPr lang="ja-JP" altLang="en-US" dirty="0" smtClean="0"/>
              <a:t>いる</a:t>
            </a:r>
            <a:r>
              <a:rPr lang="ja-JP" altLang="en-US" dirty="0"/>
              <a:t>．しかし，この</a:t>
            </a:r>
            <a:r>
              <a:rPr lang="ja-JP" altLang="en-US" dirty="0" smtClean="0"/>
              <a:t>方法で</a:t>
            </a:r>
            <a:r>
              <a:rPr lang="ja-JP" altLang="en-US" dirty="0" smtClean="0"/>
              <a:t>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a:t>
            </a:r>
            <a:r>
              <a:rPr lang="ja-JP" altLang="en-US" dirty="0"/>
              <a:t>しまう．</a:t>
            </a:r>
            <a:endParaRPr lang="ja-JP" altLang="en-US" dirty="0"/>
          </a:p>
          <a:p>
            <a:endParaRPr lang="ja-JP" altLang="en-US" dirty="0"/>
          </a:p>
          <a:p>
            <a:r>
              <a:rPr lang="ja-JP" altLang="en-US" dirty="0" smtClean="0"/>
              <a:t>負荷分散をしたい</a:t>
            </a:r>
            <a:r>
              <a:rPr lang="ja-JP" altLang="en-US" dirty="0"/>
              <a:t>が，同一</a:t>
            </a:r>
            <a:r>
              <a:rPr lang="ja-JP" altLang="en-US" dirty="0" smtClean="0"/>
              <a:t>で高性能なサーバを揃えるのが難しい個人を対象</a:t>
            </a:r>
            <a:r>
              <a:rPr lang="ja-JP" altLang="en-US" dirty="0"/>
              <a:t>に，応答</a:t>
            </a:r>
            <a:r>
              <a:rPr lang="ja-JP" altLang="en-US" dirty="0" smtClean="0"/>
              <a:t>速度を考慮した割り振りをするロードバランサーを作成すること</a:t>
            </a:r>
            <a:r>
              <a:rPr lang="ja-JP" altLang="en-US" dirty="0"/>
              <a:t>で，</a:t>
            </a:r>
            <a:r>
              <a:rPr lang="ja-JP" altLang="en-US" dirty="0" smtClean="0">
                <a:solidFill>
                  <a:srgbClr val="FF0000"/>
                </a:solidFill>
              </a:rPr>
              <a:t>ネットワーク</a:t>
            </a:r>
            <a:r>
              <a:rPr lang="ja-JP" altLang="en-US" dirty="0">
                <a:solidFill>
                  <a:srgbClr val="FF0000"/>
                </a:solidFill>
              </a:rPr>
              <a:t>の</a:t>
            </a:r>
            <a:r>
              <a:rPr lang="ja-JP" altLang="en-US" dirty="0" smtClean="0">
                <a:solidFill>
                  <a:srgbClr val="FF0000"/>
                </a:solidFill>
              </a:rPr>
              <a:t>ボトルネック</a:t>
            </a:r>
            <a:r>
              <a:rPr lang="ja-JP" altLang="en-US" dirty="0">
                <a:solidFill>
                  <a:srgbClr val="FF0000"/>
                </a:solidFill>
              </a:rPr>
              <a:t>削減，サイト</a:t>
            </a:r>
            <a:r>
              <a:rPr lang="ja-JP" altLang="en-US" dirty="0" smtClean="0">
                <a:solidFill>
                  <a:srgbClr val="FF0000"/>
                </a:solidFill>
              </a:rPr>
              <a:t>の稼働率や</a:t>
            </a:r>
            <a:r>
              <a:rPr lang="en-US" altLang="ja-JP" dirty="0" smtClean="0">
                <a:solidFill>
                  <a:srgbClr val="FF0000"/>
                </a:solidFill>
              </a:rPr>
              <a:t>SEO</a:t>
            </a:r>
            <a:r>
              <a:rPr lang="ja-JP" altLang="en-US" dirty="0" smtClean="0">
                <a:solidFill>
                  <a:srgbClr val="FF0000"/>
                </a:solidFill>
              </a:rPr>
              <a:t>の向上</a:t>
            </a:r>
            <a:r>
              <a:rPr lang="ja-JP" altLang="en-US" dirty="0" smtClean="0"/>
              <a:t>が出来ないかと</a:t>
            </a:r>
            <a:r>
              <a:rPr lang="ja-JP" altLang="en-US" dirty="0" smtClean="0"/>
              <a:t>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572558" y="3386666"/>
            <a:ext cx="7998883" cy="2900363"/>
          </a:xfrm>
        </p:spPr>
        <p:txBody>
          <a:bodyPr>
            <a:normAutofit lnSpcReduction="10000"/>
          </a:bodyPr>
          <a:lstStyle/>
          <a:p>
            <a:r>
              <a:rPr lang="ja-JP" altLang="en-US" dirty="0" smtClean="0"/>
              <a:t>性能差のある</a:t>
            </a:r>
            <a:r>
              <a:rPr lang="en-US" altLang="ja-JP" dirty="0" smtClean="0"/>
              <a:t>WEB</a:t>
            </a:r>
            <a:r>
              <a:rPr lang="ja-JP" altLang="en-US" dirty="0" smtClean="0"/>
              <a:t>サーバからなる</a:t>
            </a:r>
            <a:r>
              <a:rPr lang="en-US" altLang="ja-JP" dirty="0" smtClean="0"/>
              <a:t>WEB</a:t>
            </a:r>
            <a:r>
              <a:rPr lang="ja-JP" altLang="en-US" dirty="0" smtClean="0"/>
              <a:t>サイト環境において，応答</a:t>
            </a:r>
            <a:r>
              <a:rPr lang="ja-JP" altLang="en-US" dirty="0"/>
              <a:t>速度によってサーバの割り振り先を</a:t>
            </a:r>
            <a:r>
              <a:rPr lang="ja-JP" altLang="en-US" dirty="0" smtClean="0"/>
              <a:t>決めるアルゴリズム</a:t>
            </a:r>
            <a:r>
              <a:rPr lang="ja-JP" altLang="en-US" dirty="0"/>
              <a:t>の</a:t>
            </a:r>
            <a:r>
              <a:rPr lang="ja-JP" altLang="en-US" dirty="0" smtClean="0"/>
              <a:t>提案．</a:t>
            </a:r>
            <a:endParaRPr lang="en-US" altLang="ja-JP" dirty="0"/>
          </a:p>
          <a:p>
            <a:r>
              <a:rPr lang="en-US" altLang="ja-JP" dirty="0" smtClean="0"/>
              <a:t>WEB</a:t>
            </a:r>
            <a:r>
              <a:rPr lang="ja-JP" altLang="en-US" dirty="0" smtClean="0"/>
              <a:t>サーバの応答</a:t>
            </a:r>
            <a:r>
              <a:rPr lang="ja-JP" altLang="en-US" dirty="0"/>
              <a:t>速度を考慮した</a:t>
            </a:r>
            <a:r>
              <a:rPr lang="ja-JP" altLang="en-US" dirty="0"/>
              <a:t>ロードバランサーの設計と</a:t>
            </a:r>
            <a:r>
              <a:rPr lang="ja-JP" altLang="en-US" dirty="0" smtClean="0"/>
              <a:t>開発</a:t>
            </a:r>
            <a:r>
              <a:rPr lang="ja-JP" altLang="en-US" dirty="0"/>
              <a:t>．</a:t>
            </a:r>
            <a:endParaRPr lang="ja-JP" altLang="en-US" dirty="0"/>
          </a:p>
          <a:p>
            <a:r>
              <a:rPr lang="ja-JP" altLang="en-US" dirty="0"/>
              <a:t>サーバを監視し評価するシステム</a:t>
            </a:r>
            <a:r>
              <a:rPr lang="ja-JP" altLang="en-US" dirty="0" smtClean="0"/>
              <a:t>の</a:t>
            </a:r>
            <a:r>
              <a:rPr lang="ja-JP" altLang="en-US" dirty="0"/>
              <a:t>設計</a:t>
            </a:r>
            <a:r>
              <a:rPr lang="ja-JP" altLang="en-US" dirty="0" smtClean="0"/>
              <a:t>と開発</a:t>
            </a:r>
            <a:r>
              <a:rPr lang="ja-JP" altLang="en-US" dirty="0"/>
              <a:t>．</a:t>
            </a:r>
            <a:endParaRPr lang="en-US" altLang="ja-JP" dirty="0" smtClean="0"/>
          </a:p>
          <a:p>
            <a:r>
              <a:rPr lang="ja-JP" altLang="en-US" dirty="0" smtClean="0"/>
              <a:t>実験による実現可能性の評価</a:t>
            </a:r>
            <a:r>
              <a:rPr lang="ja-JP" altLang="en-US" dirty="0"/>
              <a:t>．</a:t>
            </a: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5" name="図 4"/>
          <p:cNvPicPr>
            <a:picLocks noChangeAspect="1"/>
          </p:cNvPicPr>
          <p:nvPr/>
        </p:nvPicPr>
        <p:blipFill>
          <a:blip r:embed="rId2"/>
          <a:stretch>
            <a:fillRect/>
          </a:stretch>
        </p:blipFill>
        <p:spPr>
          <a:xfrm>
            <a:off x="1345219" y="1027907"/>
            <a:ext cx="6453562" cy="2094244"/>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511300"/>
            <a:ext cx="7886700" cy="5210176"/>
          </a:xfrm>
        </p:spPr>
        <p:txBody>
          <a:bodyPr>
            <a:normAutofit lnSpcReduction="10000"/>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[Ⅰ#2008</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ja-JP" altLang="en-US" dirty="0" smtClean="0">
                <a:latin typeface="ＭＳ Ｐゴシック" panose="020B0600070205080204" pitchFamily="50" charset="-128"/>
              </a:rPr>
              <a:t>「</a:t>
            </a:r>
            <a:r>
              <a:rPr lang="en-US" altLang="ja-JP" dirty="0">
                <a:latin typeface="ＭＳ Ｐゴシック" panose="020B0600070205080204" pitchFamily="50" charset="-128"/>
              </a:rPr>
              <a:t>HTTP</a:t>
            </a:r>
            <a:r>
              <a:rPr lang="ja-JP" altLang="en-US" dirty="0">
                <a:latin typeface="ＭＳ Ｐゴシック" panose="020B0600070205080204" pitchFamily="50" charset="-128"/>
              </a:rPr>
              <a:t>セッションのハンドオーバによる</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サーバのロードバランス </a:t>
            </a:r>
            <a:r>
              <a:rPr lang="en-US" altLang="ja-JP" dirty="0">
                <a:latin typeface="ＭＳ Ｐゴシック" panose="020B0600070205080204" pitchFamily="50" charset="-128"/>
              </a:rPr>
              <a:t>(</a:t>
            </a:r>
            <a:r>
              <a:rPr lang="ja-JP" altLang="en-US" dirty="0">
                <a:latin typeface="ＭＳ Ｐゴシック" panose="020B0600070205080204" pitchFamily="50" charset="-128"/>
              </a:rPr>
              <a:t>分散システム</a:t>
            </a:r>
            <a:r>
              <a:rPr lang="en-US" altLang="ja-JP" dirty="0">
                <a:latin typeface="ＭＳ Ｐゴシック" panose="020B0600070205080204" pitchFamily="50" charset="-128"/>
              </a:rPr>
              <a:t>/</a:t>
            </a:r>
            <a:r>
              <a:rPr lang="ja-JP" altLang="en-US" dirty="0">
                <a:latin typeface="ＭＳ Ｐゴシック" panose="020B0600070205080204" pitchFamily="50" charset="-128"/>
              </a:rPr>
              <a:t>インターネット運用技術・高品質インターネット</a:t>
            </a:r>
            <a:r>
              <a:rPr lang="en-US" altLang="ja-JP" dirty="0">
                <a:latin typeface="ＭＳ Ｐゴシック" panose="020B0600070205080204" pitchFamily="50" charset="-128"/>
              </a:rPr>
              <a:t>)</a:t>
            </a:r>
            <a:r>
              <a:rPr lang="ja-JP" altLang="en-US" dirty="0" smtClean="0">
                <a:latin typeface="ＭＳ Ｐゴシック" panose="020B0600070205080204" pitchFamily="50" charset="-128"/>
              </a:rPr>
              <a:t>」</a:t>
            </a:r>
            <a:endParaRPr lang="en-US" altLang="ja-JP" dirty="0">
              <a:latin typeface="ＭＳ Ｐゴシック" panose="020B0600070205080204" pitchFamily="50" charset="-128"/>
            </a:endParaRPr>
          </a:p>
          <a:p>
            <a:pPr marL="0" indent="0">
              <a:lnSpc>
                <a:spcPct val="100000"/>
              </a:lnSpc>
              <a:buNone/>
            </a:pPr>
            <a:r>
              <a:rPr lang="ja-JP" altLang="en-US" u="sng" dirty="0" smtClean="0">
                <a:latin typeface="ＭＳ Ｐゴシック" panose="020B0600070205080204" pitchFamily="50" charset="-128"/>
              </a:rPr>
              <a:t>応答</a:t>
            </a:r>
            <a:r>
              <a:rPr lang="ja-JP" altLang="en-US" u="sng" dirty="0" smtClean="0">
                <a:latin typeface="ＭＳ Ｐゴシック" panose="020B0600070205080204" pitchFamily="50" charset="-128"/>
              </a:rPr>
              <a:t>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[Ⅱ#2007</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r>
              <a:rPr lang="ja-JP" altLang="en-US" dirty="0" smtClean="0">
                <a:latin typeface="ＭＳ Ｐゴシック" panose="020B0600070205080204" pitchFamily="50" charset="-128"/>
              </a:rPr>
              <a:t>」</a:t>
            </a:r>
            <a:endParaRPr lang="en-US" altLang="ja-JP" dirty="0">
              <a:latin typeface="ＭＳ Ｐゴシック" panose="020B0600070205080204" pitchFamily="50" charset="-128"/>
            </a:endParaRPr>
          </a:p>
          <a:p>
            <a:pPr marL="0" indent="0">
              <a:lnSpc>
                <a:spcPct val="100000"/>
              </a:lnSpc>
              <a:buNone/>
            </a:pPr>
            <a:r>
              <a:rPr lang="en-US" altLang="ja-JP" u="sng" dirty="0" smtClean="0">
                <a:latin typeface="ＭＳ Ｐゴシック" panose="020B0600070205080204" pitchFamily="50" charset="-128"/>
              </a:rPr>
              <a:t>WEB</a:t>
            </a:r>
            <a:r>
              <a:rPr lang="ja-JP" altLang="en-US" u="sng" dirty="0" smtClean="0">
                <a:latin typeface="ＭＳ Ｐゴシック" panose="020B0600070205080204" pitchFamily="50" charset="-128"/>
              </a:rPr>
              <a:t>サーバ監視システムの開発</a:t>
            </a:r>
            <a:endParaRPr lang="en-US" altLang="ja-JP"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[Ⅲ#2014]</a:t>
            </a:r>
            <a:r>
              <a:rPr lang="ja-JP" altLang="en-US" dirty="0" smtClean="0">
                <a:latin typeface="ＭＳ Ｐゴシック" panose="020B0600070205080204" pitchFamily="50" charset="-128"/>
              </a:rPr>
              <a:t> 堀内晨彦，</a:t>
            </a:r>
            <a:r>
              <a:rPr lang="ja-JP" altLang="en-US" dirty="0">
                <a:latin typeface="ＭＳ Ｐゴシック" panose="020B0600070205080204" pitchFamily="50" charset="-128"/>
              </a:rPr>
              <a:t>最所圭三</a:t>
            </a:r>
            <a:r>
              <a:rPr lang="ja-JP" altLang="en-US" dirty="0" smtClean="0">
                <a:latin typeface="ＭＳ Ｐゴシック" panose="020B0600070205080204" pitchFamily="50" charset="-128"/>
              </a:rPr>
              <a:t>「</a:t>
            </a:r>
            <a:r>
              <a:rPr lang="ja-JP" altLang="en-US" dirty="0">
                <a:latin typeface="ＭＳ Ｐゴシック" panose="020B0600070205080204" pitchFamily="50" charset="-128"/>
              </a:rPr>
              <a:t>クラウドに適した</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システムの負荷監視機能の改善について</a:t>
            </a:r>
            <a:r>
              <a:rPr lang="ja-JP" altLang="en-US" dirty="0" smtClean="0">
                <a:latin typeface="ＭＳ Ｐゴシック" panose="020B0600070205080204" pitchFamily="50" charset="-128"/>
              </a:rPr>
              <a:t>」</a:t>
            </a:r>
            <a:endParaRPr lang="ja-JP" altLang="en-US"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3" name="図 2"/>
          <p:cNvPicPr>
            <a:picLocks noChangeAspect="1"/>
          </p:cNvPicPr>
          <p:nvPr/>
        </p:nvPicPr>
        <p:blipFill>
          <a:blip r:embed="rId2"/>
          <a:stretch>
            <a:fillRect/>
          </a:stretch>
        </p:blipFill>
        <p:spPr>
          <a:xfrm>
            <a:off x="696384" y="1126904"/>
            <a:ext cx="7453364" cy="5671829"/>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提案方式の説明</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latin typeface="ＭＳ Ｐゴシック" panose="020B0600070205080204" pitchFamily="50" charset="-128"/>
              </a:rPr>
              <a:t>冗長的で性能が不均一</a:t>
            </a:r>
            <a:r>
              <a:rPr lang="ja-JP" altLang="en-US" sz="3200" dirty="0">
                <a:latin typeface="ＭＳ Ｐゴシック" panose="020B0600070205080204" pitchFamily="50" charset="-128"/>
              </a:rPr>
              <a:t>な</a:t>
            </a:r>
            <a:r>
              <a:rPr lang="ja-JP" altLang="en-US" sz="3200" dirty="0" smtClean="0">
                <a:latin typeface="ＭＳ Ｐゴシック" panose="020B0600070205080204" pitchFamily="50" charset="-128"/>
              </a:rPr>
              <a:t>サーバの応答速度を計測．</a:t>
            </a:r>
            <a:endParaRPr lang="en-US" altLang="ja-JP" sz="3200" dirty="0" smtClean="0">
              <a:latin typeface="ＭＳ Ｐゴシック" panose="020B0600070205080204" pitchFamily="50" charset="-128"/>
            </a:endParaRPr>
          </a:p>
          <a:p>
            <a:endParaRPr lang="en-US" altLang="ja-JP" sz="3200" dirty="0" smtClean="0">
              <a:latin typeface="ＭＳ Ｐゴシック" panose="020B0600070205080204" pitchFamily="50" charset="-128"/>
            </a:endParaRPr>
          </a:p>
          <a:p>
            <a:r>
              <a:rPr lang="ja-JP" altLang="en-US" sz="3200" dirty="0">
                <a:latin typeface="ＭＳ Ｐゴシック" panose="020B0600070205080204" pitchFamily="50" charset="-128"/>
              </a:rPr>
              <a:t>応答</a:t>
            </a:r>
            <a:r>
              <a:rPr lang="ja-JP" altLang="en-US" sz="3200" dirty="0" smtClean="0">
                <a:latin typeface="ＭＳ Ｐゴシック" panose="020B0600070205080204" pitchFamily="50" charset="-128"/>
              </a:rPr>
              <a:t>速度評価アルゴリズムを使い評価．</a:t>
            </a:r>
            <a:endParaRPr lang="en-US" altLang="ja-JP" sz="3200" dirty="0" smtClean="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smtClean="0">
                <a:latin typeface="ＭＳ Ｐゴシック" panose="020B0600070205080204" pitchFamily="50" charset="-128"/>
              </a:rPr>
              <a:t>ロードバランサー</a:t>
            </a:r>
            <a:r>
              <a:rPr lang="ja-JP" altLang="en-US" sz="3200" dirty="0">
                <a:latin typeface="ＭＳ Ｐゴシック" panose="020B0600070205080204" pitchFamily="50" charset="-128"/>
              </a:rPr>
              <a:t>はこの評価を割り振る指標として</a:t>
            </a:r>
            <a:r>
              <a:rPr lang="ja-JP" altLang="en-US" sz="3200" dirty="0" smtClean="0">
                <a:latin typeface="ＭＳ Ｐゴシック" panose="020B0600070205080204" pitchFamily="50" charset="-128"/>
              </a:rPr>
              <a:t>判断する</a:t>
            </a:r>
            <a:r>
              <a:rPr lang="ja-JP" altLang="en-US" sz="3200" dirty="0" smtClean="0">
                <a:latin typeface="ＭＳ Ｐゴシック" panose="020B0600070205080204" pitchFamily="50" charset="-128"/>
              </a:rPr>
              <a:t>．</a:t>
            </a:r>
            <a:endParaRPr lang="ja-JP" altLang="en-US" sz="3200" dirty="0"/>
          </a:p>
          <a:p>
            <a:pPr marL="0" indent="0">
              <a:buNone/>
            </a:pPr>
            <a:endParaRPr lang="ja-JP" altLang="en-US"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050" y="431533"/>
            <a:ext cx="7886700" cy="1325563"/>
          </a:xfrm>
        </p:spPr>
        <p:txBody>
          <a:bodyPr/>
          <a:lstStyle/>
          <a:p>
            <a:r>
              <a:rPr lang="ja-JP" altLang="en-US" dirty="0"/>
              <a:t>開発環境と今後</a:t>
            </a:r>
            <a:r>
              <a:rPr kumimoji="1" lang="ja-JP" altLang="en-US" dirty="0"/>
              <a:t>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11" name="図 10"/>
          <p:cNvPicPr>
            <a:picLocks noChangeAspect="1"/>
          </p:cNvPicPr>
          <p:nvPr/>
        </p:nvPicPr>
        <p:blipFill>
          <a:blip r:embed="rId2"/>
          <a:stretch>
            <a:fillRect/>
          </a:stretch>
        </p:blipFill>
        <p:spPr>
          <a:xfrm>
            <a:off x="1015978" y="4319010"/>
            <a:ext cx="6908844" cy="2360290"/>
          </a:xfrm>
          <a:prstGeom prst="rect">
            <a:avLst/>
          </a:prstGeom>
        </p:spPr>
      </p:pic>
      <p:sp>
        <p:nvSpPr>
          <p:cNvPr id="5" name="テキスト ボックス 4"/>
          <p:cNvSpPr txBox="1"/>
          <p:nvPr/>
        </p:nvSpPr>
        <p:spPr>
          <a:xfrm>
            <a:off x="493991" y="3839827"/>
            <a:ext cx="2969083" cy="461665"/>
          </a:xfrm>
          <a:prstGeom prst="rect">
            <a:avLst/>
          </a:prstGeom>
          <a:noFill/>
        </p:spPr>
        <p:txBody>
          <a:bodyPr wrap="none" rtlCol="0">
            <a:spAutoFit/>
          </a:bodyPr>
          <a:lstStyle/>
          <a:p>
            <a:r>
              <a:rPr lang="ja-JP" altLang="en-US" sz="2400" b="1" dirty="0" smtClean="0"/>
              <a:t>・今後のスケジュール</a:t>
            </a:r>
            <a:endParaRPr lang="en-US" altLang="ja-JP" sz="2400" b="1" dirty="0" smtClean="0"/>
          </a:p>
        </p:txBody>
      </p:sp>
      <p:sp>
        <p:nvSpPr>
          <p:cNvPr id="6" name="テキスト ボックス 5"/>
          <p:cNvSpPr txBox="1"/>
          <p:nvPr/>
        </p:nvSpPr>
        <p:spPr>
          <a:xfrm>
            <a:off x="527050" y="1576455"/>
            <a:ext cx="3328155" cy="461665"/>
          </a:xfrm>
          <a:prstGeom prst="rect">
            <a:avLst/>
          </a:prstGeom>
          <a:noFill/>
        </p:spPr>
        <p:txBody>
          <a:bodyPr wrap="none" rtlCol="0">
            <a:spAutoFit/>
          </a:bodyPr>
          <a:lstStyle/>
          <a:p>
            <a:r>
              <a:rPr lang="ja-JP" altLang="en-US" sz="2400" b="1" dirty="0" smtClean="0"/>
              <a:t>・</a:t>
            </a:r>
            <a:r>
              <a:rPr lang="ja-JP" altLang="en-US" sz="2400" b="1" dirty="0"/>
              <a:t>システム</a:t>
            </a:r>
            <a:r>
              <a:rPr lang="ja-JP" altLang="en-US" sz="2400" b="1" dirty="0" smtClean="0"/>
              <a:t>別の開発環境</a:t>
            </a:r>
            <a:endParaRPr lang="en-US" altLang="ja-JP" sz="2400" b="1" dirty="0" smtClean="0"/>
          </a:p>
        </p:txBody>
      </p:sp>
      <p:sp>
        <p:nvSpPr>
          <p:cNvPr id="8" name="テキスト ボックス 7"/>
          <p:cNvSpPr txBox="1"/>
          <p:nvPr/>
        </p:nvSpPr>
        <p:spPr>
          <a:xfrm>
            <a:off x="660070" y="2022308"/>
            <a:ext cx="3031600" cy="646331"/>
          </a:xfrm>
          <a:prstGeom prst="rect">
            <a:avLst/>
          </a:prstGeom>
          <a:noFill/>
        </p:spPr>
        <p:txBody>
          <a:bodyPr wrap="none" rtlCol="0">
            <a:spAutoFit/>
          </a:bodyPr>
          <a:lstStyle/>
          <a:p>
            <a:pPr algn="ctr"/>
            <a:r>
              <a:rPr lang="en-US" altLang="ja-JP" b="1" u="sng" dirty="0" smtClean="0">
                <a:solidFill>
                  <a:prstClr val="black"/>
                </a:solidFill>
              </a:rPr>
              <a:t>WEB</a:t>
            </a:r>
            <a:r>
              <a:rPr lang="ja-JP" altLang="en-US" b="1" u="sng" dirty="0" smtClean="0">
                <a:solidFill>
                  <a:prstClr val="black"/>
                </a:solidFill>
              </a:rPr>
              <a:t>サービス（検索システム）</a:t>
            </a:r>
            <a:endParaRPr lang="en-US" altLang="ja-JP" b="1" u="sng" dirty="0" smtClean="0">
              <a:solidFill>
                <a:prstClr val="black"/>
              </a:solidFill>
            </a:endParaRPr>
          </a:p>
          <a:p>
            <a:pPr algn="ctr"/>
            <a:r>
              <a:rPr lang="en-US" altLang="ja-JP" dirty="0" err="1" smtClean="0">
                <a:solidFill>
                  <a:prstClr val="black"/>
                </a:solidFill>
              </a:rPr>
              <a:t>PHP,HTML,Apache,SQLITE</a:t>
            </a:r>
            <a:endParaRPr kumimoji="1" lang="ja-JP" altLang="en-US" dirty="0"/>
          </a:p>
        </p:txBody>
      </p:sp>
      <p:sp>
        <p:nvSpPr>
          <p:cNvPr id="9" name="テキスト ボックス 8"/>
          <p:cNvSpPr txBox="1"/>
          <p:nvPr/>
        </p:nvSpPr>
        <p:spPr>
          <a:xfrm>
            <a:off x="3992242" y="2035388"/>
            <a:ext cx="1624163" cy="646331"/>
          </a:xfrm>
          <a:prstGeom prst="rect">
            <a:avLst/>
          </a:prstGeom>
          <a:noFill/>
        </p:spPr>
        <p:txBody>
          <a:bodyPr wrap="none" rtlCol="0">
            <a:spAutoFit/>
          </a:bodyPr>
          <a:lstStyle/>
          <a:p>
            <a:pPr algn="ctr"/>
            <a:r>
              <a:rPr lang="ja-JP" altLang="en-US" b="1" u="sng" dirty="0" smtClean="0">
                <a:solidFill>
                  <a:prstClr val="black"/>
                </a:solidFill>
              </a:rPr>
              <a:t>ロードバランサ</a:t>
            </a:r>
            <a:endParaRPr lang="en-US" altLang="ja-JP" b="1" u="sng" dirty="0" smtClean="0">
              <a:solidFill>
                <a:prstClr val="black"/>
              </a:solidFill>
            </a:endParaRPr>
          </a:p>
          <a:p>
            <a:pPr algn="ctr"/>
            <a:r>
              <a:rPr lang="en-US" altLang="ja-JP" dirty="0" err="1" smtClean="0">
                <a:solidFill>
                  <a:prstClr val="black"/>
                </a:solidFill>
              </a:rPr>
              <a:t>NGINX,Python</a:t>
            </a:r>
            <a:endParaRPr lang="en-US" altLang="ja-JP" dirty="0" smtClean="0">
              <a:solidFill>
                <a:prstClr val="black"/>
              </a:solidFill>
            </a:endParaRPr>
          </a:p>
        </p:txBody>
      </p:sp>
      <p:sp>
        <p:nvSpPr>
          <p:cNvPr id="10" name="テキスト ボックス 9"/>
          <p:cNvSpPr txBox="1"/>
          <p:nvPr/>
        </p:nvSpPr>
        <p:spPr>
          <a:xfrm>
            <a:off x="5916977" y="2035388"/>
            <a:ext cx="2428870" cy="646331"/>
          </a:xfrm>
          <a:prstGeom prst="rect">
            <a:avLst/>
          </a:prstGeom>
          <a:noFill/>
        </p:spPr>
        <p:txBody>
          <a:bodyPr wrap="none" rtlCol="0">
            <a:spAutoFit/>
          </a:bodyPr>
          <a:lstStyle/>
          <a:p>
            <a:pPr algn="ctr"/>
            <a:r>
              <a:rPr lang="ja-JP" altLang="en-US" b="1" u="sng" dirty="0">
                <a:solidFill>
                  <a:prstClr val="black"/>
                </a:solidFill>
              </a:rPr>
              <a:t>応答</a:t>
            </a:r>
            <a:r>
              <a:rPr lang="ja-JP" altLang="en-US" b="1" u="sng" dirty="0" smtClean="0">
                <a:solidFill>
                  <a:prstClr val="black"/>
                </a:solidFill>
              </a:rPr>
              <a:t>速度計測システム</a:t>
            </a:r>
            <a:endParaRPr lang="en-US" altLang="ja-JP" b="1" u="sng" dirty="0" smtClean="0">
              <a:solidFill>
                <a:prstClr val="black"/>
              </a:solidFill>
            </a:endParaRPr>
          </a:p>
          <a:p>
            <a:pPr algn="ctr"/>
            <a:r>
              <a:rPr lang="en-US" altLang="ja-JP" dirty="0" err="1" smtClean="0">
                <a:solidFill>
                  <a:prstClr val="black"/>
                </a:solidFill>
              </a:rPr>
              <a:t>Python,SQLITE</a:t>
            </a:r>
            <a:endParaRPr kumimoji="1" lang="ja-JP" altLang="en-US" dirty="0"/>
          </a:p>
        </p:txBody>
      </p:sp>
      <p:sp>
        <p:nvSpPr>
          <p:cNvPr id="12" name="テキスト ボックス 11"/>
          <p:cNvSpPr txBox="1"/>
          <p:nvPr/>
        </p:nvSpPr>
        <p:spPr>
          <a:xfrm>
            <a:off x="493991" y="2877653"/>
            <a:ext cx="2379177" cy="461665"/>
          </a:xfrm>
          <a:prstGeom prst="rect">
            <a:avLst/>
          </a:prstGeom>
          <a:noFill/>
        </p:spPr>
        <p:txBody>
          <a:bodyPr wrap="none" rtlCol="0">
            <a:spAutoFit/>
          </a:bodyPr>
          <a:lstStyle/>
          <a:p>
            <a:r>
              <a:rPr lang="ja-JP" altLang="en-US" sz="2400" b="1" dirty="0" smtClean="0"/>
              <a:t>・</a:t>
            </a:r>
            <a:r>
              <a:rPr lang="ja-JP" altLang="en-US" sz="2400" b="1" dirty="0"/>
              <a:t>これまで</a:t>
            </a:r>
            <a:r>
              <a:rPr lang="ja-JP" altLang="en-US" sz="2400" b="1" dirty="0" smtClean="0"/>
              <a:t>の進捗</a:t>
            </a:r>
            <a:endParaRPr lang="en-US" altLang="ja-JP" sz="2400" b="1" dirty="0" smtClean="0"/>
          </a:p>
        </p:txBody>
      </p:sp>
      <p:sp>
        <p:nvSpPr>
          <p:cNvPr id="3" name="テキスト ボックス 2"/>
          <p:cNvSpPr txBox="1"/>
          <p:nvPr/>
        </p:nvSpPr>
        <p:spPr>
          <a:xfrm>
            <a:off x="671006" y="3315698"/>
            <a:ext cx="7253816" cy="369332"/>
          </a:xfrm>
          <a:prstGeom prst="rect">
            <a:avLst/>
          </a:prstGeom>
          <a:noFill/>
        </p:spPr>
        <p:txBody>
          <a:bodyPr wrap="square" rtlCol="0">
            <a:spAutoFit/>
          </a:bodyPr>
          <a:lstStyle/>
          <a:p>
            <a:r>
              <a:rPr kumimoji="1" lang="en-US" altLang="ja-JP" dirty="0" err="1" smtClean="0"/>
              <a:t>Raspberry</a:t>
            </a:r>
            <a:r>
              <a:rPr lang="en-US" altLang="ja-JP" dirty="0" err="1" smtClean="0"/>
              <a:t>Pi</a:t>
            </a:r>
            <a:r>
              <a:rPr lang="ja-JP" altLang="en-US" dirty="0" smtClean="0"/>
              <a:t>上での</a:t>
            </a:r>
            <a:r>
              <a:rPr lang="en-US" altLang="ja-JP" dirty="0" smtClean="0"/>
              <a:t>WEB</a:t>
            </a:r>
            <a:r>
              <a:rPr lang="ja-JP" altLang="en-US" dirty="0" smtClean="0"/>
              <a:t>サーバ冗長化，応答速度計測プログラムの作成</a:t>
            </a:r>
            <a:endParaRPr kumimoji="1" lang="ja-JP" altLang="en-US" dirty="0"/>
          </a:p>
        </p:txBody>
      </p:sp>
    </p:spTree>
    <p:extLst>
      <p:ext uri="{BB962C8B-B14F-4D97-AF65-F5344CB8AC3E}">
        <p14:creationId xmlns:p14="http://schemas.microsoft.com/office/powerpoint/2010/main" val="7937957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639</TotalTime>
  <Words>606</Words>
  <Application>Microsoft Office PowerPoint</Application>
  <PresentationFormat>画面に合わせる (4:3)</PresentationFormat>
  <Paragraphs>56</Paragraphs>
  <Slides>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提案方式の説明</vt:lpstr>
      <vt:lpstr>開発環境と今後のスケジュール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35</cp:revision>
  <dcterms:created xsi:type="dcterms:W3CDTF">2018-06-14T09:18:55Z</dcterms:created>
  <dcterms:modified xsi:type="dcterms:W3CDTF">2021-07-22T15:52:08Z</dcterms:modified>
</cp:coreProperties>
</file>