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1" r:id="rId3"/>
    <p:sldId id="275" r:id="rId4"/>
    <p:sldId id="276" r:id="rId5"/>
    <p:sldId id="274" r:id="rId6"/>
    <p:sldId id="265" r:id="rId7"/>
    <p:sldId id="268" r:id="rId8"/>
    <p:sldId id="269" r:id="rId9"/>
    <p:sldId id="267" r:id="rId10"/>
    <p:sldId id="270" r:id="rId11"/>
    <p:sldId id="266" r:id="rId12"/>
    <p:sldId id="259" r:id="rId13"/>
    <p:sldId id="260" r:id="rId14"/>
    <p:sldId id="264"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4"/>
            <a:ext cx="7886700" cy="4760857"/>
          </a:xfrm>
        </p:spPr>
        <p:txBody>
          <a:bodyPr>
            <a:normAutofit/>
          </a:bodyPr>
          <a:lstStyle/>
          <a:p>
            <a:pPr>
              <a:lnSpc>
                <a:spcPct val="120000"/>
              </a:lnSpc>
            </a:pPr>
            <a:r>
              <a:rPr lang="ja-JP" altLang="en-US" dirty="0" smtClean="0"/>
              <a:t>結果的にロードバランスしてもＷＥＢページの表示は早くならないことが懸念される。</a:t>
            </a:r>
            <a:endParaRPr lang="en-US" altLang="ja-JP" dirty="0" smtClean="0"/>
          </a:p>
          <a:p>
            <a:pPr>
              <a:lnSpc>
                <a:spcPct val="120000"/>
              </a:lnSpc>
            </a:pPr>
            <a:r>
              <a:rPr lang="ja-JP" altLang="en-US" dirty="0" smtClean="0"/>
              <a:t>ベースは</a:t>
            </a:r>
            <a:r>
              <a:rPr lang="ja-JP" altLang="en-US" dirty="0"/>
              <a:t>現在のコネクション数が最も小さいサーバに</a:t>
            </a:r>
            <a:r>
              <a:rPr lang="ja-JP" altLang="en-US" dirty="0" smtClean="0"/>
              <a:t>転送するリーストコネクション。補助的にネットワーク速度を計測し自動で割り振るシステムができればより良いＬＢができるのではないかと考えた。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51226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509720"/>
            <a:ext cx="7886700" cy="480191"/>
          </a:xfrm>
        </p:spPr>
        <p:txBody>
          <a:bodyPr>
            <a:normAutofit/>
          </a:bodyPr>
          <a:lstStyle/>
          <a:p>
            <a:r>
              <a:rPr kumimoji="1" lang="ja-JP" altLang="en-US" dirty="0" smtClean="0"/>
              <a:t>応答速度を考慮するロードバランサ</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grpSp>
        <p:nvGrpSpPr>
          <p:cNvPr id="5" name="グループ化 4"/>
          <p:cNvGrpSpPr/>
          <p:nvPr/>
        </p:nvGrpSpPr>
        <p:grpSpPr>
          <a:xfrm>
            <a:off x="443492" y="2146640"/>
            <a:ext cx="8422919" cy="4287077"/>
            <a:chOff x="628650" y="1826524"/>
            <a:chExt cx="8422919" cy="4287077"/>
          </a:xfrm>
        </p:grpSpPr>
        <p:sp>
          <p:nvSpPr>
            <p:cNvPr id="6" name="直方体 5"/>
            <p:cNvSpPr/>
            <p:nvPr/>
          </p:nvSpPr>
          <p:spPr>
            <a:xfrm>
              <a:off x="4937127" y="2294217"/>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7" name="グループ化 6"/>
            <p:cNvGrpSpPr/>
            <p:nvPr/>
          </p:nvGrpSpPr>
          <p:grpSpPr>
            <a:xfrm>
              <a:off x="628650" y="1826524"/>
              <a:ext cx="8422919" cy="4287077"/>
              <a:chOff x="784928" y="1362230"/>
              <a:chExt cx="8422919" cy="4287077"/>
            </a:xfrm>
          </p:grpSpPr>
          <p:cxnSp>
            <p:nvCxnSpPr>
              <p:cNvPr id="16" name="直線コネクタ 15"/>
              <p:cNvCxnSpPr/>
              <p:nvPr/>
            </p:nvCxnSpPr>
            <p:spPr>
              <a:xfrm flipV="1">
                <a:off x="2276450" y="3665691"/>
                <a:ext cx="2520558" cy="202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雲 16"/>
              <p:cNvSpPr/>
              <p:nvPr/>
            </p:nvSpPr>
            <p:spPr>
              <a:xfrm>
                <a:off x="784928" y="3212538"/>
                <a:ext cx="1691235" cy="946768"/>
              </a:xfrm>
              <a:prstGeom prst="cloud">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p:cNvSpPr/>
              <p:nvPr/>
            </p:nvSpPr>
            <p:spPr>
              <a:xfrm>
                <a:off x="2775569" y="3172077"/>
                <a:ext cx="1124793" cy="987229"/>
              </a:xfrm>
              <a:prstGeom prst="flowChartMagneticDisk">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a:off x="4315582" y="3279296"/>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ローチャート: 代替処理 19"/>
              <p:cNvSpPr/>
              <p:nvPr/>
            </p:nvSpPr>
            <p:spPr>
              <a:xfrm>
                <a:off x="7250464" y="2346689"/>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代替処理 20"/>
              <p:cNvSpPr/>
              <p:nvPr/>
            </p:nvSpPr>
            <p:spPr>
              <a:xfrm>
                <a:off x="7250464" y="3333917"/>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7250464" y="4356226"/>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95066" y="4124687"/>
                <a:ext cx="1800493" cy="369332"/>
              </a:xfrm>
              <a:prstGeom prst="rect">
                <a:avLst/>
              </a:prstGeom>
              <a:noFill/>
            </p:spPr>
            <p:txBody>
              <a:bodyPr wrap="none" rtlCol="0">
                <a:spAutoFit/>
              </a:bodyPr>
              <a:lstStyle/>
              <a:p>
                <a:r>
                  <a:rPr kumimoji="1" lang="ja-JP" altLang="en-US" dirty="0" smtClean="0"/>
                  <a:t>ロードバランサ</a:t>
                </a:r>
                <a:endParaRPr kumimoji="1" lang="ja-JP" altLang="en-US" dirty="0"/>
              </a:p>
            </p:txBody>
          </p:sp>
          <p:sp>
            <p:nvSpPr>
              <p:cNvPr id="24" name="テキスト ボックス 23"/>
              <p:cNvSpPr txBox="1"/>
              <p:nvPr/>
            </p:nvSpPr>
            <p:spPr>
              <a:xfrm>
                <a:off x="2775569" y="4171560"/>
                <a:ext cx="1107996" cy="369332"/>
              </a:xfrm>
              <a:prstGeom prst="rect">
                <a:avLst/>
              </a:prstGeom>
              <a:noFill/>
            </p:spPr>
            <p:txBody>
              <a:bodyPr wrap="none" rtlCol="0">
                <a:spAutoFit/>
              </a:bodyPr>
              <a:lstStyle/>
              <a:p>
                <a:r>
                  <a:rPr kumimoji="1" lang="ja-JP" altLang="en-US" dirty="0" smtClean="0"/>
                  <a:t>ルーター</a:t>
                </a:r>
                <a:endParaRPr kumimoji="1" lang="ja-JP" altLang="en-US" dirty="0"/>
              </a:p>
            </p:txBody>
          </p:sp>
          <p:sp>
            <p:nvSpPr>
              <p:cNvPr id="25" name="テキスト ボックス 24"/>
              <p:cNvSpPr txBox="1"/>
              <p:nvPr/>
            </p:nvSpPr>
            <p:spPr>
              <a:xfrm>
                <a:off x="1299781" y="3501256"/>
                <a:ext cx="661528" cy="369332"/>
              </a:xfrm>
              <a:prstGeom prst="rect">
                <a:avLst/>
              </a:prstGeom>
              <a:noFill/>
            </p:spPr>
            <p:txBody>
              <a:bodyPr wrap="none" rtlCol="0">
                <a:spAutoFit/>
              </a:bodyPr>
              <a:lstStyle/>
              <a:p>
                <a:r>
                  <a:rPr kumimoji="1" lang="en-US" altLang="ja-JP" dirty="0" smtClean="0"/>
                  <a:t>WAN</a:t>
                </a:r>
                <a:endParaRPr kumimoji="1" lang="ja-JP" altLang="en-US" dirty="0"/>
              </a:p>
            </p:txBody>
          </p:sp>
          <p:sp>
            <p:nvSpPr>
              <p:cNvPr id="26" name="テキスト ボックス 25"/>
              <p:cNvSpPr txBox="1"/>
              <p:nvPr/>
            </p:nvSpPr>
            <p:spPr>
              <a:xfrm>
                <a:off x="7958366" y="2561360"/>
                <a:ext cx="1010213" cy="369332"/>
              </a:xfrm>
              <a:prstGeom prst="rect">
                <a:avLst/>
              </a:prstGeom>
              <a:noFill/>
            </p:spPr>
            <p:txBody>
              <a:bodyPr wrap="none" rtlCol="0">
                <a:spAutoFit/>
              </a:bodyPr>
              <a:lstStyle/>
              <a:p>
                <a:r>
                  <a:rPr kumimoji="1" lang="ja-JP" altLang="en-US" dirty="0" smtClean="0"/>
                  <a:t>サーバ</a:t>
                </a:r>
                <a:r>
                  <a:rPr kumimoji="1" lang="en-US" altLang="ja-JP" dirty="0" smtClean="0"/>
                  <a:t>A</a:t>
                </a:r>
                <a:endParaRPr kumimoji="1" lang="ja-JP" altLang="en-US" dirty="0"/>
              </a:p>
            </p:txBody>
          </p:sp>
          <p:sp>
            <p:nvSpPr>
              <p:cNvPr id="27" name="テキスト ボックス 26"/>
              <p:cNvSpPr txBox="1"/>
              <p:nvPr/>
            </p:nvSpPr>
            <p:spPr>
              <a:xfrm>
                <a:off x="7955622" y="3561945"/>
                <a:ext cx="1069524"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8" name="テキスト ボックス 27"/>
              <p:cNvSpPr txBox="1"/>
              <p:nvPr/>
            </p:nvSpPr>
            <p:spPr>
              <a:xfrm>
                <a:off x="7913108" y="4595576"/>
                <a:ext cx="1128835"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9" name="テキスト ボックス 28"/>
              <p:cNvSpPr txBox="1"/>
              <p:nvPr/>
            </p:nvSpPr>
            <p:spPr>
              <a:xfrm>
                <a:off x="4295808" y="1362230"/>
                <a:ext cx="2954655" cy="369332"/>
              </a:xfrm>
              <a:prstGeom prst="rect">
                <a:avLst/>
              </a:prstGeom>
              <a:noFill/>
            </p:spPr>
            <p:txBody>
              <a:bodyPr wrap="none" rtlCol="0">
                <a:spAutoFit/>
              </a:bodyPr>
              <a:lstStyle/>
              <a:p>
                <a:r>
                  <a:rPr kumimoji="1" lang="ja-JP" altLang="en-US" dirty="0" smtClean="0"/>
                  <a:t>平均応答速度</a:t>
                </a:r>
                <a:r>
                  <a:rPr kumimoji="1" lang="ja-JP" altLang="en-US" dirty="0"/>
                  <a:t>の</a:t>
                </a:r>
                <a:r>
                  <a:rPr kumimoji="1" lang="ja-JP" altLang="en-US" dirty="0" smtClean="0"/>
                  <a:t>計測サーバ</a:t>
                </a:r>
                <a:endParaRPr kumimoji="1" lang="ja-JP" altLang="en-US" dirty="0"/>
              </a:p>
            </p:txBody>
          </p:sp>
          <p:sp>
            <p:nvSpPr>
              <p:cNvPr id="30" name="テキスト ボックス 29"/>
              <p:cNvSpPr txBox="1"/>
              <p:nvPr/>
            </p:nvSpPr>
            <p:spPr>
              <a:xfrm>
                <a:off x="6714857" y="5279975"/>
                <a:ext cx="2492990" cy="369332"/>
              </a:xfrm>
              <a:prstGeom prst="rect">
                <a:avLst/>
              </a:prstGeom>
              <a:noFill/>
            </p:spPr>
            <p:txBody>
              <a:bodyPr wrap="none" rtlCol="0">
                <a:spAutoFit/>
              </a:bodyPr>
              <a:lstStyle/>
              <a:p>
                <a:r>
                  <a:rPr kumimoji="1" lang="ja-JP" altLang="en-US" dirty="0" smtClean="0"/>
                  <a:t>物理的冗長的なサーバ</a:t>
                </a:r>
                <a:endParaRPr kumimoji="1" lang="ja-JP" altLang="en-US" dirty="0"/>
              </a:p>
            </p:txBody>
          </p:sp>
        </p:grpSp>
        <p:cxnSp>
          <p:nvCxnSpPr>
            <p:cNvPr id="10" name="直線コネクタ 9"/>
            <p:cNvCxnSpPr>
              <a:stCxn id="6" idx="5"/>
              <a:endCxn id="22" idx="1"/>
            </p:cNvCxnSpPr>
            <p:nvPr/>
          </p:nvCxnSpPr>
          <p:spPr>
            <a:xfrm>
              <a:off x="6296589" y="2584013"/>
              <a:ext cx="797597" cy="26492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19683" y="2584013"/>
              <a:ext cx="646331" cy="369332"/>
            </a:xfrm>
            <a:prstGeom prst="rect">
              <a:avLst/>
            </a:prstGeom>
            <a:noFill/>
          </p:spPr>
          <p:txBody>
            <a:bodyPr wrap="none" rtlCol="0">
              <a:spAutoFit/>
            </a:bodyPr>
            <a:lstStyle/>
            <a:p>
              <a:r>
                <a:rPr kumimoji="1" lang="ja-JP" altLang="en-US"/>
                <a:t>計測</a:t>
              </a:r>
            </a:p>
          </p:txBody>
        </p:sp>
        <p:cxnSp>
          <p:nvCxnSpPr>
            <p:cNvPr id="12" name="直線矢印コネクタ 11"/>
            <p:cNvCxnSpPr>
              <a:stCxn id="6" idx="3"/>
              <a:endCxn id="19" idx="0"/>
            </p:cNvCxnSpPr>
            <p:nvPr/>
          </p:nvCxnSpPr>
          <p:spPr>
            <a:xfrm flipH="1">
              <a:off x="4935634" y="3067007"/>
              <a:ext cx="584625" cy="676583"/>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3237790" y="2777211"/>
              <a:ext cx="1800493" cy="646331"/>
            </a:xfrm>
            <a:prstGeom prst="rect">
              <a:avLst/>
            </a:prstGeom>
            <a:noFill/>
          </p:spPr>
          <p:txBody>
            <a:bodyPr wrap="none" rtlCol="0">
              <a:spAutoFit/>
            </a:bodyPr>
            <a:lstStyle/>
            <a:p>
              <a:r>
                <a:rPr kumimoji="1" lang="ja-JP" altLang="en-US" dirty="0" smtClean="0"/>
                <a:t>平均応答速度を</a:t>
              </a:r>
              <a:r>
                <a:rPr kumimoji="1" lang="en-US" altLang="ja-JP" dirty="0" smtClean="0"/>
                <a:t/>
              </a:r>
              <a:br>
                <a:rPr kumimoji="1" lang="en-US" altLang="ja-JP" dirty="0" smtClean="0"/>
              </a:br>
              <a:r>
                <a:rPr kumimoji="1" lang="ja-JP" altLang="en-US" dirty="0" smtClean="0"/>
                <a:t>指標として送る</a:t>
              </a:r>
              <a:endParaRPr kumimoji="1" lang="en-US" altLang="ja-JP" dirty="0" smtClean="0"/>
            </a:p>
          </p:txBody>
        </p:sp>
        <p:cxnSp>
          <p:nvCxnSpPr>
            <p:cNvPr id="14" name="直線矢印コネクタ 13"/>
            <p:cNvCxnSpPr>
              <a:stCxn id="19" idx="5"/>
              <a:endCxn id="22" idx="1"/>
            </p:cNvCxnSpPr>
            <p:nvPr/>
          </p:nvCxnSpPr>
          <p:spPr>
            <a:xfrm>
              <a:off x="5518766" y="4033386"/>
              <a:ext cx="1575420" cy="11998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p:cNvSpPr txBox="1"/>
            <p:nvPr/>
          </p:nvSpPr>
          <p:spPr>
            <a:xfrm>
              <a:off x="5772057" y="4604169"/>
              <a:ext cx="1107996" cy="369332"/>
            </a:xfrm>
            <a:prstGeom prst="rect">
              <a:avLst/>
            </a:prstGeom>
            <a:noFill/>
          </p:spPr>
          <p:txBody>
            <a:bodyPr wrap="none" rtlCol="0">
              <a:spAutoFit/>
            </a:bodyPr>
            <a:lstStyle/>
            <a:p>
              <a:r>
                <a:rPr kumimoji="1" lang="ja-JP" altLang="en-US" dirty="0" smtClean="0"/>
                <a:t>割り振る</a:t>
              </a:r>
              <a:endParaRPr kumimoji="1" lang="ja-JP" altLang="en-US" dirty="0"/>
            </a:p>
          </p:txBody>
        </p:sp>
      </p:grpSp>
      <p:cxnSp>
        <p:nvCxnSpPr>
          <p:cNvPr id="31" name="直線コネクタ 30"/>
          <p:cNvCxnSpPr>
            <a:stCxn id="6" idx="5"/>
            <a:endCxn id="21" idx="1"/>
          </p:cNvCxnSpPr>
          <p:nvPr/>
        </p:nvCxnSpPr>
        <p:spPr>
          <a:xfrm>
            <a:off x="6111431" y="2904129"/>
            <a:ext cx="797597" cy="1626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a:endCxn id="20" idx="1"/>
          </p:cNvCxnSpPr>
          <p:nvPr/>
        </p:nvCxnSpPr>
        <p:spPr>
          <a:xfrm>
            <a:off x="6111431" y="2904129"/>
            <a:ext cx="797597" cy="63966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9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12</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13</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1690143"/>
            <a:ext cx="8771766" cy="543259"/>
          </a:xfrm>
        </p:spPr>
        <p:txBody>
          <a:bodyPr>
            <a:normAutofit/>
          </a:bodyPr>
          <a:lstStyle/>
          <a:p>
            <a:r>
              <a:rPr lang="ja-JP" altLang="en-US" dirty="0" smtClean="0"/>
              <a:t>簡易的</a:t>
            </a:r>
            <a:r>
              <a:rPr lang="ja-JP" altLang="en-US" dirty="0"/>
              <a:t>な検索システムを作成しデータベースと接続</a:t>
            </a:r>
            <a:r>
              <a:rPr lang="ja-JP" altLang="en-US" dirty="0" smtClean="0"/>
              <a:t>。</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
        <p:nvSpPr>
          <p:cNvPr id="6" name="タイトル 1"/>
          <p:cNvSpPr>
            <a:spLocks noGrp="1"/>
          </p:cNvSpPr>
          <p:nvPr>
            <p:ph type="title"/>
          </p:nvPr>
        </p:nvSpPr>
        <p:spPr/>
        <p:txBody>
          <a:bodyPr>
            <a:normAutofit/>
          </a:bodyPr>
          <a:lstStyle/>
          <a:p>
            <a:r>
              <a:rPr kumimoji="1" lang="ja-JP" altLang="en-US" sz="4000" dirty="0" smtClean="0"/>
              <a:t>ラズパイ上に検索システムの作成</a:t>
            </a:r>
            <a:endParaRPr kumimoji="1" lang="ja-JP" altLang="en-US" sz="4000"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27202"/>
          <a:stretch/>
        </p:blipFill>
        <p:spPr>
          <a:xfrm>
            <a:off x="345428" y="2331740"/>
            <a:ext cx="4283216" cy="3138427"/>
          </a:xfrm>
          <a:prstGeom prst="rect">
            <a:avLst/>
          </a:prstGeom>
        </p:spPr>
      </p:pic>
      <p:pic>
        <p:nvPicPr>
          <p:cNvPr id="9" name="図 8"/>
          <p:cNvPicPr>
            <a:picLocks noChangeAspect="1"/>
          </p:cNvPicPr>
          <p:nvPr/>
        </p:nvPicPr>
        <p:blipFill>
          <a:blip r:embed="rId3"/>
          <a:stretch>
            <a:fillRect/>
          </a:stretch>
        </p:blipFill>
        <p:spPr>
          <a:xfrm>
            <a:off x="4945793" y="2331740"/>
            <a:ext cx="3389004" cy="2960302"/>
          </a:xfrm>
          <a:prstGeom prst="rect">
            <a:avLst/>
          </a:prstGeom>
        </p:spPr>
      </p:pic>
      <p:sp>
        <p:nvSpPr>
          <p:cNvPr id="10" name="テキスト ボックス 9"/>
          <p:cNvSpPr txBox="1"/>
          <p:nvPr/>
        </p:nvSpPr>
        <p:spPr>
          <a:xfrm>
            <a:off x="1437811" y="4922710"/>
            <a:ext cx="1800493" cy="369332"/>
          </a:xfrm>
          <a:prstGeom prst="rect">
            <a:avLst/>
          </a:prstGeom>
          <a:noFill/>
        </p:spPr>
        <p:txBody>
          <a:bodyPr wrap="none" rtlCol="0">
            <a:spAutoFit/>
          </a:bodyPr>
          <a:lstStyle/>
          <a:p>
            <a:r>
              <a:rPr kumimoji="1" lang="ja-JP" altLang="en-US" dirty="0" smtClean="0"/>
              <a:t>観光地入力画面</a:t>
            </a:r>
            <a:endParaRPr kumimoji="1" lang="ja-JP" altLang="en-US" dirty="0"/>
          </a:p>
        </p:txBody>
      </p:sp>
      <p:sp>
        <p:nvSpPr>
          <p:cNvPr id="11" name="テキスト ボックス 10"/>
          <p:cNvSpPr txBox="1"/>
          <p:nvPr/>
        </p:nvSpPr>
        <p:spPr>
          <a:xfrm>
            <a:off x="6086297" y="5205714"/>
            <a:ext cx="1107996" cy="369332"/>
          </a:xfrm>
          <a:prstGeom prst="rect">
            <a:avLst/>
          </a:prstGeom>
          <a:noFill/>
        </p:spPr>
        <p:txBody>
          <a:bodyPr wrap="none" rtlCol="0">
            <a:spAutoFit/>
          </a:bodyPr>
          <a:lstStyle/>
          <a:p>
            <a:r>
              <a:rPr kumimoji="1" lang="ja-JP" altLang="en-US" dirty="0"/>
              <a:t>実行結果</a:t>
            </a:r>
          </a:p>
        </p:txBody>
      </p:sp>
      <p:sp>
        <p:nvSpPr>
          <p:cNvPr id="12" name="テキスト ボックス 11"/>
          <p:cNvSpPr txBox="1"/>
          <p:nvPr/>
        </p:nvSpPr>
        <p:spPr>
          <a:xfrm>
            <a:off x="1011570" y="5813638"/>
            <a:ext cx="7120860" cy="646331"/>
          </a:xfrm>
          <a:prstGeom prst="rect">
            <a:avLst/>
          </a:prstGeom>
          <a:noFill/>
        </p:spPr>
        <p:txBody>
          <a:bodyPr wrap="none" rtlCol="0">
            <a:spAutoFit/>
          </a:bodyPr>
          <a:lstStyle/>
          <a:p>
            <a:r>
              <a:rPr kumimoji="1" lang="ja-JP" altLang="en-US" dirty="0" smtClean="0"/>
              <a:t>ラズパイの</a:t>
            </a:r>
            <a:r>
              <a:rPr kumimoji="1" lang="en-US" altLang="ja-JP" dirty="0" smtClean="0"/>
              <a:t>IP</a:t>
            </a:r>
            <a:r>
              <a:rPr kumimoji="1" lang="ja-JP" altLang="en-US" dirty="0" smtClean="0"/>
              <a:t>アドレスを自宅では「</a:t>
            </a:r>
            <a:r>
              <a:rPr kumimoji="1" lang="en-US" altLang="ja-JP" dirty="0" smtClean="0"/>
              <a:t>192.168</a:t>
            </a:r>
            <a:r>
              <a:rPr kumimoji="1" lang="en-US" altLang="ja-JP" dirty="0"/>
              <a:t>.</a:t>
            </a:r>
            <a:r>
              <a:rPr kumimoji="1" lang="en-US" altLang="ja-JP" dirty="0" smtClean="0"/>
              <a:t>1.81</a:t>
            </a:r>
            <a:r>
              <a:rPr kumimoji="1" lang="ja-JP" altLang="en-US" dirty="0" smtClean="0"/>
              <a:t>」に固定した。</a:t>
            </a:r>
            <a:endParaRPr kumimoji="1" lang="en-US" altLang="ja-JP" dirty="0" smtClean="0"/>
          </a:p>
          <a:p>
            <a:r>
              <a:rPr kumimoji="1" lang="en-US" altLang="ja-JP" dirty="0" smtClean="0"/>
              <a:t>PC</a:t>
            </a:r>
            <a:r>
              <a:rPr kumimoji="1" lang="ja-JP" altLang="en-US" dirty="0" smtClean="0"/>
              <a:t>からそこへアクセスし検証した結果ちゃんと動いている</a:t>
            </a:r>
            <a:r>
              <a:rPr kumimoji="1" lang="ja-JP" altLang="en-US" dirty="0" err="1" smtClean="0"/>
              <a:t>っぽい</a:t>
            </a:r>
            <a:r>
              <a:rPr kumimoji="1" lang="ja-JP" altLang="en-US" dirty="0" smtClean="0"/>
              <a:t>。</a:t>
            </a:r>
            <a:endParaRPr kumimoji="1" lang="en-US" altLang="ja-JP" dirty="0" smtClean="0"/>
          </a:p>
        </p:txBody>
      </p:sp>
    </p:spTree>
    <p:extLst>
      <p:ext uri="{BB962C8B-B14F-4D97-AF65-F5344CB8AC3E}">
        <p14:creationId xmlns:p14="http://schemas.microsoft.com/office/powerpoint/2010/main" val="114533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5129" y="1585493"/>
            <a:ext cx="8771766" cy="2776114"/>
          </a:xfrm>
        </p:spPr>
        <p:txBody>
          <a:bodyPr>
            <a:normAutofit/>
          </a:bodyPr>
          <a:lstStyle/>
          <a:p>
            <a:pPr marL="0" indent="0">
              <a:buNone/>
            </a:pPr>
            <a:r>
              <a:rPr lang="ja-JP" altLang="en-US" dirty="0" smtClean="0"/>
              <a:t>前回</a:t>
            </a:r>
            <a:endParaRPr lang="en-US" altLang="ja-JP" dirty="0"/>
          </a:p>
          <a:p>
            <a:pPr lvl="1"/>
            <a:r>
              <a:rPr lang="ja-JP" altLang="en-US" dirty="0" smtClean="0"/>
              <a:t>ラズパイ</a:t>
            </a:r>
            <a:r>
              <a:rPr lang="ja-JP" altLang="en-US" dirty="0"/>
              <a:t>１台だけ検索システムとデータベースをつなげて</a:t>
            </a:r>
            <a:r>
              <a:rPr lang="en-US" altLang="ja-JP" dirty="0"/>
              <a:t>PC</a:t>
            </a:r>
            <a:r>
              <a:rPr lang="ja-JP" altLang="en-US" dirty="0"/>
              <a:t>からアクセスに成功した</a:t>
            </a:r>
            <a:r>
              <a:rPr lang="ja-JP" altLang="en-US" dirty="0" smtClean="0"/>
              <a:t>。</a:t>
            </a:r>
            <a:endParaRPr lang="en-US" altLang="ja-JP" dirty="0" smtClean="0"/>
          </a:p>
          <a:p>
            <a:pPr marL="0" indent="0">
              <a:buNone/>
            </a:pPr>
            <a:r>
              <a:rPr lang="ja-JP" altLang="en-US" dirty="0" smtClean="0"/>
              <a:t>今回</a:t>
            </a:r>
            <a:endParaRPr lang="en-US" altLang="ja-JP" dirty="0"/>
          </a:p>
          <a:p>
            <a:pPr lvl="1"/>
            <a:r>
              <a:rPr lang="ja-JP" altLang="en-US" dirty="0" smtClean="0"/>
              <a:t>まったく</a:t>
            </a:r>
            <a:r>
              <a:rPr lang="ja-JP" altLang="en-US" dirty="0"/>
              <a:t>同じ環境をラズベリーパイ２台に作成。</a:t>
            </a:r>
            <a:br>
              <a:rPr lang="ja-JP" altLang="en-US" dirty="0"/>
            </a:br>
            <a:r>
              <a:rPr lang="en-US" altLang="ja-JP" dirty="0"/>
              <a:t>(</a:t>
            </a:r>
            <a:r>
              <a:rPr lang="ja-JP" altLang="en-US" dirty="0"/>
              <a:t>マイクロ</a:t>
            </a:r>
            <a:r>
              <a:rPr lang="en-US" altLang="ja-JP" dirty="0"/>
              <a:t>SD</a:t>
            </a:r>
            <a:r>
              <a:rPr lang="ja-JP" altLang="en-US" dirty="0"/>
              <a:t>をイメージファイル化してコピーした。</a:t>
            </a:r>
            <a:r>
              <a:rPr lang="en-US" altLang="ja-JP" dirty="0" smtClean="0"/>
              <a:t>)</a:t>
            </a:r>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
        <p:nvSpPr>
          <p:cNvPr id="6" name="タイトル 1"/>
          <p:cNvSpPr>
            <a:spLocks noGrp="1"/>
          </p:cNvSpPr>
          <p:nvPr>
            <p:ph type="title"/>
          </p:nvPr>
        </p:nvSpPr>
        <p:spPr/>
        <p:txBody>
          <a:bodyPr/>
          <a:lstStyle/>
          <a:p>
            <a:r>
              <a:rPr lang="en-US" altLang="ja-JP" dirty="0" smtClean="0"/>
              <a:t>6</a:t>
            </a:r>
            <a:r>
              <a:rPr kumimoji="1" lang="en-US" altLang="ja-JP" dirty="0" smtClean="0"/>
              <a:t>/11</a:t>
            </a:r>
            <a:r>
              <a:rPr kumimoji="1" lang="ja-JP" altLang="en-US" dirty="0" smtClean="0"/>
              <a:t>～</a:t>
            </a:r>
            <a:r>
              <a:rPr lang="en-US" altLang="ja-JP" dirty="0" smtClean="0"/>
              <a:t> 6/18</a:t>
            </a:r>
            <a:r>
              <a:rPr kumimoji="1" lang="ja-JP" altLang="en-US" dirty="0" err="1" smtClean="0"/>
              <a:t>までの</a:t>
            </a:r>
            <a:r>
              <a:rPr kumimoji="1" lang="ja-JP" altLang="en-US" dirty="0" smtClean="0"/>
              <a:t>進捗</a:t>
            </a:r>
            <a:endParaRPr kumimoji="1" lang="ja-JP" altLang="en-US" dirty="0"/>
          </a:p>
        </p:txBody>
      </p:sp>
      <p:pic>
        <p:nvPicPr>
          <p:cNvPr id="7" name="図 6"/>
          <p:cNvPicPr>
            <a:picLocks noChangeAspect="1"/>
          </p:cNvPicPr>
          <p:nvPr/>
        </p:nvPicPr>
        <p:blipFill>
          <a:blip r:embed="rId2"/>
          <a:stretch>
            <a:fillRect/>
          </a:stretch>
        </p:blipFill>
        <p:spPr>
          <a:xfrm>
            <a:off x="1826054" y="4020361"/>
            <a:ext cx="5491891" cy="2518552"/>
          </a:xfrm>
          <a:prstGeom prst="rect">
            <a:avLst/>
          </a:prstGeom>
        </p:spPr>
      </p:pic>
    </p:spTree>
    <p:extLst>
      <p:ext uri="{BB962C8B-B14F-4D97-AF65-F5344CB8AC3E}">
        <p14:creationId xmlns:p14="http://schemas.microsoft.com/office/powerpoint/2010/main" val="2907809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5129" y="1585492"/>
            <a:ext cx="8771766" cy="4839583"/>
          </a:xfrm>
        </p:spPr>
        <p:txBody>
          <a:bodyPr>
            <a:normAutofit/>
          </a:bodyPr>
          <a:lstStyle/>
          <a:p>
            <a:pPr lvl="1"/>
            <a:r>
              <a:rPr lang="en-US" altLang="ja-JP" dirty="0" smtClean="0"/>
              <a:t>IP</a:t>
            </a:r>
            <a:r>
              <a:rPr lang="ja-JP" altLang="en-US" dirty="0"/>
              <a:t>アドレスは下記のように固定した</a:t>
            </a:r>
            <a:r>
              <a:rPr lang="ja-JP" altLang="en-US" dirty="0" smtClean="0"/>
              <a:t>。</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lvl="1"/>
            <a:endParaRPr lang="en-US" altLang="ja-JP" dirty="0" smtClean="0"/>
          </a:p>
          <a:p>
            <a:pPr lvl="1"/>
            <a:r>
              <a:rPr lang="ja-JP" altLang="en-US" dirty="0" smtClean="0"/>
              <a:t>以前</a:t>
            </a:r>
            <a:r>
              <a:rPr lang="ja-JP" altLang="en-US" dirty="0"/>
              <a:t>作った応答速度を測る</a:t>
            </a:r>
            <a:r>
              <a:rPr lang="ja-JP" altLang="en-US" dirty="0" smtClean="0"/>
              <a:t>プログラムを同時に３台</a:t>
            </a:r>
            <a:r>
              <a:rPr lang="ja-JP" altLang="en-US" dirty="0"/>
              <a:t>を</a:t>
            </a:r>
            <a:r>
              <a:rPr lang="ja-JP" altLang="en-US" dirty="0" smtClean="0"/>
              <a:t>計測できるように変更</a:t>
            </a:r>
            <a:endParaRPr lang="en-US" altLang="ja-JP" dirty="0" smtClean="0"/>
          </a:p>
          <a:p>
            <a:pPr lvl="1"/>
            <a:endParaRPr lang="en-US" altLang="ja-JP" dirty="0"/>
          </a:p>
          <a:p>
            <a:pPr lvl="1"/>
            <a:r>
              <a:rPr lang="en-US" altLang="ja-JP" dirty="0" smtClean="0"/>
              <a:t>3</a:t>
            </a:r>
            <a:r>
              <a:rPr lang="ja-JP" altLang="en-US" dirty="0" smtClean="0"/>
              <a:t>台の応答速度を測定</a:t>
            </a:r>
            <a:r>
              <a:rPr lang="en-US" altLang="ja-JP" dirty="0" smtClean="0"/>
              <a:t/>
            </a:r>
            <a:br>
              <a:rPr lang="en-US" altLang="ja-JP" dirty="0" smtClean="0"/>
            </a:br>
            <a:r>
              <a:rPr lang="en-US" altLang="ja-JP" dirty="0" smtClean="0"/>
              <a:t>(30</a:t>
            </a:r>
            <a:r>
              <a:rPr lang="ja-JP" altLang="en-US" dirty="0" smtClean="0"/>
              <a:t>分毎にリクエスト送信、</a:t>
            </a:r>
            <a:r>
              <a:rPr lang="en-US" altLang="ja-JP" dirty="0" smtClean="0"/>
              <a:t>24</a:t>
            </a:r>
            <a:r>
              <a:rPr lang="ja-JP" altLang="en-US" dirty="0" smtClean="0"/>
              <a:t>時間測</a:t>
            </a:r>
            <a:r>
              <a:rPr lang="ja-JP" altLang="en-US" dirty="0"/>
              <a:t>る</a:t>
            </a:r>
            <a:r>
              <a:rPr lang="en-US" altLang="ja-JP" dirty="0" smtClean="0"/>
              <a:t>)</a:t>
            </a:r>
            <a:r>
              <a:rPr lang="ja-JP" altLang="en-US" sz="2000" dirty="0" smtClean="0"/>
              <a:t>←いま家で測ってる</a:t>
            </a:r>
            <a:endParaRPr lang="en-US" altLang="ja-JP" dirty="0" smtClean="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
        <p:nvSpPr>
          <p:cNvPr id="6" name="タイトル 1"/>
          <p:cNvSpPr>
            <a:spLocks noGrp="1"/>
          </p:cNvSpPr>
          <p:nvPr>
            <p:ph type="title"/>
          </p:nvPr>
        </p:nvSpPr>
        <p:spPr/>
        <p:txBody>
          <a:bodyPr/>
          <a:lstStyle/>
          <a:p>
            <a:r>
              <a:rPr lang="en-US" altLang="ja-JP" dirty="0" smtClean="0"/>
              <a:t>6</a:t>
            </a:r>
            <a:r>
              <a:rPr kumimoji="1" lang="en-US" altLang="ja-JP" dirty="0" smtClean="0"/>
              <a:t>/11</a:t>
            </a:r>
            <a:r>
              <a:rPr kumimoji="1" lang="ja-JP" altLang="en-US" dirty="0" smtClean="0"/>
              <a:t>～</a:t>
            </a:r>
            <a:r>
              <a:rPr lang="en-US" altLang="ja-JP" dirty="0" smtClean="0"/>
              <a:t> 6/18</a:t>
            </a:r>
            <a:r>
              <a:rPr kumimoji="1" lang="ja-JP" altLang="en-US" dirty="0" err="1" smtClean="0"/>
              <a:t>までの</a:t>
            </a:r>
            <a:r>
              <a:rPr kumimoji="1" lang="ja-JP" altLang="en-US" dirty="0" smtClean="0"/>
              <a:t>進捗</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44978"/>
            <a:ext cx="7646973" cy="2112903"/>
          </a:xfrm>
          <a:prstGeom prst="rect">
            <a:avLst/>
          </a:prstGeom>
        </p:spPr>
      </p:pic>
    </p:spTree>
    <p:extLst>
      <p:ext uri="{BB962C8B-B14F-4D97-AF65-F5344CB8AC3E}">
        <p14:creationId xmlns:p14="http://schemas.microsoft.com/office/powerpoint/2010/main" val="2669240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pic>
        <p:nvPicPr>
          <p:cNvPr id="71" name="図 70"/>
          <p:cNvPicPr>
            <a:picLocks noChangeAspect="1"/>
          </p:cNvPicPr>
          <p:nvPr/>
        </p:nvPicPr>
        <p:blipFill>
          <a:blip r:embed="rId2"/>
          <a:stretch>
            <a:fillRect/>
          </a:stretch>
        </p:blipFill>
        <p:spPr>
          <a:xfrm>
            <a:off x="1846471" y="879399"/>
            <a:ext cx="5978639" cy="5476952"/>
          </a:xfrm>
          <a:prstGeom prst="rect">
            <a:avLst/>
          </a:prstGeom>
        </p:spPr>
      </p:pic>
      <p:sp>
        <p:nvSpPr>
          <p:cNvPr id="72" name="タイトル 1"/>
          <p:cNvSpPr>
            <a:spLocks noGrp="1"/>
          </p:cNvSpPr>
          <p:nvPr>
            <p:ph type="title"/>
          </p:nvPr>
        </p:nvSpPr>
        <p:spPr>
          <a:xfrm>
            <a:off x="539638" y="316574"/>
            <a:ext cx="7886700" cy="1325563"/>
          </a:xfrm>
        </p:spPr>
        <p:txBody>
          <a:bodyPr/>
          <a:lstStyle/>
          <a:p>
            <a:r>
              <a:rPr kumimoji="1" lang="ja-JP" altLang="en-US" dirty="0" smtClean="0"/>
              <a:t>実験システム</a:t>
            </a:r>
            <a:endParaRPr kumimoji="1" lang="ja-JP" altLang="en-US" dirty="0"/>
          </a:p>
        </p:txBody>
      </p:sp>
      <p:sp>
        <p:nvSpPr>
          <p:cNvPr id="2" name="正方形/長方形 1"/>
          <p:cNvSpPr/>
          <p:nvPr/>
        </p:nvSpPr>
        <p:spPr>
          <a:xfrm>
            <a:off x="7525593" y="5963830"/>
            <a:ext cx="436970" cy="3925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0119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今後の予定</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
        <p:nvSpPr>
          <p:cNvPr id="5" name="コンテンツ プレースホルダー 2"/>
          <p:cNvSpPr txBox="1">
            <a:spLocks/>
          </p:cNvSpPr>
          <p:nvPr/>
        </p:nvSpPr>
        <p:spPr>
          <a:xfrm>
            <a:off x="555822" y="1512664"/>
            <a:ext cx="8175485" cy="4782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dirty="0" smtClean="0"/>
          </a:p>
          <a:p>
            <a:r>
              <a:rPr lang="ja-JP" altLang="en-US" dirty="0" smtClean="0"/>
              <a:t>ロードバランスする方法を探してきたが、</a:t>
            </a:r>
            <a:r>
              <a:rPr lang="en-US" altLang="ja-JP" dirty="0" smtClean="0"/>
              <a:t/>
            </a:r>
            <a:br>
              <a:rPr lang="en-US" altLang="ja-JP" dirty="0" smtClean="0"/>
            </a:br>
            <a:r>
              <a:rPr lang="ja-JP" altLang="en-US" dirty="0" smtClean="0"/>
              <a:t>ちっとも見つからない。</a:t>
            </a:r>
            <a:endParaRPr lang="en-US" altLang="ja-JP" dirty="0" smtClean="0"/>
          </a:p>
          <a:p>
            <a:endParaRPr lang="en-US" altLang="ja-JP" dirty="0"/>
          </a:p>
          <a:p>
            <a:r>
              <a:rPr lang="ja-JP" altLang="en-US" dirty="0" smtClean="0"/>
              <a:t>応答速度が</a:t>
            </a:r>
            <a:r>
              <a:rPr lang="ja-JP" altLang="en-US" dirty="0"/>
              <a:t>前日</a:t>
            </a:r>
            <a:r>
              <a:rPr lang="ja-JP" altLang="en-US" dirty="0" smtClean="0"/>
              <a:t>の平均よりも下がっていたら知らせる</a:t>
            </a:r>
            <a:r>
              <a:rPr lang="ja-JP" altLang="en-US" dirty="0" smtClean="0"/>
              <a:t>システム</a:t>
            </a:r>
            <a:r>
              <a:rPr lang="ja-JP" altLang="en-US" dirty="0"/>
              <a:t>を</a:t>
            </a:r>
            <a:r>
              <a:rPr lang="ja-JP" altLang="en-US" dirty="0" smtClean="0"/>
              <a:t>作る？</a:t>
            </a:r>
            <a:endParaRPr lang="en-US" altLang="ja-JP" dirty="0" smtClean="0"/>
          </a:p>
          <a:p>
            <a:endParaRPr lang="en-US" altLang="ja-JP" dirty="0"/>
          </a:p>
          <a:p>
            <a:r>
              <a:rPr lang="ja-JP" altLang="en-US" dirty="0" smtClean="0"/>
              <a:t>実験中、応答速度を測る場所を間違えて３台の検索システムの平均を出せなかった。</a:t>
            </a:r>
            <a:r>
              <a:rPr lang="en-US" altLang="ja-JP" dirty="0" smtClean="0"/>
              <a:t/>
            </a:r>
            <a:br>
              <a:rPr lang="en-US" altLang="ja-JP" dirty="0" smtClean="0"/>
            </a:br>
            <a:r>
              <a:rPr lang="ja-JP" altLang="en-US" dirty="0" smtClean="0"/>
              <a:t>→次回までに平均を出す。</a:t>
            </a:r>
            <a:endParaRPr lang="en-US" altLang="ja-JP" dirty="0" smtClean="0"/>
          </a:p>
        </p:txBody>
      </p:sp>
    </p:spTree>
    <p:extLst>
      <p:ext uri="{BB962C8B-B14F-4D97-AF65-F5344CB8AC3E}">
        <p14:creationId xmlns:p14="http://schemas.microsoft.com/office/powerpoint/2010/main" val="402146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628650" y="1491992"/>
            <a:ext cx="7886700" cy="4351338"/>
          </a:xfrm>
        </p:spPr>
        <p:txBody>
          <a:bodyPr>
            <a:normAutofit fontScale="92500" lnSpcReduction="10000"/>
          </a:bodyPr>
          <a:lstStyle/>
          <a:p>
            <a:endParaRPr lang="en-US" altLang="ja-JP" dirty="0"/>
          </a:p>
          <a:p>
            <a:r>
              <a:rPr lang="ja-JP" altLang="en-US" dirty="0"/>
              <a:t>昨今の</a:t>
            </a:r>
            <a:r>
              <a:rPr lang="en-US" altLang="ja-JP" dirty="0"/>
              <a:t>WEB</a:t>
            </a:r>
            <a:r>
              <a:rPr lang="ja-JP" altLang="en-US" dirty="0"/>
              <a:t>ページは電気や水道などと同じく重要なライフラインになりつつある。</a:t>
            </a:r>
          </a:p>
          <a:p>
            <a:endParaRPr lang="ja-JP" altLang="en-US" dirty="0"/>
          </a:p>
          <a:p>
            <a:r>
              <a:rPr lang="ja-JP" altLang="en-US" dirty="0"/>
              <a:t>しかしアクセスが増加すると、応答速度の低下や</a:t>
            </a:r>
            <a:r>
              <a:rPr lang="ja-JP" altLang="en-US" dirty="0" smtClean="0"/>
              <a:t>接続しにくいなど、サービス</a:t>
            </a:r>
            <a:r>
              <a:rPr lang="ja-JP" altLang="en-US" dirty="0"/>
              <a:t>の低下に</a:t>
            </a:r>
            <a:r>
              <a:rPr lang="ja-JP" altLang="en-US" dirty="0" smtClean="0"/>
              <a:t>つながってしまう。</a:t>
            </a:r>
            <a:endParaRPr lang="ja-JP" altLang="en-US" dirty="0"/>
          </a:p>
          <a:p>
            <a:endParaRPr lang="ja-JP" altLang="en-US" dirty="0"/>
          </a:p>
          <a:p>
            <a:r>
              <a:rPr lang="ja-JP" altLang="en-US" dirty="0"/>
              <a:t>サービスを止めることなく、サーバの保守や修理、拡張等が行えるロードバランサーの需要</a:t>
            </a:r>
            <a:r>
              <a:rPr lang="ja-JP" altLang="en-US" dirty="0" smtClean="0"/>
              <a:t>は今後</a:t>
            </a:r>
            <a:r>
              <a:rPr lang="ja-JP" altLang="en-US" dirty="0"/>
              <a:t>、増加傾向になると予想される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ロードバランサー</a:t>
            </a:r>
            <a:r>
              <a:rPr lang="ja-JP" altLang="en-US" dirty="0" smtClean="0"/>
              <a:t>は順に接続先を均等に割り振る方法や、</a:t>
            </a:r>
            <a:r>
              <a:rPr lang="ja-JP" altLang="en-US" dirty="0"/>
              <a:t>コネクション数が最も少ないサーバに</a:t>
            </a:r>
            <a:r>
              <a:rPr lang="ja-JP" altLang="en-US" dirty="0" smtClean="0"/>
              <a:t>転送する方法がとられている。</a:t>
            </a:r>
            <a:endParaRPr lang="en-US" altLang="ja-JP" dirty="0" smtClean="0"/>
          </a:p>
          <a:p>
            <a:endParaRPr kumimoji="1" lang="en-US" altLang="ja-JP" dirty="0"/>
          </a:p>
          <a:p>
            <a:r>
              <a:rPr lang="ja-JP" altLang="en-US" dirty="0" smtClean="0"/>
              <a:t>しかしこの方法では、</a:t>
            </a:r>
            <a:r>
              <a:rPr lang="ja-JP" altLang="ja-JP" dirty="0" smtClean="0"/>
              <a:t>応答</a:t>
            </a:r>
            <a:r>
              <a:rPr lang="ja-JP" altLang="ja-JP" dirty="0"/>
              <a:t>速度</a:t>
            </a:r>
            <a:r>
              <a:rPr lang="ja-JP" altLang="ja-JP" dirty="0" smtClean="0"/>
              <a:t>が</a:t>
            </a:r>
            <a:r>
              <a:rPr lang="ja-JP" altLang="en-US" dirty="0"/>
              <a:t>遅い</a:t>
            </a:r>
            <a:r>
              <a:rPr lang="ja-JP" altLang="ja-JP" dirty="0" smtClean="0"/>
              <a:t>サーバ</a:t>
            </a:r>
            <a:r>
              <a:rPr lang="ja-JP" altLang="ja-JP" dirty="0"/>
              <a:t>につないでしまうと返って速度が落ち</a:t>
            </a:r>
            <a:r>
              <a:rPr lang="ja-JP" altLang="ja-JP" dirty="0" smtClean="0"/>
              <a:t>てしま</a:t>
            </a:r>
            <a:r>
              <a:rPr lang="ja-JP" altLang="en-US" dirty="0" smtClean="0"/>
              <a:t>う。</a:t>
            </a:r>
            <a:endParaRPr lang="en-US" altLang="ja-JP" dirty="0" smtClean="0"/>
          </a:p>
          <a:p>
            <a:endParaRPr lang="en-US" altLang="ja-JP" dirty="0"/>
          </a:p>
          <a:p>
            <a:r>
              <a:rPr lang="ja-JP" altLang="en-US" dirty="0" smtClean="0"/>
              <a:t>コネクション数だけでなく応答速度も考慮したロードバランサーが必要ではないかと考えた。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90652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50" y="1690689"/>
            <a:ext cx="7886700" cy="4197860"/>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85431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5"/>
            <a:ext cx="7886700" cy="2815867"/>
          </a:xfrm>
        </p:spPr>
        <p:txBody>
          <a:bodyPr>
            <a:normAutofit/>
          </a:bodyPr>
          <a:lstStyle/>
          <a:p>
            <a:pPr>
              <a:lnSpc>
                <a:spcPct val="120000"/>
              </a:lnSpc>
            </a:pPr>
            <a:r>
              <a:rPr lang="ja-JP" altLang="en-US" dirty="0" smtClean="0"/>
              <a:t>既存技術では、導入のしやすさからラウンドロビン接続がよく利用されている。</a:t>
            </a:r>
            <a:endParaRPr lang="en-US" altLang="ja-JP" dirty="0"/>
          </a:p>
          <a:p>
            <a:pPr>
              <a:lnSpc>
                <a:spcPct val="120000"/>
              </a:lnSpc>
            </a:pPr>
            <a:r>
              <a:rPr lang="ja-JP" altLang="en-US" dirty="0" smtClean="0"/>
              <a:t>しかしＬＢからあまりに距離がはなれていたり、接続状況が悪くなると</a:t>
            </a:r>
            <a:r>
              <a:rPr lang="en-US" altLang="ja-JP" dirty="0" smtClean="0"/>
              <a:t>LB</a:t>
            </a:r>
            <a:r>
              <a:rPr lang="ja-JP" altLang="en-US" dirty="0" smtClean="0"/>
              <a:t>とサーバとの間にボトルネックが発生する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15196" b="10847"/>
          <a:stretch/>
        </p:blipFill>
        <p:spPr>
          <a:xfrm>
            <a:off x="1963096" y="4222322"/>
            <a:ext cx="5217808" cy="2323070"/>
          </a:xfrm>
          <a:prstGeom prst="rect">
            <a:avLst/>
          </a:prstGeom>
        </p:spPr>
      </p:pic>
    </p:spTree>
    <p:extLst>
      <p:ext uri="{BB962C8B-B14F-4D97-AF65-F5344CB8AC3E}">
        <p14:creationId xmlns:p14="http://schemas.microsoft.com/office/powerpoint/2010/main" val="228527099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6976</TotalTime>
  <Words>615</Words>
  <Application>Microsoft Office PowerPoint</Application>
  <PresentationFormat>画面に合わせる (4:3)</PresentationFormat>
  <Paragraphs>87</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6/11～ 6/18までの進捗</vt:lpstr>
      <vt:lpstr>6/11～ 6/18までの進捗</vt:lpstr>
      <vt:lpstr>実験システム</vt:lpstr>
      <vt:lpstr>今後の予定</vt:lpstr>
      <vt:lpstr>研究背景</vt:lpstr>
      <vt:lpstr>研究動機</vt:lpstr>
      <vt:lpstr>既存技術</vt:lpstr>
      <vt:lpstr>研究課題</vt:lpstr>
      <vt:lpstr>研究課題</vt:lpstr>
      <vt:lpstr>提案システム</vt:lpstr>
      <vt:lpstr>Kait.jp応答速度の計測結果</vt:lpstr>
      <vt:lpstr>平均を出すプログラム</vt:lpstr>
      <vt:lpstr>プログラムが正しく動いているか</vt:lpstr>
      <vt:lpstr>ラズパイ上に検索システムの作成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94</cp:revision>
  <dcterms:created xsi:type="dcterms:W3CDTF">2021-05-14T04:47:49Z</dcterms:created>
  <dcterms:modified xsi:type="dcterms:W3CDTF">2021-06-18T06:30:32Z</dcterms:modified>
</cp:coreProperties>
</file>