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91" r:id="rId2"/>
    <p:sldId id="300" r:id="rId3"/>
    <p:sldId id="261" r:id="rId4"/>
    <p:sldId id="258" r:id="rId5"/>
    <p:sldId id="260" r:id="rId6"/>
    <p:sldId id="263" r:id="rId7"/>
    <p:sldId id="316" r:id="rId8"/>
    <p:sldId id="329" r:id="rId9"/>
    <p:sldId id="328" r:id="rId10"/>
    <p:sldId id="318" r:id="rId11"/>
    <p:sldId id="330" r:id="rId12"/>
    <p:sldId id="289" r:id="rId13"/>
    <p:sldId id="286" r:id="rId14"/>
    <p:sldId id="287" r:id="rId15"/>
    <p:sldId id="294" r:id="rId16"/>
    <p:sldId id="331" r:id="rId17"/>
    <p:sldId id="315" r:id="rId18"/>
    <p:sldId id="301" r:id="rId19"/>
    <p:sldId id="333" r:id="rId20"/>
    <p:sldId id="332" r:id="rId21"/>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15" autoAdjust="0"/>
  </p:normalViewPr>
  <p:slideViewPr>
    <p:cSldViewPr snapToGrid="0">
      <p:cViewPr varScale="1">
        <p:scale>
          <a:sx n="70" d="100"/>
          <a:sy n="70" d="100"/>
        </p:scale>
        <p:origin x="1180" y="48"/>
      </p:cViewPr>
      <p:guideLst/>
    </p:cSldViewPr>
  </p:slideViewPr>
  <p:notesTextViewPr>
    <p:cViewPr>
      <p:scale>
        <a:sx n="1" d="1"/>
        <a:sy n="1" d="1"/>
      </p:scale>
      <p:origin x="0" y="0"/>
    </p:cViewPr>
  </p:notesTextViewPr>
  <p:sorterViewPr>
    <p:cViewPr>
      <p:scale>
        <a:sx n="100" d="100"/>
        <a:sy n="100" d="100"/>
      </p:scale>
      <p:origin x="0" y="-7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63"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2022/1/15</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大企業だけでなく中小企業や個人のサイトでもサービスが拡大するにつれて</a:t>
            </a:r>
            <a:r>
              <a:rPr lang="en-US" altLang="ja-JP" dirty="0" smtClean="0"/>
              <a:t>Web</a:t>
            </a:r>
            <a:r>
              <a:rPr lang="ja-JP" altLang="ja-JP" dirty="0" smtClean="0"/>
              <a:t>の負荷分散が可能な</a:t>
            </a:r>
            <a:r>
              <a:rPr lang="ja-JP" altLang="en-US" dirty="0" smtClean="0"/>
              <a:t>「</a:t>
            </a:r>
            <a:r>
              <a:rPr lang="ja-JP" altLang="ja-JP" dirty="0" smtClean="0"/>
              <a:t>サーバロードバランシング</a:t>
            </a:r>
            <a:r>
              <a:rPr lang="ja-JP" altLang="en-US" dirty="0" smtClean="0"/>
              <a:t>」</a:t>
            </a:r>
            <a:r>
              <a:rPr lang="ja-JP" altLang="ja-JP" dirty="0" smtClean="0"/>
              <a:t>は重要される．</a:t>
            </a:r>
            <a:endParaRPr lang="en-US" altLang="ja-JP" dirty="0" smtClean="0"/>
          </a:p>
          <a:p>
            <a:r>
              <a:rPr lang="en-US" altLang="ja-JP" dirty="0" smtClean="0"/>
              <a:t>SEO(Search Engine Optimization)</a:t>
            </a:r>
            <a:r>
              <a:rPr lang="ja-JP" altLang="ja-JP" dirty="0" smtClean="0"/>
              <a:t>の観点から視，競合サイトと比較し自身のサイトの表示速度が遅いとランキング評価で不利になるとされている</a:t>
            </a:r>
            <a:r>
              <a:rPr lang="en-US" altLang="ja-JP" dirty="0" smtClean="0"/>
              <a:t>[Daniel 2017]</a:t>
            </a:r>
            <a:r>
              <a:rPr lang="ja-JP" altLang="en-US" dirty="0" smtClean="0"/>
              <a:t>為</a:t>
            </a:r>
            <a:r>
              <a:rPr lang="ja-JP" altLang="ja-JP" dirty="0" smtClean="0"/>
              <a:t>，負荷分散時にも応答速度に配慮する必要がある．</a:t>
            </a:r>
            <a:endParaRPr lang="en-US" altLang="ja-JP" dirty="0" smtClean="0"/>
          </a:p>
          <a:p>
            <a:r>
              <a:rPr lang="ja-JP" altLang="ja-JP" dirty="0" smtClean="0"/>
              <a:t>通常ロードバランサのリバース先であるサーバ</a:t>
            </a:r>
            <a:r>
              <a:rPr lang="ja-JP" altLang="en-US" dirty="0" smtClean="0"/>
              <a:t>群</a:t>
            </a:r>
            <a:r>
              <a:rPr lang="ja-JP" altLang="ja-JP" dirty="0" smtClean="0"/>
              <a:t>は同性能であることが望ましいとされている．しかし，リプレイスによって導入された新しいサーバと旧式のサーバを混合して負荷分散に利用されることも個人や中小企業を中心に見受けられる．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dirty="0"/>
          </a:p>
        </p:txBody>
      </p:sp>
    </p:spTree>
    <p:extLst>
      <p:ext uri="{BB962C8B-B14F-4D97-AF65-F5344CB8AC3E}">
        <p14:creationId xmlns:p14="http://schemas.microsoft.com/office/powerpoint/2010/main" val="52638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１つめ、（</a:t>
            </a:r>
            <a:r>
              <a:rPr kumimoji="1" lang="en-US" altLang="ja-JP" dirty="0" smtClean="0"/>
              <a:t>HTTP</a:t>
            </a:r>
            <a:r>
              <a:rPr kumimoji="1" lang="ja-JP" altLang="en-US" dirty="0" smtClean="0"/>
              <a:t>セッションのハンドオーバによる</a:t>
            </a:r>
            <a:r>
              <a:rPr kumimoji="1" lang="en-US" altLang="ja-JP" dirty="0" smtClean="0"/>
              <a:t>WEB</a:t>
            </a:r>
            <a:r>
              <a:rPr kumimoji="1" lang="ja-JP" altLang="en-US" dirty="0" smtClean="0"/>
              <a:t>サーバのロードバランス）</a:t>
            </a:r>
          </a:p>
          <a:p>
            <a:r>
              <a:rPr kumimoji="1" lang="ja-JP" altLang="en-US" dirty="0" smtClean="0"/>
              <a:t>こちらの論文では、リバースプロキシによるロードバランス手法について書かれています。</a:t>
            </a:r>
          </a:p>
          <a:p>
            <a:endParaRPr kumimoji="1" lang="ja-JP" altLang="en-US" dirty="0" smtClean="0"/>
          </a:p>
          <a:p>
            <a:r>
              <a:rPr kumimoji="1" lang="ja-JP" altLang="en-US" dirty="0" smtClean="0"/>
              <a:t>２つめ、（複数のロードバランサによる Ｗｅｂシステムの応答時間最適化）</a:t>
            </a:r>
          </a:p>
          <a:p>
            <a:r>
              <a:rPr kumimoji="1" lang="ja-JP" altLang="en-US" dirty="0" smtClean="0"/>
              <a:t>こちらは応答速度の最適化について、</a:t>
            </a:r>
          </a:p>
          <a:p>
            <a:endParaRPr kumimoji="1" lang="ja-JP" altLang="en-US" dirty="0" smtClean="0"/>
          </a:p>
          <a:p>
            <a:r>
              <a:rPr kumimoji="1" lang="ja-JP" altLang="en-US" dirty="0" smtClean="0"/>
              <a:t>また、</a:t>
            </a:r>
            <a:r>
              <a:rPr kumimoji="1" lang="en-US" altLang="ja-JP" dirty="0" smtClean="0"/>
              <a:t>3</a:t>
            </a:r>
            <a:r>
              <a:rPr kumimoji="1" lang="ja-JP" altLang="en-US" dirty="0" smtClean="0"/>
              <a:t>つ目は（</a:t>
            </a:r>
            <a:r>
              <a:rPr kumimoji="1" lang="en-US" altLang="ja-JP" dirty="0" smtClean="0"/>
              <a:t>What do people want from a news experience</a:t>
            </a:r>
            <a:r>
              <a:rPr kumimoji="1" lang="ja-JP" altLang="en-US" dirty="0" smtClean="0"/>
              <a:t>）</a:t>
            </a:r>
          </a:p>
          <a:p>
            <a:r>
              <a:rPr kumimoji="1" lang="ja-JP" altLang="en-US" dirty="0" smtClean="0"/>
              <a:t>応答速度の評価手法について書かれています。</a:t>
            </a:r>
          </a:p>
          <a:p>
            <a:endParaRPr kumimoji="1" lang="ja-JP" altLang="en-US" dirty="0" smtClean="0"/>
          </a:p>
          <a:p>
            <a:r>
              <a:rPr kumimoji="1" lang="ja-JP" altLang="en-US" dirty="0" smtClean="0"/>
              <a:t>４つめは</a:t>
            </a:r>
            <a:r>
              <a:rPr kumimoji="1" lang="en-US" altLang="ja-JP" dirty="0" smtClean="0"/>
              <a:t>WEB</a:t>
            </a:r>
            <a:r>
              <a:rPr kumimoji="1" lang="ja-JP" altLang="en-US" dirty="0" smtClean="0"/>
              <a:t>サーバ計測システムの設計・開発について書かれています。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a:p>
        </p:txBody>
      </p:sp>
    </p:spTree>
    <p:extLst>
      <p:ext uri="{BB962C8B-B14F-4D97-AF65-F5344CB8AC3E}">
        <p14:creationId xmlns:p14="http://schemas.microsoft.com/office/powerpoint/2010/main" val="68701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smtClean="0"/>
              <a:t>[STEP-1]</a:t>
            </a:r>
            <a:r>
              <a:rPr lang="ja-JP" altLang="ja-JP" sz="1200" dirty="0" smtClean="0"/>
              <a:t>冗長的で性能が不均一な</a:t>
            </a:r>
            <a:r>
              <a:rPr lang="en-US" altLang="ja-JP" sz="1200" dirty="0" smtClean="0"/>
              <a:t>WEB</a:t>
            </a:r>
            <a:r>
              <a:rPr lang="ja-JP" altLang="ja-JP" sz="1200" dirty="0" smtClean="0"/>
              <a:t>サーバを用意</a:t>
            </a:r>
            <a:r>
              <a:rPr lang="ja-JP" altLang="en-US" sz="1200" dirty="0" smtClean="0"/>
              <a:t>．</a:t>
            </a:r>
            <a:endParaRPr lang="en-US" altLang="ja-JP" sz="1200" dirty="0" smtClean="0"/>
          </a:p>
          <a:p>
            <a:r>
              <a:rPr lang="en-US" altLang="ja-JP" sz="1200" dirty="0" smtClean="0"/>
              <a:t>[STEP-2]</a:t>
            </a:r>
            <a:r>
              <a:rPr lang="ja-JP" altLang="ja-JP" sz="1200" dirty="0" smtClean="0"/>
              <a:t>そ</a:t>
            </a:r>
            <a:r>
              <a:rPr lang="ja-JP" altLang="en-US" sz="1200" dirty="0" smtClean="0"/>
              <a:t>れぞれのサーバの応答速度を測るため，サーバにリクエストを送って応答速度を返す「応答速度計測プログラム」を作成し利用する． </a:t>
            </a:r>
            <a:endParaRPr lang="en-US" altLang="ja-JP" sz="1200" dirty="0" smtClean="0"/>
          </a:p>
          <a:p>
            <a:r>
              <a:rPr lang="en-US" altLang="ja-JP" sz="1200" dirty="0" smtClean="0"/>
              <a:t>[ STEP-3 ] STEP-2</a:t>
            </a:r>
            <a:r>
              <a:rPr lang="ja-JP" altLang="ja-JP" sz="1200" dirty="0" smtClean="0"/>
              <a:t>で計測したデータは考案した応答速度評価アルゴリズムを用いて</a:t>
            </a:r>
            <a:r>
              <a:rPr lang="en-US" altLang="ja-JP" sz="1200" dirty="0" smtClean="0"/>
              <a:t>L1</a:t>
            </a:r>
            <a:r>
              <a:rPr lang="ja-JP" altLang="en-US" sz="1200" dirty="0" smtClean="0"/>
              <a:t>～</a:t>
            </a:r>
            <a:r>
              <a:rPr lang="en-US" altLang="ja-JP" sz="1200" dirty="0" smtClean="0"/>
              <a:t>Ln</a:t>
            </a:r>
            <a:r>
              <a:rPr lang="ja-JP" altLang="en-US" sz="1200" dirty="0" smtClean="0"/>
              <a:t>の</a:t>
            </a:r>
            <a:r>
              <a:rPr lang="en-US" altLang="ja-JP" sz="1200" dirty="0" smtClean="0"/>
              <a:t>n</a:t>
            </a:r>
            <a:r>
              <a:rPr lang="ja-JP" altLang="en-US" sz="1200" dirty="0" smtClean="0"/>
              <a:t>段階で評価付ける．</a:t>
            </a:r>
            <a:r>
              <a:rPr lang="ja-JP" altLang="ja-JP" sz="1200" dirty="0" smtClean="0"/>
              <a:t>評価は主観的になりやすい為</a:t>
            </a:r>
            <a:r>
              <a:rPr lang="ja-JP" altLang="en-US" sz="1200" dirty="0" smtClean="0"/>
              <a:t>，先行研究である「</a:t>
            </a:r>
            <a:r>
              <a:rPr lang="en-US" altLang="ja-JP" sz="1200" dirty="0" smtClean="0"/>
              <a:t>Web</a:t>
            </a:r>
            <a:r>
              <a:rPr lang="ja-JP" altLang="ja-JP" sz="1200" dirty="0" smtClean="0"/>
              <a:t>サイトの反応時間の遅延と</a:t>
            </a:r>
            <a:r>
              <a:rPr lang="ja-JP" altLang="en-US" sz="1200" dirty="0" smtClean="0"/>
              <a:t>，</a:t>
            </a:r>
            <a:r>
              <a:rPr lang="ja-JP" altLang="ja-JP" sz="1200" dirty="0" smtClean="0"/>
              <a:t>それに対するユーザの反応</a:t>
            </a:r>
            <a:r>
              <a:rPr lang="ja-JP" altLang="en-US" sz="1200" dirty="0" smtClean="0"/>
              <a:t>」</a:t>
            </a:r>
            <a:r>
              <a:rPr lang="en-US" altLang="ja-JP" sz="1200" dirty="0" smtClean="0">
                <a:latin typeface="ＭＳ Ｐゴシック" panose="020B0600070205080204" pitchFamily="50" charset="-128"/>
              </a:rPr>
              <a:t> [Paul 2014]</a:t>
            </a:r>
            <a:r>
              <a:rPr lang="ja-JP" altLang="en-US" sz="1200" dirty="0" smtClean="0"/>
              <a:t>や「</a:t>
            </a:r>
            <a:r>
              <a:rPr lang="en-US" altLang="ja-JP" sz="1200" dirty="0" smtClean="0"/>
              <a:t>RAIL</a:t>
            </a:r>
            <a:r>
              <a:rPr lang="ja-JP" altLang="en-US" sz="1200" dirty="0" smtClean="0"/>
              <a:t>モデル」</a:t>
            </a:r>
            <a:r>
              <a:rPr lang="en-US" altLang="ja-JP" sz="1200" dirty="0" smtClean="0"/>
              <a:t>[Google 2008]</a:t>
            </a:r>
            <a:r>
              <a:rPr lang="ja-JP" altLang="ja-JP" sz="1200" dirty="0" smtClean="0"/>
              <a:t>を参考に評価</a:t>
            </a:r>
            <a:r>
              <a:rPr lang="ja-JP" altLang="en-US" sz="1200" dirty="0" smtClean="0"/>
              <a:t>を行う</a:t>
            </a:r>
            <a:r>
              <a:rPr lang="en-US" altLang="ja-JP" sz="1200" dirty="0" smtClean="0"/>
              <a:t>.</a:t>
            </a:r>
            <a:endParaRPr lang="ja-JP" altLang="ja-JP" sz="1200" dirty="0" smtClean="0"/>
          </a:p>
          <a:p>
            <a:r>
              <a:rPr lang="en-US" altLang="ja-JP" sz="1200" dirty="0" smtClean="0"/>
              <a:t>[ STEP-4 ]</a:t>
            </a:r>
            <a:r>
              <a:rPr lang="ja-JP" altLang="ja-JP" sz="1200" dirty="0" smtClean="0"/>
              <a:t>評価されたデータは評価済み応答速度としてデータベースへ保管される</a:t>
            </a:r>
            <a:r>
              <a:rPr lang="ja-JP" altLang="en-US" sz="1200" dirty="0" smtClean="0"/>
              <a:t>．</a:t>
            </a:r>
            <a:endParaRPr lang="ja-JP" altLang="ja-JP" sz="1200" dirty="0" smtClean="0"/>
          </a:p>
          <a:p>
            <a:r>
              <a:rPr lang="en-US" altLang="ja-JP" sz="1200" dirty="0" smtClean="0"/>
              <a:t>[ STEP-5 ]</a:t>
            </a:r>
            <a:r>
              <a:rPr lang="ja-JP" altLang="ja-JP" sz="1200" dirty="0" smtClean="0"/>
              <a:t>ロードバランサはこのデータベースへアクセスする</a:t>
            </a:r>
            <a:r>
              <a:rPr lang="ja-JP" altLang="en-US" sz="1200" dirty="0" smtClean="0"/>
              <a:t>．</a:t>
            </a:r>
            <a:r>
              <a:rPr lang="ja-JP" altLang="ja-JP" sz="1200" dirty="0" smtClean="0"/>
              <a:t>サーバの状態に応じて割り振り方法を動的に変化させることが可能になる</a:t>
            </a:r>
            <a:r>
              <a:rPr lang="ja-JP" altLang="en-US" sz="1200" dirty="0" smtClean="0"/>
              <a:t>．</a:t>
            </a:r>
            <a:r>
              <a:rPr lang="ja-JP" altLang="ja-JP" sz="1200" dirty="0" smtClean="0"/>
              <a:t>応答速度が最も早いサーバへの接続が優先される</a:t>
            </a:r>
            <a:r>
              <a:rPr lang="ja-JP" altLang="en-US" sz="1200" dirty="0" smtClean="0"/>
              <a:t>．</a:t>
            </a:r>
            <a:endParaRPr lang="ja-JP"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3429871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dirty="0" smtClean="0"/>
              <a:t>提案システムの</a:t>
            </a:r>
            <a:r>
              <a:rPr lang="ja-JP" altLang="en-US" sz="1200" dirty="0" smtClean="0"/>
              <a:t>プロトタイプでは</a:t>
            </a:r>
            <a:r>
              <a:rPr lang="ja-JP" altLang="ja-JP" sz="1200" dirty="0" smtClean="0"/>
              <a:t>過去</a:t>
            </a:r>
            <a:r>
              <a:rPr lang="en-US" altLang="ja-JP" sz="1200" dirty="0" smtClean="0"/>
              <a:t>24</a:t>
            </a:r>
            <a:r>
              <a:rPr lang="ja-JP" altLang="ja-JP" sz="1200" dirty="0" smtClean="0"/>
              <a:t>時間で評価が最も高いサーバに多く割り振る</a:t>
            </a:r>
            <a:r>
              <a:rPr lang="ja-JP" altLang="en-US" sz="1200" dirty="0" smtClean="0"/>
              <a:t>ように設計</a:t>
            </a:r>
            <a:r>
              <a:rPr lang="ja-JP" altLang="ja-JP" sz="1200" dirty="0" smtClean="0"/>
              <a:t>．</a:t>
            </a:r>
            <a:endParaRPr lang="en-US" altLang="ja-JP" sz="1200" dirty="0" smtClean="0"/>
          </a:p>
          <a:p>
            <a:r>
              <a:rPr lang="ja-JP" altLang="ja-JP" sz="1200" dirty="0" smtClean="0"/>
              <a:t>現在の速度が</a:t>
            </a:r>
            <a:r>
              <a:rPr lang="en-US" altLang="ja-JP" sz="1200" dirty="0" smtClean="0"/>
              <a:t>10</a:t>
            </a:r>
            <a:r>
              <a:rPr lang="ja-JP" altLang="ja-JP" sz="1200" dirty="0" smtClean="0"/>
              <a:t>秒以上掛かる場合，計測した時点で何かしらのトラブルが生じている可能性が高い</a:t>
            </a:r>
            <a:r>
              <a:rPr lang="ja-JP" altLang="en-US" sz="1200" dirty="0" smtClean="0"/>
              <a:t>為該当サーバへの</a:t>
            </a:r>
            <a:r>
              <a:rPr lang="ja-JP" altLang="ja-JP" sz="1200" dirty="0" smtClean="0"/>
              <a:t>割り振り</a:t>
            </a:r>
            <a:r>
              <a:rPr lang="ja-JP" altLang="en-US" sz="1200" dirty="0" smtClean="0"/>
              <a:t>を行わないように作成した</a:t>
            </a:r>
            <a:r>
              <a:rPr lang="ja-JP" altLang="ja-JP" sz="1200" dirty="0" smtClean="0"/>
              <a:t>．</a:t>
            </a:r>
            <a:endParaRPr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3884351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15</a:t>
            </a:fld>
            <a:endParaRPr kumimoji="1" lang="ja-JP" altLang="en-US"/>
          </a:p>
        </p:txBody>
      </p:sp>
    </p:spTree>
    <p:extLst>
      <p:ext uri="{BB962C8B-B14F-4D97-AF65-F5344CB8AC3E}">
        <p14:creationId xmlns:p14="http://schemas.microsoft.com/office/powerpoint/2010/main" val="1508117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実験結果では，異種環境において一般的な割り振り方式であるラウンドロビンよりも本提案システムを利用する方が応答速度に関して速いことが確認できた．</a:t>
            </a:r>
            <a:endParaRPr kumimoji="1" lang="en-US" altLang="ja-JP"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このことから，</a:t>
            </a:r>
            <a:r>
              <a:rPr kumimoji="1" lang="ja-JP" altLang="en-US" sz="1200" kern="1200" dirty="0" smtClean="0">
                <a:solidFill>
                  <a:schemeClr val="tx1"/>
                </a:solidFill>
                <a:effectLst/>
                <a:latin typeface="+mn-lt"/>
                <a:ea typeface="+mn-ea"/>
                <a:cs typeface="+mn-cs"/>
              </a:rPr>
              <a:t>ラズベリーパイという安価な環境でも、</a:t>
            </a:r>
            <a:r>
              <a:rPr kumimoji="1" lang="ja-JP" altLang="ja-JP" sz="1200" kern="1200" dirty="0" smtClean="0">
                <a:solidFill>
                  <a:schemeClr val="tx1"/>
                </a:solidFill>
                <a:effectLst/>
                <a:latin typeface="+mn-lt"/>
                <a:ea typeface="+mn-ea"/>
                <a:cs typeface="+mn-cs"/>
              </a:rPr>
              <a:t>実験目的である「</a:t>
            </a:r>
            <a:r>
              <a:rPr kumimoji="1" lang="en-US" altLang="ja-JP" sz="1200" kern="1200" dirty="0" smtClean="0">
                <a:solidFill>
                  <a:schemeClr val="tx1"/>
                </a:solidFill>
                <a:effectLst/>
                <a:latin typeface="+mn-lt"/>
                <a:ea typeface="+mn-ea"/>
                <a:cs typeface="+mn-cs"/>
              </a:rPr>
              <a:t>Web</a:t>
            </a:r>
            <a:r>
              <a:rPr kumimoji="1" lang="ja-JP" altLang="ja-JP" sz="1200" kern="1200" dirty="0" smtClean="0">
                <a:solidFill>
                  <a:schemeClr val="tx1"/>
                </a:solidFill>
                <a:effectLst/>
                <a:latin typeface="+mn-lt"/>
                <a:ea typeface="+mn-ea"/>
                <a:cs typeface="+mn-cs"/>
              </a:rPr>
              <a:t>サーバの応答速度を考慮したロードバランサの実現」と「ロードバランサと</a:t>
            </a:r>
            <a:r>
              <a:rPr kumimoji="1" lang="en-US" altLang="ja-JP" sz="1200" kern="1200" dirty="0" smtClean="0">
                <a:solidFill>
                  <a:schemeClr val="tx1"/>
                </a:solidFill>
                <a:effectLst/>
                <a:latin typeface="+mn-lt"/>
                <a:ea typeface="+mn-ea"/>
                <a:cs typeface="+mn-cs"/>
              </a:rPr>
              <a:t>Web</a:t>
            </a:r>
            <a:r>
              <a:rPr kumimoji="1" lang="ja-JP" altLang="ja-JP" sz="1200" kern="1200" dirty="0" smtClean="0">
                <a:solidFill>
                  <a:schemeClr val="tx1"/>
                </a:solidFill>
                <a:effectLst/>
                <a:latin typeface="+mn-lt"/>
                <a:ea typeface="+mn-ea"/>
                <a:cs typeface="+mn-cs"/>
              </a:rPr>
              <a:t>サーバのボトルネック削減」を実現できており，</a:t>
            </a:r>
            <a:endParaRPr kumimoji="1" lang="en-US" altLang="ja-JP"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本システムの有用性を証明できたと考える．</a:t>
            </a:r>
            <a:endParaRPr lang="ja-JP" altLang="ja-JP" dirty="0" smtClean="0">
              <a:effectLst/>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16</a:t>
            </a:fld>
            <a:endParaRPr kumimoji="1" lang="ja-JP" altLang="en-US"/>
          </a:p>
        </p:txBody>
      </p:sp>
    </p:spTree>
    <p:extLst>
      <p:ext uri="{BB962C8B-B14F-4D97-AF65-F5344CB8AC3E}">
        <p14:creationId xmlns:p14="http://schemas.microsoft.com/office/powerpoint/2010/main" val="584063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18</a:t>
            </a:fld>
            <a:endParaRPr kumimoji="1" lang="ja-JP" altLang="en-US"/>
          </a:p>
        </p:txBody>
      </p:sp>
    </p:spTree>
    <p:extLst>
      <p:ext uri="{BB962C8B-B14F-4D97-AF65-F5344CB8AC3E}">
        <p14:creationId xmlns:p14="http://schemas.microsoft.com/office/powerpoint/2010/main" val="4139353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19</a:t>
            </a:fld>
            <a:endParaRPr kumimoji="1" lang="ja-JP" altLang="en-US"/>
          </a:p>
        </p:txBody>
      </p:sp>
    </p:spTree>
    <p:extLst>
      <p:ext uri="{BB962C8B-B14F-4D97-AF65-F5344CB8AC3E}">
        <p14:creationId xmlns:p14="http://schemas.microsoft.com/office/powerpoint/2010/main" val="186295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20</a:t>
            </a:fld>
            <a:endParaRPr kumimoji="1" lang="ja-JP" altLang="en-US"/>
          </a:p>
        </p:txBody>
      </p:sp>
    </p:spTree>
    <p:extLst>
      <p:ext uri="{BB962C8B-B14F-4D97-AF65-F5344CB8AC3E}">
        <p14:creationId xmlns:p14="http://schemas.microsoft.com/office/powerpoint/2010/main" val="2788763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2022/1/15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2022/1/15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2022/1/15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2022/1/15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2022/1/15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2022/1/15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2022/1/15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1421" y="1697863"/>
            <a:ext cx="8544222" cy="2387600"/>
          </a:xfrm>
        </p:spPr>
        <p:txBody>
          <a:bodyPr>
            <a:normAutofit fontScale="90000"/>
          </a:bodyPr>
          <a:lstStyle/>
          <a:p>
            <a:r>
              <a:rPr kumimoji="1" lang="ja-JP" altLang="en-US" dirty="0" smtClean="0"/>
              <a:t>異種</a:t>
            </a:r>
            <a:r>
              <a:rPr kumimoji="1" lang="en-US" altLang="ja-JP" dirty="0" smtClean="0"/>
              <a:t>Web</a:t>
            </a:r>
            <a:r>
              <a:rPr kumimoji="1" lang="ja-JP" altLang="en-US" dirty="0" smtClean="0"/>
              <a:t>サーバを対象とした応答速度に基づく</a:t>
            </a:r>
            <a:r>
              <a:rPr kumimoji="1" lang="en-US" altLang="ja-JP" dirty="0" smtClean="0"/>
              <a:t/>
            </a:r>
            <a:br>
              <a:rPr kumimoji="1" lang="en-US" altLang="ja-JP" dirty="0" smtClean="0"/>
            </a:br>
            <a:r>
              <a:rPr kumimoji="1" lang="ja-JP" altLang="en-US" dirty="0" smtClean="0"/>
              <a:t>ロードバランサの開発と評価</a:t>
            </a:r>
            <a:endParaRPr kumimoji="1" lang="ja-JP" altLang="en-US" dirty="0"/>
          </a:p>
        </p:txBody>
      </p:sp>
      <p:sp>
        <p:nvSpPr>
          <p:cNvPr id="3" name="サブタイトル 2"/>
          <p:cNvSpPr>
            <a:spLocks noGrp="1"/>
          </p:cNvSpPr>
          <p:nvPr>
            <p:ph type="subTitle" idx="1"/>
          </p:nvPr>
        </p:nvSpPr>
        <p:spPr>
          <a:xfrm>
            <a:off x="1134532" y="4573589"/>
            <a:ext cx="6858000" cy="425449"/>
          </a:xfrm>
        </p:spPr>
        <p:txBody>
          <a:bodyPr/>
          <a:lstStyle/>
          <a:p>
            <a:r>
              <a:rPr kumimoji="1" lang="en-US" altLang="ja-JP" dirty="0" smtClean="0"/>
              <a:t>1821086</a:t>
            </a:r>
            <a:r>
              <a:rPr kumimoji="1" lang="ja-JP" altLang="en-US" dirty="0" smtClean="0"/>
              <a:t>　松尾祐介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2302540687"/>
      </p:ext>
    </p:extLst>
  </p:cSld>
  <p:clrMapOvr>
    <a:masterClrMapping/>
  </p:clrMapOvr>
  <mc:AlternateContent xmlns:mc="http://schemas.openxmlformats.org/markup-compatibility/2006" xmlns:p14="http://schemas.microsoft.com/office/powerpoint/2010/main">
    <mc:Choice Requires="p14">
      <p:transition spd="slow" p14:dur="2000" advTm="15280"/>
    </mc:Choice>
    <mc:Fallback xmlns="">
      <p:transition spd="slow" advTm="1528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a:t>
            </a:r>
            <a:r>
              <a:rPr kumimoji="1" lang="ja-JP" altLang="en-US" dirty="0" smtClean="0"/>
              <a:t>割り振り方法</a:t>
            </a:r>
            <a:endParaRPr kumimoji="1" lang="ja-JP" altLang="en-US" dirty="0"/>
          </a:p>
        </p:txBody>
      </p:sp>
      <p:sp>
        <p:nvSpPr>
          <p:cNvPr id="3" name="コンテンツ プレースホルダー 2"/>
          <p:cNvSpPr>
            <a:spLocks noGrp="1"/>
          </p:cNvSpPr>
          <p:nvPr>
            <p:ph idx="1"/>
          </p:nvPr>
        </p:nvSpPr>
        <p:spPr>
          <a:xfrm>
            <a:off x="438340" y="1489838"/>
            <a:ext cx="8376476" cy="4600066"/>
          </a:xfrm>
        </p:spPr>
        <p:txBody>
          <a:bodyPr>
            <a:noAutofit/>
          </a:bodyPr>
          <a:lstStyle/>
          <a:p>
            <a:r>
              <a:rPr lang="ja-JP" altLang="ja-JP" sz="3200" dirty="0" smtClean="0"/>
              <a:t>過去</a:t>
            </a:r>
            <a:r>
              <a:rPr lang="en-US" altLang="ja-JP" sz="3200" dirty="0"/>
              <a:t>24</a:t>
            </a:r>
            <a:r>
              <a:rPr lang="ja-JP" altLang="ja-JP" sz="3200" dirty="0"/>
              <a:t>時間</a:t>
            </a:r>
            <a:r>
              <a:rPr lang="ja-JP" altLang="ja-JP" sz="3200" dirty="0" smtClean="0"/>
              <a:t>で評価</a:t>
            </a:r>
            <a:r>
              <a:rPr lang="ja-JP" altLang="ja-JP" sz="3200" dirty="0"/>
              <a:t>が最も高いサーバに多く</a:t>
            </a:r>
            <a:r>
              <a:rPr lang="ja-JP" altLang="ja-JP" sz="3200" dirty="0" smtClean="0"/>
              <a:t>割り振る</a:t>
            </a:r>
            <a:r>
              <a:rPr lang="ja-JP" altLang="en-US" sz="3200" dirty="0" smtClean="0"/>
              <a:t>ように設計</a:t>
            </a:r>
            <a:r>
              <a:rPr lang="ja-JP" altLang="ja-JP" sz="3200" dirty="0" smtClean="0"/>
              <a:t>．</a:t>
            </a:r>
            <a:endParaRPr lang="en-US" altLang="ja-JP" sz="3200" dirty="0"/>
          </a:p>
          <a:p>
            <a:r>
              <a:rPr lang="ja-JP" altLang="ja-JP" sz="3200" dirty="0" smtClean="0"/>
              <a:t>現在の</a:t>
            </a:r>
            <a:r>
              <a:rPr lang="ja-JP" altLang="en-US" sz="3200" dirty="0" smtClean="0"/>
              <a:t>応答</a:t>
            </a:r>
            <a:r>
              <a:rPr lang="ja-JP" altLang="ja-JP" sz="3200" dirty="0" smtClean="0"/>
              <a:t>速度</a:t>
            </a:r>
            <a:r>
              <a:rPr lang="ja-JP" altLang="ja-JP" sz="3200" dirty="0"/>
              <a:t>が</a:t>
            </a:r>
            <a:r>
              <a:rPr lang="en-US" altLang="ja-JP" sz="3200" dirty="0"/>
              <a:t>10</a:t>
            </a:r>
            <a:r>
              <a:rPr lang="ja-JP" altLang="ja-JP" sz="3200" dirty="0"/>
              <a:t>秒以上</a:t>
            </a:r>
            <a:r>
              <a:rPr lang="ja-JP" altLang="ja-JP" sz="3200" dirty="0" smtClean="0"/>
              <a:t>掛かる場合，</a:t>
            </a:r>
            <a:r>
              <a:rPr lang="ja-JP" altLang="en-US" sz="3200" dirty="0" smtClean="0"/>
              <a:t>該当サーバへの</a:t>
            </a:r>
            <a:r>
              <a:rPr lang="ja-JP" altLang="ja-JP" sz="3200" dirty="0" smtClean="0"/>
              <a:t>割り振り</a:t>
            </a:r>
            <a:r>
              <a:rPr lang="ja-JP" altLang="en-US" sz="3200" dirty="0" smtClean="0"/>
              <a:t>を行わない</a:t>
            </a:r>
            <a:r>
              <a:rPr lang="ja-JP" altLang="ja-JP" sz="3200" dirty="0" smtClean="0"/>
              <a:t>．</a:t>
            </a:r>
            <a:endParaRPr lang="en-US" altLang="ja-JP" sz="3200" dirty="0" smtClean="0"/>
          </a:p>
          <a:p>
            <a:r>
              <a:rPr lang="en-US" altLang="ja-JP" sz="3200" dirty="0"/>
              <a:t>Web</a:t>
            </a:r>
            <a:r>
              <a:rPr lang="ja-JP" altLang="ja-JP" sz="3200" dirty="0"/>
              <a:t>サーバで負荷分散するにはリバースプロキシが使われる</a:t>
            </a:r>
            <a:r>
              <a:rPr lang="ja-JP" altLang="ja-JP" sz="3200" dirty="0" smtClean="0"/>
              <a:t>．プロトタイプ</a:t>
            </a:r>
            <a:r>
              <a:rPr lang="ja-JP" altLang="ja-JP" sz="3200" dirty="0"/>
              <a:t>では，リバースプロキシ導入のためにオープンソースの</a:t>
            </a:r>
            <a:r>
              <a:rPr lang="en-US" altLang="ja-JP" sz="3200" dirty="0"/>
              <a:t>Web</a:t>
            </a:r>
            <a:r>
              <a:rPr lang="ja-JP" altLang="ja-JP" sz="3200" dirty="0"/>
              <a:t>サーバである</a:t>
            </a:r>
            <a:r>
              <a:rPr lang="en-US" altLang="ja-JP" sz="3200" dirty="0"/>
              <a:t>NGINX(</a:t>
            </a:r>
            <a:r>
              <a:rPr lang="ja-JP" altLang="ja-JP" sz="3200" dirty="0"/>
              <a:t>エンジンエックス</a:t>
            </a:r>
            <a:r>
              <a:rPr lang="en-US" altLang="ja-JP" sz="3200" dirty="0"/>
              <a:t>)</a:t>
            </a:r>
            <a:r>
              <a:rPr lang="ja-JP" altLang="ja-JP" sz="3200" dirty="0"/>
              <a:t>を用いた．</a:t>
            </a:r>
            <a:endParaRPr lang="en-US" altLang="ja-JP" sz="3200" dirty="0"/>
          </a:p>
          <a:p>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Tree>
    <p:extLst>
      <p:ext uri="{BB962C8B-B14F-4D97-AF65-F5344CB8AC3E}">
        <p14:creationId xmlns:p14="http://schemas.microsoft.com/office/powerpoint/2010/main" val="1895997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a:t>
            </a:r>
            <a:r>
              <a:rPr kumimoji="1" lang="ja-JP" altLang="en-US" dirty="0" smtClean="0"/>
              <a:t>割り振り方法</a:t>
            </a:r>
            <a:endParaRPr kumimoji="1" lang="ja-JP" altLang="en-US" dirty="0"/>
          </a:p>
        </p:txBody>
      </p:sp>
      <p:sp>
        <p:nvSpPr>
          <p:cNvPr id="3" name="コンテンツ プレースホルダー 2"/>
          <p:cNvSpPr>
            <a:spLocks noGrp="1"/>
          </p:cNvSpPr>
          <p:nvPr>
            <p:ph idx="1"/>
          </p:nvPr>
        </p:nvSpPr>
        <p:spPr>
          <a:xfrm>
            <a:off x="438340" y="1061022"/>
            <a:ext cx="8267319" cy="5477891"/>
          </a:xfrm>
        </p:spPr>
        <p:txBody>
          <a:bodyPr>
            <a:normAutofit/>
          </a:bodyPr>
          <a:lstStyle/>
          <a:p>
            <a:pPr marL="0" indent="0">
              <a:buNone/>
            </a:pPr>
            <a:endParaRPr lang="en-US" altLang="ja-JP" sz="3200" dirty="0" smtClean="0"/>
          </a:p>
          <a:p>
            <a:r>
              <a:rPr lang="ja-JP" altLang="en-US" sz="3200" dirty="0"/>
              <a:t>応答</a:t>
            </a:r>
            <a:r>
              <a:rPr lang="ja-JP" altLang="en-US" sz="3200" dirty="0" smtClean="0"/>
              <a:t>速度に基づいた割り振り</a:t>
            </a:r>
            <a:r>
              <a:rPr lang="en-US" altLang="ja-JP" sz="3200" dirty="0" smtClean="0"/>
              <a:t/>
            </a:r>
            <a:br>
              <a:rPr lang="en-US" altLang="ja-JP" sz="3200" dirty="0" smtClean="0"/>
            </a:br>
            <a:r>
              <a:rPr lang="ja-JP" altLang="en-US" sz="3200" dirty="0" smtClean="0"/>
              <a:t>→</a:t>
            </a:r>
            <a:r>
              <a:rPr lang="en-US" altLang="ja-JP" sz="3200" dirty="0" smtClean="0"/>
              <a:t>Nginx</a:t>
            </a:r>
            <a:r>
              <a:rPr lang="ja-JP" altLang="en-US" sz="3200" dirty="0" smtClean="0"/>
              <a:t>の設定ファイル</a:t>
            </a:r>
            <a:r>
              <a:rPr lang="ja-JP" altLang="ja-JP" sz="3200" dirty="0" smtClean="0"/>
              <a:t>の</a:t>
            </a:r>
            <a:r>
              <a:rPr lang="ja-JP" altLang="ja-JP" sz="3200" dirty="0" smtClean="0">
                <a:solidFill>
                  <a:srgbClr val="FF0000"/>
                </a:solidFill>
              </a:rPr>
              <a:t>重みを</a:t>
            </a:r>
            <a:r>
              <a:rPr lang="ja-JP" altLang="ja-JP" sz="3200" dirty="0">
                <a:solidFill>
                  <a:srgbClr val="FF0000"/>
                </a:solidFill>
              </a:rPr>
              <a:t>プログラム</a:t>
            </a:r>
            <a:r>
              <a:rPr lang="ja-JP" altLang="ja-JP" sz="3200" dirty="0" smtClean="0">
                <a:solidFill>
                  <a:srgbClr val="FF0000"/>
                </a:solidFill>
              </a:rPr>
              <a:t>によって</a:t>
            </a:r>
            <a:r>
              <a:rPr lang="ja-JP" altLang="ja-JP" sz="3200" dirty="0">
                <a:solidFill>
                  <a:srgbClr val="FF0000"/>
                </a:solidFill>
              </a:rPr>
              <a:t>書き換えることで</a:t>
            </a:r>
            <a:r>
              <a:rPr lang="ja-JP" altLang="ja-JP" sz="3200" dirty="0" smtClean="0">
                <a:solidFill>
                  <a:srgbClr val="FF0000"/>
                </a:solidFill>
              </a:rPr>
              <a:t>実現</a:t>
            </a:r>
            <a:r>
              <a:rPr lang="ja-JP" altLang="ja-JP" sz="3200" dirty="0" smtClean="0"/>
              <a:t>．</a:t>
            </a:r>
            <a:endParaRPr lang="en-US" altLang="ja-JP" sz="3200" dirty="0"/>
          </a:p>
          <a:p>
            <a:r>
              <a:rPr lang="en-US" altLang="ja-JP" sz="3200" dirty="0"/>
              <a:t>NGINX</a:t>
            </a:r>
            <a:r>
              <a:rPr lang="ja-JP" altLang="ja-JP" sz="3200" dirty="0"/>
              <a:t>の設定ファイルを動的</a:t>
            </a:r>
            <a:r>
              <a:rPr lang="ja-JP" altLang="ja-JP" sz="3200" dirty="0" smtClean="0"/>
              <a:t>に更新</a:t>
            </a:r>
            <a:r>
              <a:rPr lang="ja-JP" altLang="ja-JP" sz="3200" dirty="0"/>
              <a:t>し，</a:t>
            </a:r>
            <a:r>
              <a:rPr lang="ja-JP" altLang="ja-JP" sz="3200" u="sng" dirty="0"/>
              <a:t>再読み</a:t>
            </a:r>
            <a:r>
              <a:rPr lang="ja-JP" altLang="ja-JP" sz="3200" dirty="0"/>
              <a:t>込みするように</a:t>
            </a:r>
            <a:r>
              <a:rPr lang="ja-JP" altLang="ja-JP" sz="3200" dirty="0" smtClean="0"/>
              <a:t>設計</a:t>
            </a:r>
            <a:r>
              <a:rPr lang="ja-JP" altLang="en-US" sz="3200" dirty="0" smtClean="0"/>
              <a:t>．</a:t>
            </a:r>
            <a:endParaRPr lang="en-US" altLang="ja-JP" sz="3200" dirty="0"/>
          </a:p>
          <a:p>
            <a:pPr marL="0" indent="0">
              <a:buNone/>
            </a:pPr>
            <a:r>
              <a:rPr lang="ja-JP" altLang="en-US" sz="3200" dirty="0" smtClean="0"/>
              <a:t>→</a:t>
            </a:r>
            <a:r>
              <a:rPr lang="ja-JP" altLang="ja-JP" sz="3200" u="sng" dirty="0" smtClean="0"/>
              <a:t>稼働率</a:t>
            </a:r>
            <a:r>
              <a:rPr lang="ja-JP" altLang="ja-JP" sz="3200" u="sng" dirty="0"/>
              <a:t>を落とすことなく</a:t>
            </a:r>
            <a:r>
              <a:rPr lang="ja-JP" altLang="ja-JP" sz="3200" dirty="0" smtClean="0"/>
              <a:t>，負荷分散の重みを動的にロードバランサ</a:t>
            </a:r>
            <a:r>
              <a:rPr lang="ja-JP" altLang="en-US" sz="3200" dirty="0" smtClean="0"/>
              <a:t>へ</a:t>
            </a:r>
            <a:r>
              <a:rPr lang="ja-JP" altLang="ja-JP" sz="3200" dirty="0" smtClean="0"/>
              <a:t>反映</a:t>
            </a:r>
            <a:r>
              <a:rPr lang="ja-JP" altLang="ja-JP" sz="3200" dirty="0"/>
              <a:t>することができる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2157659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p:cNvSpPr>
            <a:spLocks noGrp="1"/>
          </p:cNvSpPr>
          <p:nvPr>
            <p:ph idx="1"/>
          </p:nvPr>
        </p:nvSpPr>
        <p:spPr>
          <a:xfrm>
            <a:off x="628650" y="1825625"/>
            <a:ext cx="7886700" cy="1752057"/>
          </a:xfrm>
        </p:spPr>
        <p:txBody>
          <a:bodyPr/>
          <a:lstStyle/>
          <a:p>
            <a:r>
              <a:rPr lang="ja-JP" altLang="en-US" dirty="0" smtClean="0"/>
              <a:t>設計・開発した動的ロードバランサと</a:t>
            </a:r>
            <a:r>
              <a:rPr lang="ja-JP" altLang="en-US" dirty="0"/>
              <a:t>一般的に使用されて</a:t>
            </a:r>
            <a:r>
              <a:rPr lang="ja-JP" altLang="en-US" dirty="0" smtClean="0"/>
              <a:t>いる順に割り振る方式</a:t>
            </a:r>
            <a:r>
              <a:rPr lang="ja-JP" altLang="en-US" dirty="0"/>
              <a:t>（ラウンドロビン）</a:t>
            </a:r>
            <a:r>
              <a:rPr lang="ja-JP" altLang="en-US" dirty="0" smtClean="0"/>
              <a:t>を比較し，応答</a:t>
            </a:r>
            <a:r>
              <a:rPr lang="ja-JP" altLang="en-US" dirty="0"/>
              <a:t>速度が向上したのかを実験で調査</a:t>
            </a:r>
            <a:r>
              <a:rPr lang="ja-JP" altLang="en-US" dirty="0" smtClean="0"/>
              <a:t>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pSp>
        <p:nvGrpSpPr>
          <p:cNvPr id="12" name="グループ化 11"/>
          <p:cNvGrpSpPr/>
          <p:nvPr/>
        </p:nvGrpSpPr>
        <p:grpSpPr>
          <a:xfrm>
            <a:off x="2174832" y="3577682"/>
            <a:ext cx="5890176" cy="2365918"/>
            <a:chOff x="2437372" y="3860899"/>
            <a:chExt cx="5612974" cy="2172031"/>
          </a:xfrm>
        </p:grpSpPr>
        <p:sp>
          <p:nvSpPr>
            <p:cNvPr id="5" name="右矢印 4"/>
            <p:cNvSpPr/>
            <p:nvPr/>
          </p:nvSpPr>
          <p:spPr>
            <a:xfrm rot="16200000">
              <a:off x="4415876" y="4777690"/>
              <a:ext cx="501706" cy="723500"/>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角丸四角形 5"/>
            <p:cNvSpPr/>
            <p:nvPr/>
          </p:nvSpPr>
          <p:spPr>
            <a:xfrm>
              <a:off x="2437372" y="3860899"/>
              <a:ext cx="2095838" cy="102768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自作した</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7" name="角丸四角形 6"/>
            <p:cNvSpPr/>
            <p:nvPr/>
          </p:nvSpPr>
          <p:spPr>
            <a:xfrm>
              <a:off x="4800247" y="3860899"/>
              <a:ext cx="2095838" cy="102768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一般的な</a:t>
              </a:r>
              <a:r>
                <a:rPr kumimoji="1" lang="en-US" altLang="ja-JP" dirty="0" smtClean="0"/>
                <a:t/>
              </a:r>
              <a:br>
                <a:rPr kumimoji="1" lang="en-US" altLang="ja-JP" dirty="0" smtClean="0"/>
              </a:br>
              <a:r>
                <a:rPr kumimoji="1" lang="ja-JP" altLang="en-US" dirty="0" smtClean="0"/>
                <a:t>ラウンドロビン</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8" name="角丸四角形 7"/>
            <p:cNvSpPr/>
            <p:nvPr/>
          </p:nvSpPr>
          <p:spPr>
            <a:xfrm>
              <a:off x="2736778" y="5328923"/>
              <a:ext cx="3787074" cy="70400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t>
              </a:r>
              <a:endParaRPr kumimoji="1" lang="ja-JP" altLang="en-US" dirty="0"/>
            </a:p>
          </p:txBody>
        </p:sp>
        <p:sp>
          <p:nvSpPr>
            <p:cNvPr id="9" name="テキスト ボックス 8"/>
            <p:cNvSpPr txBox="1"/>
            <p:nvPr/>
          </p:nvSpPr>
          <p:spPr>
            <a:xfrm>
              <a:off x="5079738" y="4970162"/>
              <a:ext cx="2970608" cy="338554"/>
            </a:xfrm>
            <a:prstGeom prst="rect">
              <a:avLst/>
            </a:prstGeom>
            <a:noFill/>
          </p:spPr>
          <p:txBody>
            <a:bodyPr wrap="square" rtlCol="0">
              <a:spAutoFit/>
            </a:bodyPr>
            <a:lstStyle/>
            <a:p>
              <a:r>
                <a:rPr kumimoji="1" lang="ja-JP" altLang="en-US" sz="1600" dirty="0" smtClean="0"/>
                <a:t>それぞれの</a:t>
              </a:r>
              <a:r>
                <a:rPr lang="ja-JP" altLang="en-US" sz="1600" dirty="0" smtClean="0"/>
                <a:t>応答速度を</a:t>
              </a:r>
              <a:r>
                <a:rPr kumimoji="1" lang="ja-JP" altLang="en-US" sz="1600" dirty="0" smtClean="0"/>
                <a:t>計測</a:t>
              </a:r>
              <a:endParaRPr kumimoji="1" lang="ja-JP" altLang="en-US" sz="1600" dirty="0"/>
            </a:p>
          </p:txBody>
        </p:sp>
      </p:grpSp>
    </p:spTree>
    <p:extLst>
      <p:ext uri="{BB962C8B-B14F-4D97-AF65-F5344CB8AC3E}">
        <p14:creationId xmlns:p14="http://schemas.microsoft.com/office/powerpoint/2010/main" val="3104664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a:t>
            </a:r>
            <a:r>
              <a:rPr lang="en-US" altLang="ja-JP" dirty="0" smtClean="0"/>
              <a:t>1</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
        <p:nvSpPr>
          <p:cNvPr id="11" name="コンテンツ プレースホルダー 2"/>
          <p:cNvSpPr txBox="1">
            <a:spLocks/>
          </p:cNvSpPr>
          <p:nvPr/>
        </p:nvSpPr>
        <p:spPr>
          <a:xfrm>
            <a:off x="540864" y="3954808"/>
            <a:ext cx="7974486" cy="214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latin typeface="ＭＳ Ｐゴシック" panose="020B0600070205080204" pitchFamily="50" charset="-128"/>
              </a:rPr>
              <a:t>負荷分散を行うため，</a:t>
            </a:r>
            <a:r>
              <a:rPr lang="ja-JP" altLang="ja-JP" dirty="0" smtClean="0">
                <a:latin typeface="ＭＳ Ｐゴシック" panose="020B0600070205080204" pitchFamily="50" charset="-128"/>
              </a:rPr>
              <a:t>物理的</a:t>
            </a:r>
            <a:r>
              <a:rPr lang="ja-JP" altLang="en-US" dirty="0" smtClean="0">
                <a:latin typeface="ＭＳ Ｐゴシック" panose="020B0600070205080204" pitchFamily="50" charset="-128"/>
              </a:rPr>
              <a:t>な</a:t>
            </a:r>
            <a:r>
              <a:rPr lang="ja-JP" altLang="ja-JP" dirty="0" smtClean="0">
                <a:latin typeface="ＭＳ Ｐゴシック" panose="020B0600070205080204" pitchFamily="50" charset="-128"/>
              </a:rPr>
              <a:t>サーバを</a:t>
            </a:r>
            <a:r>
              <a:rPr lang="ja-JP" altLang="en-US" dirty="0">
                <a:latin typeface="ＭＳ Ｐゴシック" panose="020B0600070205080204" pitchFamily="50" charset="-128"/>
              </a:rPr>
              <a:t>４</a:t>
            </a:r>
            <a:r>
              <a:rPr lang="ja-JP" altLang="en-US" dirty="0" smtClean="0">
                <a:latin typeface="ＭＳ Ｐゴシック" panose="020B0600070205080204" pitchFamily="50" charset="-128"/>
              </a:rPr>
              <a:t>台用意</a:t>
            </a:r>
            <a:r>
              <a:rPr lang="en-US" altLang="ja-JP" dirty="0">
                <a:latin typeface="ＭＳ Ｐゴシック" panose="020B0600070205080204" pitchFamily="50" charset="-128"/>
              </a:rPr>
              <a:t/>
            </a:r>
            <a:br>
              <a:rPr lang="en-US" altLang="ja-JP" dirty="0">
                <a:latin typeface="ＭＳ Ｐゴシック" panose="020B0600070205080204" pitchFamily="50" charset="-128"/>
              </a:rPr>
            </a:br>
            <a:r>
              <a:rPr lang="ja-JP" altLang="en-US" dirty="0" smtClean="0">
                <a:latin typeface="ＭＳ Ｐゴシック" panose="020B0600070205080204" pitchFamily="50" charset="-128"/>
              </a:rPr>
              <a:t>１台をロードバランサ機として利用．</a:t>
            </a:r>
            <a:endParaRPr lang="en-US" altLang="ja-JP" dirty="0" smtClean="0">
              <a:latin typeface="ＭＳ Ｐゴシック" panose="020B0600070205080204" pitchFamily="50" charset="-128"/>
            </a:endParaRPr>
          </a:p>
          <a:p>
            <a:r>
              <a:rPr lang="ja-JP" altLang="en-US" dirty="0" smtClean="0">
                <a:latin typeface="ＭＳ Ｐゴシック" panose="020B0600070205080204" pitchFamily="50" charset="-128"/>
              </a:rPr>
              <a:t>実験で使用するハードウェアは全て</a:t>
            </a:r>
            <a:r>
              <a:rPr lang="en-US" altLang="ja-JP" dirty="0"/>
              <a:t>Raspberry Pi 4B </a:t>
            </a:r>
            <a:r>
              <a:rPr lang="ja-JP" altLang="en-US" dirty="0" smtClean="0"/>
              <a:t>のメモリ</a:t>
            </a:r>
            <a:r>
              <a:rPr lang="en-US" altLang="ja-JP" dirty="0" smtClean="0"/>
              <a:t>4GB</a:t>
            </a:r>
            <a:r>
              <a:rPr lang="ja-JP" altLang="en-US" dirty="0" smtClean="0">
                <a:solidFill>
                  <a:srgbClr val="000000"/>
                </a:solidFill>
                <a:latin typeface="ＭＳ Ｐゴシック" panose="020B0600070205080204" pitchFamily="50" charset="-128"/>
              </a:rPr>
              <a:t>を</a:t>
            </a:r>
            <a:r>
              <a:rPr lang="ja-JP" altLang="en-US" dirty="0" smtClean="0">
                <a:latin typeface="ＭＳ Ｐゴシック" panose="020B0600070205080204" pitchFamily="50" charset="-128"/>
              </a:rPr>
              <a:t>使用．</a:t>
            </a:r>
            <a:endParaRPr lang="en-US" altLang="ja-JP" dirty="0" smtClean="0">
              <a:latin typeface="ＭＳ Ｐゴシック" panose="020B0600070205080204" pitchFamily="50" charset="-128"/>
            </a:endParaRPr>
          </a:p>
          <a:p>
            <a:endParaRPr lang="en-US" altLang="ja-JP" dirty="0">
              <a:latin typeface="ＭＳ Ｐゴシック" panose="020B0600070205080204" pitchFamily="50"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2488731515"/>
              </p:ext>
            </p:extLst>
          </p:nvPr>
        </p:nvGraphicFramePr>
        <p:xfrm>
          <a:off x="402175" y="1608311"/>
          <a:ext cx="8339649" cy="1704675"/>
        </p:xfrm>
        <a:graphic>
          <a:graphicData uri="http://schemas.openxmlformats.org/drawingml/2006/table">
            <a:tbl>
              <a:tblPr>
                <a:tableStyleId>{5C22544A-7EE6-4342-B048-85BDC9FD1C3A}</a:tableStyleId>
              </a:tblPr>
              <a:tblGrid>
                <a:gridCol w="2123201">
                  <a:extLst>
                    <a:ext uri="{9D8B030D-6E8A-4147-A177-3AD203B41FA5}">
                      <a16:colId xmlns:a16="http://schemas.microsoft.com/office/drawing/2014/main" val="20000"/>
                    </a:ext>
                  </a:extLst>
                </a:gridCol>
                <a:gridCol w="633496">
                  <a:extLst>
                    <a:ext uri="{9D8B030D-6E8A-4147-A177-3AD203B41FA5}">
                      <a16:colId xmlns:a16="http://schemas.microsoft.com/office/drawing/2014/main" val="20001"/>
                    </a:ext>
                  </a:extLst>
                </a:gridCol>
                <a:gridCol w="3398386">
                  <a:extLst>
                    <a:ext uri="{9D8B030D-6E8A-4147-A177-3AD203B41FA5}">
                      <a16:colId xmlns:a16="http://schemas.microsoft.com/office/drawing/2014/main" val="20002"/>
                    </a:ext>
                  </a:extLst>
                </a:gridCol>
                <a:gridCol w="917575">
                  <a:extLst>
                    <a:ext uri="{9D8B030D-6E8A-4147-A177-3AD203B41FA5}">
                      <a16:colId xmlns:a16="http://schemas.microsoft.com/office/drawing/2014/main" val="20003"/>
                    </a:ext>
                  </a:extLst>
                </a:gridCol>
                <a:gridCol w="1266991">
                  <a:extLst>
                    <a:ext uri="{9D8B030D-6E8A-4147-A177-3AD203B41FA5}">
                      <a16:colId xmlns:a16="http://schemas.microsoft.com/office/drawing/2014/main" val="20004"/>
                    </a:ext>
                  </a:extLst>
                </a:gridCol>
              </a:tblGrid>
              <a:tr h="568225">
                <a:tc>
                  <a:txBody>
                    <a:bodyPr/>
                    <a:lstStyle/>
                    <a:p>
                      <a:pPr algn="ctr" fontAlgn="ctr"/>
                      <a:r>
                        <a:rPr kumimoji="1" lang="ja-JP" altLang="en-US" sz="1800" u="none" strike="noStrike" kern="1200" dirty="0">
                          <a:solidFill>
                            <a:schemeClr val="dk1"/>
                          </a:solidFill>
                          <a:effectLst/>
                          <a:latin typeface="+mn-lt"/>
                          <a:ea typeface="+mn-ea"/>
                          <a:cs typeface="+mn-cs"/>
                        </a:rPr>
                        <a:t>機器名</a:t>
                      </a:r>
                    </a:p>
                  </a:txBody>
                  <a:tcPr marL="9525" marR="9525" marT="9525" marB="0" anchor="ctr"/>
                </a:tc>
                <a:tc>
                  <a:txBody>
                    <a:bodyPr/>
                    <a:lstStyle/>
                    <a:p>
                      <a:pPr algn="ctr" fontAlgn="ctr"/>
                      <a:r>
                        <a:rPr kumimoji="1" lang="ja-JP" altLang="en-US" sz="1800" u="none" strike="noStrike" kern="1200">
                          <a:solidFill>
                            <a:schemeClr val="dk1"/>
                          </a:solidFill>
                          <a:effectLst/>
                          <a:latin typeface="+mn-lt"/>
                          <a:ea typeface="+mn-ea"/>
                          <a:cs typeface="+mn-cs"/>
                        </a:rPr>
                        <a:t>台数</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用途</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OS</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WEB</a:t>
                      </a:r>
                      <a:r>
                        <a:rPr kumimoji="1" lang="ja-JP" altLang="en-US" sz="1800" u="none" strike="noStrike" kern="1200">
                          <a:solidFill>
                            <a:schemeClr val="dk1"/>
                          </a:solidFill>
                          <a:effectLst/>
                          <a:latin typeface="+mn-lt"/>
                          <a:ea typeface="+mn-ea"/>
                          <a:cs typeface="+mn-cs"/>
                        </a:rPr>
                        <a:t>サーバ</a:t>
                      </a:r>
                    </a:p>
                  </a:txBody>
                  <a:tcPr marL="9525" marR="9525" marT="9525" marB="0" anchor="ctr"/>
                </a:tc>
                <a:extLst>
                  <a:ext uri="{0D108BD9-81ED-4DB2-BD59-A6C34878D82A}">
                    <a16:rowId xmlns:a16="http://schemas.microsoft.com/office/drawing/2014/main" val="10000"/>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dirty="0">
                          <a:solidFill>
                            <a:schemeClr val="dk1"/>
                          </a:solidFill>
                          <a:effectLst/>
                          <a:latin typeface="+mn-lt"/>
                          <a:ea typeface="+mn-ea"/>
                          <a:cs typeface="+mn-cs"/>
                        </a:rPr>
                        <a:t>3</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物理的に冗長化</a:t>
                      </a:r>
                      <a:r>
                        <a:rPr kumimoji="1" lang="ja-JP" altLang="en-US" sz="1800" u="none" strike="noStrike" kern="1200" dirty="0" smtClean="0">
                          <a:solidFill>
                            <a:schemeClr val="dk1"/>
                          </a:solidFill>
                          <a:effectLst/>
                          <a:latin typeface="+mn-lt"/>
                          <a:ea typeface="+mn-ea"/>
                          <a:cs typeface="+mn-cs"/>
                        </a:rPr>
                        <a:t>した検索システム</a:t>
                      </a:r>
                      <a:endParaRPr kumimoji="1" lang="ja-JP" alt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err="1">
                          <a:solidFill>
                            <a:schemeClr val="dk1"/>
                          </a:solidFill>
                          <a:effectLst/>
                          <a:latin typeface="+mn-lt"/>
                          <a:ea typeface="+mn-ea"/>
                          <a:cs typeface="+mn-cs"/>
                        </a:rPr>
                        <a:t>Raspbian</a:t>
                      </a:r>
                      <a:endParaRPr kumimoji="1" 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Apache</a:t>
                      </a:r>
                    </a:p>
                  </a:txBody>
                  <a:tcPr marL="9525" marR="9525" marT="9525" marB="0" anchor="ctr"/>
                </a:tc>
                <a:extLst>
                  <a:ext uri="{0D108BD9-81ED-4DB2-BD59-A6C34878D82A}">
                    <a16:rowId xmlns:a16="http://schemas.microsoft.com/office/drawing/2014/main" val="10001"/>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a:solidFill>
                            <a:schemeClr val="dk1"/>
                          </a:solidFill>
                          <a:effectLst/>
                          <a:latin typeface="+mn-lt"/>
                          <a:ea typeface="+mn-ea"/>
                          <a:cs typeface="+mn-cs"/>
                        </a:rPr>
                        <a:t>1</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設計・開発した動的ロードバランサ</a:t>
                      </a:r>
                    </a:p>
                  </a:txBody>
                  <a:tcPr marL="9525" marR="9525" marT="9525" marB="0" anchor="ctr"/>
                </a:tc>
                <a:tc>
                  <a:txBody>
                    <a:bodyPr/>
                    <a:lstStyle/>
                    <a:p>
                      <a:pPr algn="ctr" fontAlgn="ctr"/>
                      <a:r>
                        <a:rPr kumimoji="1" lang="en-US" altLang="ja-JP" sz="1800" u="none" strike="noStrike" kern="1200" dirty="0" err="1" smtClean="0">
                          <a:solidFill>
                            <a:schemeClr val="dk1"/>
                          </a:solidFill>
                          <a:effectLst/>
                          <a:latin typeface="+mn-lt"/>
                          <a:ea typeface="+mn-ea"/>
                          <a:cs typeface="+mn-cs"/>
                        </a:rPr>
                        <a:t>Raspbian</a:t>
                      </a:r>
                      <a:endParaRPr kumimoji="1" lang="en-US" altLang="ja-JP"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Nginx</a:t>
                      </a:r>
                    </a:p>
                  </a:txBody>
                  <a:tcPr marL="9525" marR="9525" marT="9525" marB="0" anchor="ctr"/>
                </a:tc>
                <a:extLst>
                  <a:ext uri="{0D108BD9-81ED-4DB2-BD59-A6C34878D82A}">
                    <a16:rowId xmlns:a16="http://schemas.microsoft.com/office/drawing/2014/main" val="10002"/>
                  </a:ext>
                </a:extLst>
              </a:tr>
            </a:tbl>
          </a:graphicData>
        </a:graphic>
      </p:graphicFrame>
      <p:sp>
        <p:nvSpPr>
          <p:cNvPr id="15" name="テキスト ボックス 14"/>
          <p:cNvSpPr txBox="1"/>
          <p:nvPr/>
        </p:nvSpPr>
        <p:spPr>
          <a:xfrm>
            <a:off x="3035642" y="3356549"/>
            <a:ext cx="334816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a:t>-</a:t>
            </a:r>
            <a:r>
              <a:rPr kumimoji="1" lang="en-US" altLang="ja-JP" sz="1600" dirty="0" smtClean="0"/>
              <a:t>1</a:t>
            </a:r>
            <a:r>
              <a:rPr kumimoji="1" lang="ja-JP" altLang="en-US" sz="1600" dirty="0" smtClean="0"/>
              <a:t>実験で使用するハードウェア</a:t>
            </a:r>
            <a:endParaRPr kumimoji="1" lang="ja-JP" altLang="en-US" sz="1600" dirty="0"/>
          </a:p>
        </p:txBody>
      </p:sp>
    </p:spTree>
    <p:extLst>
      <p:ext uri="{BB962C8B-B14F-4D97-AF65-F5344CB8AC3E}">
        <p14:creationId xmlns:p14="http://schemas.microsoft.com/office/powerpoint/2010/main" val="3886202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a:t>
            </a:r>
            <a:r>
              <a:rPr lang="en-US" altLang="ja-JP" dirty="0" smtClean="0"/>
              <a:t>2</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2044373224"/>
              </p:ext>
            </p:extLst>
          </p:nvPr>
        </p:nvGraphicFramePr>
        <p:xfrm>
          <a:off x="540864" y="1479081"/>
          <a:ext cx="8084152" cy="3318070"/>
        </p:xfrm>
        <a:graphic>
          <a:graphicData uri="http://schemas.openxmlformats.org/drawingml/2006/table">
            <a:tbl>
              <a:tblPr>
                <a:tableStyleId>{5C22544A-7EE6-4342-B048-85BDC9FD1C3A}</a:tableStyleId>
              </a:tblPr>
              <a:tblGrid>
                <a:gridCol w="1337363">
                  <a:extLst>
                    <a:ext uri="{9D8B030D-6E8A-4147-A177-3AD203B41FA5}">
                      <a16:colId xmlns:a16="http://schemas.microsoft.com/office/drawing/2014/main" val="20000"/>
                    </a:ext>
                  </a:extLst>
                </a:gridCol>
                <a:gridCol w="1441622">
                  <a:extLst>
                    <a:ext uri="{9D8B030D-6E8A-4147-A177-3AD203B41FA5}">
                      <a16:colId xmlns:a16="http://schemas.microsoft.com/office/drawing/2014/main" val="20001"/>
                    </a:ext>
                  </a:extLst>
                </a:gridCol>
                <a:gridCol w="2306594">
                  <a:extLst>
                    <a:ext uri="{9D8B030D-6E8A-4147-A177-3AD203B41FA5}">
                      <a16:colId xmlns:a16="http://schemas.microsoft.com/office/drawing/2014/main" val="20002"/>
                    </a:ext>
                  </a:extLst>
                </a:gridCol>
                <a:gridCol w="2998573">
                  <a:extLst>
                    <a:ext uri="{9D8B030D-6E8A-4147-A177-3AD203B41FA5}">
                      <a16:colId xmlns:a16="http://schemas.microsoft.com/office/drawing/2014/main" val="20003"/>
                    </a:ext>
                  </a:extLst>
                </a:gridCol>
              </a:tblGrid>
              <a:tr h="765109">
                <a:tc>
                  <a:txBody>
                    <a:bodyPr/>
                    <a:lstStyle/>
                    <a:p>
                      <a:pPr algn="ctr" fontAlgn="ctr"/>
                      <a:r>
                        <a:rPr lang="ja-JP" altLang="en-US" sz="1800" u="none" strike="noStrike" dirty="0">
                          <a:effectLst/>
                        </a:rPr>
                        <a:t>名称</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a:effectLst/>
                        </a:rPr>
                        <a:t>IP</a:t>
                      </a:r>
                      <a:r>
                        <a:rPr lang="ja-JP" altLang="en-US" sz="1800" u="none" strike="noStrike">
                          <a:effectLst/>
                        </a:rPr>
                        <a:t>アドレス</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変更点</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a:effectLst/>
                        </a:rPr>
                        <a:t>コマンド</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0"/>
                  </a:ext>
                </a:extLst>
              </a:tr>
              <a:tr h="956688">
                <a:tc>
                  <a:txBody>
                    <a:bodyPr/>
                    <a:lstStyle/>
                    <a:p>
                      <a:pPr algn="ctr" fontAlgn="ctr"/>
                      <a:r>
                        <a:rPr lang="en-US" sz="1800" u="none" strike="noStrike">
                          <a:effectLst/>
                        </a:rPr>
                        <a:t>WEB</a:t>
                      </a:r>
                      <a:r>
                        <a:rPr lang="ja-JP" altLang="en-US" sz="1800" u="none" strike="noStrike">
                          <a:effectLst/>
                        </a:rPr>
                        <a:t>サーバ１</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192.168.1.81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メモリ：</a:t>
                      </a:r>
                      <a:r>
                        <a:rPr lang="en-US" altLang="ja-JP" sz="1800" u="none" strike="noStrike" dirty="0">
                          <a:effectLst/>
                        </a:rPr>
                        <a:t>4G</a:t>
                      </a:r>
                      <a:r>
                        <a:rPr lang="en-US" altLang="ja-JP" sz="1800" u="none" strike="noStrike" dirty="0" smtClean="0">
                          <a:effectLst/>
                        </a:rPr>
                        <a:t>→1G</a:t>
                      </a:r>
                      <a:r>
                        <a:rPr lang="ja-JP" altLang="en-US" sz="1800" u="none" strike="noStrike" dirty="0">
                          <a:effectLst/>
                        </a:rPr>
                        <a:t>へ</a:t>
                      </a:r>
                      <a:r>
                        <a:rPr lang="en-US" altLang="ja-JP" sz="1800" u="none" strike="noStrike" dirty="0" smtClean="0">
                          <a:effectLst/>
                        </a:rPr>
                        <a:t>(3G</a:t>
                      </a:r>
                      <a:r>
                        <a:rPr lang="ja-JP" altLang="en-US" sz="1800" u="none" strike="noStrike" dirty="0" err="1">
                          <a:effectLst/>
                        </a:rPr>
                        <a:t>のメ</a:t>
                      </a:r>
                      <a:r>
                        <a:rPr lang="ja-JP" altLang="en-US" sz="1800" u="none" strike="noStrike" dirty="0">
                          <a:effectLst/>
                        </a:rPr>
                        <a:t>モリを獲得</a:t>
                      </a:r>
                      <a:r>
                        <a:rPr lang="en-US" altLang="ja-JP" sz="1800" u="none" strike="noStrike" dirty="0">
                          <a:effectLst/>
                        </a:rPr>
                        <a:t>)</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sv-SE" sz="1800" u="none" strike="noStrike" dirty="0">
                          <a:effectLst/>
                        </a:rPr>
                        <a:t>stress -m 1 --vm-bytes 3221225472 --vm-hang 0 -q &amp;</a:t>
                      </a:r>
                      <a:endParaRPr lang="sv-SE"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1"/>
                  </a:ext>
                </a:extLst>
              </a:tr>
              <a:tr h="765109">
                <a:tc>
                  <a:txBody>
                    <a:bodyPr/>
                    <a:lstStyle/>
                    <a:p>
                      <a:pPr algn="ctr" fontAlgn="ctr"/>
                      <a:r>
                        <a:rPr lang="en-US" sz="1800" u="none" strike="noStrike">
                          <a:effectLst/>
                        </a:rPr>
                        <a:t>WEB</a:t>
                      </a:r>
                      <a:r>
                        <a:rPr lang="ja-JP" altLang="en-US" sz="1800" u="none" strike="noStrike">
                          <a:effectLst/>
                        </a:rPr>
                        <a:t>サーバ２</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192.168.1.82</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CPU</a:t>
                      </a:r>
                      <a:r>
                        <a:rPr lang="ja-JP" altLang="en-US" sz="1800" u="none" strike="noStrike" dirty="0">
                          <a:effectLst/>
                        </a:rPr>
                        <a:t>使用率を最大に</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a:effectLst/>
                        </a:rPr>
                        <a:t>stress -c 4</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2"/>
                  </a:ext>
                </a:extLst>
              </a:tr>
              <a:tr h="765109">
                <a:tc>
                  <a:txBody>
                    <a:bodyPr/>
                    <a:lstStyle/>
                    <a:p>
                      <a:pPr algn="ctr" fontAlgn="ctr"/>
                      <a:r>
                        <a:rPr lang="en-US" sz="1800" u="none" strike="noStrike">
                          <a:effectLst/>
                        </a:rPr>
                        <a:t>WEB</a:t>
                      </a:r>
                      <a:r>
                        <a:rPr lang="ja-JP" altLang="en-US" sz="1800" u="none" strike="noStrike">
                          <a:effectLst/>
                        </a:rPr>
                        <a:t>サーバ３</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192.168.1.83</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ネットワークトラフィック</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err="1" smtClean="0">
                          <a:effectLst/>
                        </a:rPr>
                        <a:t>sudo</a:t>
                      </a:r>
                      <a:r>
                        <a:rPr lang="en-US" sz="1800" u="none" strike="noStrike" dirty="0" smtClean="0">
                          <a:effectLst/>
                        </a:rPr>
                        <a:t> </a:t>
                      </a:r>
                      <a:r>
                        <a:rPr lang="en-US" sz="1800" u="none" strike="noStrike" dirty="0" err="1" smtClean="0">
                          <a:effectLst/>
                        </a:rPr>
                        <a:t>tc</a:t>
                      </a:r>
                      <a:r>
                        <a:rPr lang="en-US" sz="1800" u="none" strike="noStrike" dirty="0" smtClean="0">
                          <a:effectLst/>
                        </a:rPr>
                        <a:t> </a:t>
                      </a:r>
                      <a:r>
                        <a:rPr lang="en-US" sz="1800" u="none" strike="noStrike" dirty="0" err="1" smtClean="0">
                          <a:effectLst/>
                        </a:rPr>
                        <a:t>qdisc</a:t>
                      </a:r>
                      <a:r>
                        <a:rPr lang="en-US" sz="1800" u="none" strike="noStrike" dirty="0" smtClean="0">
                          <a:effectLst/>
                        </a:rPr>
                        <a:t> add dev wlan0 root </a:t>
                      </a:r>
                      <a:r>
                        <a:rPr lang="en-US" sz="1800" u="none" strike="noStrike" dirty="0" err="1" smtClean="0">
                          <a:effectLst/>
                        </a:rPr>
                        <a:t>tbf</a:t>
                      </a:r>
                      <a:r>
                        <a:rPr lang="en-US" sz="1800" u="none" strike="noStrike" dirty="0" smtClean="0">
                          <a:effectLst/>
                        </a:rPr>
                        <a:t> limit 1000b buffer 700b rate 50bps</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3"/>
                  </a:ext>
                </a:extLst>
              </a:tr>
            </a:tbl>
          </a:graphicData>
        </a:graphic>
      </p:graphicFrame>
      <p:sp>
        <p:nvSpPr>
          <p:cNvPr id="8" name="コンテンツ プレースホルダー 2"/>
          <p:cNvSpPr txBox="1">
            <a:spLocks/>
          </p:cNvSpPr>
          <p:nvPr/>
        </p:nvSpPr>
        <p:spPr>
          <a:xfrm>
            <a:off x="540864" y="5266944"/>
            <a:ext cx="7974486" cy="13807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異種のサーバ環境でのロードバランスを再現するため，</a:t>
            </a:r>
            <a:r>
              <a:rPr lang="en-US" altLang="ja-JP" dirty="0" smtClean="0"/>
              <a:t/>
            </a:r>
            <a:br>
              <a:rPr lang="en-US" altLang="ja-JP" dirty="0" smtClean="0"/>
            </a:br>
            <a:r>
              <a:rPr lang="en-US" altLang="ja-JP" dirty="0" smtClean="0"/>
              <a:t>Raspberry Pi</a:t>
            </a:r>
            <a:r>
              <a:rPr lang="ja-JP" altLang="en-US" dirty="0" err="1" smtClean="0"/>
              <a:t>のメ</a:t>
            </a:r>
            <a:r>
              <a:rPr lang="ja-JP" altLang="en-US" dirty="0" smtClean="0"/>
              <a:t>モリやネットワークトラフィック，</a:t>
            </a:r>
            <a:r>
              <a:rPr lang="en-US" altLang="ja-JP" dirty="0" smtClean="0"/>
              <a:t>CPU</a:t>
            </a:r>
            <a:r>
              <a:rPr lang="ja-JP" altLang="en-US" dirty="0" smtClean="0"/>
              <a:t>のリソースに制限を設ける．</a:t>
            </a:r>
            <a:endParaRPr lang="en-US" altLang="ja-JP" sz="2400" dirty="0" smtClean="0"/>
          </a:p>
        </p:txBody>
      </p:sp>
      <p:sp>
        <p:nvSpPr>
          <p:cNvPr id="9" name="テキスト ボックス 8"/>
          <p:cNvSpPr txBox="1"/>
          <p:nvPr/>
        </p:nvSpPr>
        <p:spPr>
          <a:xfrm>
            <a:off x="2651616" y="4782482"/>
            <a:ext cx="386264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smtClean="0"/>
              <a:t>-</a:t>
            </a:r>
            <a:r>
              <a:rPr kumimoji="1" lang="en-US" altLang="ja-JP" sz="1600" dirty="0" smtClean="0"/>
              <a:t>2</a:t>
            </a:r>
            <a:r>
              <a:rPr kumimoji="1" lang="ja-JP" altLang="en-US" sz="1600" dirty="0" smtClean="0"/>
              <a:t>　異種サーバ環境を再現するコマンド</a:t>
            </a:r>
            <a:endParaRPr kumimoji="1" lang="ja-JP" altLang="en-US" sz="1600" dirty="0"/>
          </a:p>
        </p:txBody>
      </p:sp>
    </p:spTree>
    <p:extLst>
      <p:ext uri="{BB962C8B-B14F-4D97-AF65-F5344CB8AC3E}">
        <p14:creationId xmlns:p14="http://schemas.microsoft.com/office/powerpoint/2010/main" val="2513580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a:xfrm>
            <a:off x="613266" y="1690689"/>
            <a:ext cx="8061501" cy="4608951"/>
          </a:xfrm>
        </p:spPr>
        <p:txBody>
          <a:bodyPr>
            <a:normAutofit/>
          </a:bodyPr>
          <a:lstStyle/>
          <a:p>
            <a:pPr marL="0" indent="0">
              <a:buNone/>
            </a:pPr>
            <a:r>
              <a:rPr lang="ja-JP" altLang="en-US" sz="3200" dirty="0" smtClean="0"/>
              <a:t>応答</a:t>
            </a:r>
            <a:r>
              <a:rPr lang="ja-JP" altLang="en-US" sz="3200" dirty="0"/>
              <a:t>速度を</a:t>
            </a:r>
            <a:r>
              <a:rPr lang="ja-JP" altLang="en-US" sz="3200" u="sng" dirty="0"/>
              <a:t>比較</a:t>
            </a:r>
            <a:r>
              <a:rPr lang="ja-JP" altLang="en-US" sz="3200" u="sng" dirty="0" smtClean="0"/>
              <a:t>実験</a:t>
            </a:r>
            <a:r>
              <a:rPr lang="ja-JP" altLang="en-US" sz="3200" dirty="0" smtClean="0"/>
              <a:t>．</a:t>
            </a:r>
            <a:endParaRPr lang="en-US" altLang="ja-JP" sz="3200" dirty="0" smtClean="0"/>
          </a:p>
          <a:p>
            <a:r>
              <a:rPr lang="en-US" altLang="ja-JP" dirty="0"/>
              <a:t>WEB</a:t>
            </a:r>
            <a:r>
              <a:rPr lang="ja-JP" altLang="en-US" dirty="0"/>
              <a:t>サーバを不均一にする．</a:t>
            </a:r>
          </a:p>
          <a:p>
            <a:r>
              <a:rPr lang="ja-JP" altLang="en-US" dirty="0"/>
              <a:t>コンフィグの設定を変更</a:t>
            </a:r>
            <a:r>
              <a:rPr lang="ja-JP" altLang="en-US" dirty="0" smtClean="0"/>
              <a:t>し，重み付け</a:t>
            </a:r>
            <a:r>
              <a:rPr lang="ja-JP" altLang="en-US" dirty="0"/>
              <a:t>を等しくする．</a:t>
            </a:r>
            <a:br>
              <a:rPr lang="ja-JP" altLang="en-US" dirty="0"/>
            </a:br>
            <a:r>
              <a:rPr lang="ja-JP" altLang="en-US" dirty="0" smtClean="0"/>
              <a:t>→ラウンドロビン</a:t>
            </a:r>
            <a:r>
              <a:rPr lang="ja-JP" altLang="en-US" dirty="0"/>
              <a:t>として割り振られる．</a:t>
            </a:r>
          </a:p>
          <a:p>
            <a:r>
              <a:rPr lang="ja-JP" altLang="en-US" dirty="0" smtClean="0"/>
              <a:t>「</a:t>
            </a:r>
            <a:r>
              <a:rPr lang="ja-JP" altLang="en-US" dirty="0"/>
              <a:t>ラウンドロビン</a:t>
            </a:r>
            <a:r>
              <a:rPr lang="ja-JP" altLang="en-US" dirty="0" smtClean="0"/>
              <a:t>」での</a:t>
            </a:r>
            <a:r>
              <a:rPr lang="ja-JP" altLang="en-US" dirty="0"/>
              <a:t>表示速度を</a:t>
            </a:r>
            <a:r>
              <a:rPr lang="en-US" altLang="ja-JP" dirty="0"/>
              <a:t>6</a:t>
            </a:r>
            <a:r>
              <a:rPr lang="ja-JP" altLang="en-US" dirty="0" smtClean="0"/>
              <a:t>時間計測．</a:t>
            </a:r>
            <a:endParaRPr lang="ja-JP" altLang="en-US" dirty="0"/>
          </a:p>
          <a:p>
            <a:r>
              <a:rPr lang="ja-JP" altLang="en-US" dirty="0"/>
              <a:t>提案</a:t>
            </a:r>
            <a:r>
              <a:rPr lang="ja-JP" altLang="en-US" dirty="0" smtClean="0"/>
              <a:t>システムのプロトタイプに</a:t>
            </a:r>
            <a:r>
              <a:rPr lang="ja-JP" altLang="en-US" dirty="0"/>
              <a:t>切り替える</a:t>
            </a:r>
            <a:r>
              <a:rPr lang="ja-JP" altLang="en-US" dirty="0" smtClean="0"/>
              <a:t>．</a:t>
            </a:r>
            <a:endParaRPr lang="ja-JP" altLang="en-US" dirty="0"/>
          </a:p>
          <a:p>
            <a:r>
              <a:rPr lang="ja-JP" altLang="en-US" dirty="0" smtClean="0"/>
              <a:t>「</a:t>
            </a:r>
            <a:r>
              <a:rPr lang="ja-JP" altLang="en-US" dirty="0"/>
              <a:t>提案システム</a:t>
            </a:r>
            <a:r>
              <a:rPr lang="ja-JP" altLang="en-US" dirty="0" smtClean="0"/>
              <a:t>」での</a:t>
            </a:r>
            <a:r>
              <a:rPr lang="ja-JP" altLang="en-US" dirty="0"/>
              <a:t>表示速度を</a:t>
            </a:r>
            <a:r>
              <a:rPr lang="en-US" altLang="ja-JP" dirty="0"/>
              <a:t>6</a:t>
            </a:r>
            <a:r>
              <a:rPr lang="ja-JP" altLang="en-US" dirty="0"/>
              <a:t>時間計測． </a:t>
            </a:r>
          </a:p>
          <a:p>
            <a:r>
              <a:rPr lang="ja-JP" altLang="en-US" dirty="0"/>
              <a:t>表示にかかった時間の平均を求めて比較実験終了</a:t>
            </a:r>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Tree>
    <p:extLst>
      <p:ext uri="{BB962C8B-B14F-4D97-AF65-F5344CB8AC3E}">
        <p14:creationId xmlns:p14="http://schemas.microsoft.com/office/powerpoint/2010/main" val="1364320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550853"/>
            <a:ext cx="8094726" cy="1325563"/>
          </a:xfrm>
        </p:spPr>
        <p:txBody>
          <a:bodyPr/>
          <a:lstStyle/>
          <a:p>
            <a:r>
              <a:rPr lang="ja-JP" altLang="en-US" dirty="0" smtClean="0"/>
              <a:t>実験結果</a:t>
            </a:r>
            <a:endParaRPr kumimoji="1" lang="ja-JP" altLang="en-US" sz="6000"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
        <p:nvSpPr>
          <p:cNvPr id="20" name="テキスト ボックス 19"/>
          <p:cNvSpPr txBox="1"/>
          <p:nvPr/>
        </p:nvSpPr>
        <p:spPr>
          <a:xfrm>
            <a:off x="458219" y="244632"/>
            <a:ext cx="3648456" cy="369332"/>
          </a:xfrm>
          <a:prstGeom prst="rect">
            <a:avLst/>
          </a:prstGeom>
          <a:noFill/>
        </p:spPr>
        <p:txBody>
          <a:bodyPr wrap="square" rtlCol="0">
            <a:spAutoFit/>
          </a:bodyPr>
          <a:lstStyle/>
          <a:p>
            <a:r>
              <a:rPr lang="ja-JP" altLang="en-US" dirty="0"/>
              <a:t>実施日</a:t>
            </a:r>
            <a:r>
              <a:rPr lang="ja-JP" altLang="en-US" dirty="0" smtClean="0"/>
              <a:t>：</a:t>
            </a:r>
            <a:r>
              <a:rPr lang="en-US" altLang="ja-JP"/>
              <a:t>2021/10/15  </a:t>
            </a:r>
            <a:r>
              <a:rPr lang="en-US" altLang="ja-JP" smtClean="0"/>
              <a:t>23:14:53</a:t>
            </a:r>
            <a:r>
              <a:rPr lang="ja-JP" altLang="en-US" dirty="0" smtClean="0"/>
              <a:t>～</a:t>
            </a:r>
            <a:endParaRPr kumimoji="1" lang="ja-JP" altLang="en-US" dirty="0"/>
          </a:p>
        </p:txBody>
      </p:sp>
      <p:sp>
        <p:nvSpPr>
          <p:cNvPr id="14" name="テキスト ボックス 13"/>
          <p:cNvSpPr txBox="1"/>
          <p:nvPr/>
        </p:nvSpPr>
        <p:spPr>
          <a:xfrm>
            <a:off x="6116166" y="1041572"/>
            <a:ext cx="3209544" cy="954107"/>
          </a:xfrm>
          <a:prstGeom prst="rect">
            <a:avLst/>
          </a:prstGeom>
          <a:noFill/>
        </p:spPr>
        <p:txBody>
          <a:bodyPr wrap="square" rtlCol="0">
            <a:spAutoFit/>
          </a:bodyPr>
          <a:lstStyle/>
          <a:p>
            <a:r>
              <a:rPr kumimoji="1" lang="ja-JP" altLang="en-US" sz="2800" dirty="0" smtClean="0"/>
              <a:t>計測間隔：</a:t>
            </a:r>
            <a:r>
              <a:rPr kumimoji="1" lang="en-US" altLang="ja-JP" sz="2800" dirty="0" smtClean="0"/>
              <a:t>5</a:t>
            </a:r>
            <a:r>
              <a:rPr kumimoji="1" lang="ja-JP" altLang="en-US" sz="2800" dirty="0" smtClean="0"/>
              <a:t>分</a:t>
            </a:r>
            <a:endParaRPr kumimoji="1" lang="en-US" altLang="ja-JP" sz="2800" dirty="0" smtClean="0"/>
          </a:p>
          <a:p>
            <a:r>
              <a:rPr lang="ja-JP" altLang="en-US" sz="2800" dirty="0" smtClean="0"/>
              <a:t>計測時間：</a:t>
            </a:r>
            <a:r>
              <a:rPr lang="en-US" altLang="ja-JP" sz="2800" dirty="0" smtClean="0"/>
              <a:t>6</a:t>
            </a:r>
            <a:r>
              <a:rPr lang="ja-JP" altLang="en-US" sz="2800" dirty="0" smtClean="0"/>
              <a:t>時間</a:t>
            </a:r>
            <a:endParaRPr lang="en-US" altLang="ja-JP" sz="2800" dirty="0" smtClean="0"/>
          </a:p>
        </p:txBody>
      </p:sp>
      <p:pic>
        <p:nvPicPr>
          <p:cNvPr id="5" name="図 4"/>
          <p:cNvPicPr>
            <a:picLocks noChangeAspect="1"/>
          </p:cNvPicPr>
          <p:nvPr/>
        </p:nvPicPr>
        <p:blipFill>
          <a:blip r:embed="rId3"/>
          <a:stretch>
            <a:fillRect/>
          </a:stretch>
        </p:blipFill>
        <p:spPr>
          <a:xfrm>
            <a:off x="1101698" y="4105435"/>
            <a:ext cx="6619240" cy="1693294"/>
          </a:xfrm>
          <a:prstGeom prst="rect">
            <a:avLst/>
          </a:prstGeom>
        </p:spPr>
      </p:pic>
      <p:pic>
        <p:nvPicPr>
          <p:cNvPr id="7" name="図 6"/>
          <p:cNvPicPr>
            <a:picLocks noChangeAspect="1"/>
          </p:cNvPicPr>
          <p:nvPr/>
        </p:nvPicPr>
        <p:blipFill>
          <a:blip r:embed="rId4"/>
          <a:stretch>
            <a:fillRect/>
          </a:stretch>
        </p:blipFill>
        <p:spPr>
          <a:xfrm>
            <a:off x="1101698" y="2182637"/>
            <a:ext cx="6619240" cy="1684271"/>
          </a:xfrm>
          <a:prstGeom prst="rect">
            <a:avLst/>
          </a:prstGeom>
        </p:spPr>
      </p:pic>
    </p:spTree>
    <p:extLst>
      <p:ext uri="{BB962C8B-B14F-4D97-AF65-F5344CB8AC3E}">
        <p14:creationId xmlns:p14="http://schemas.microsoft.com/office/powerpoint/2010/main" val="3879654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ja-JP" dirty="0"/>
              <a:t>本提案システム</a:t>
            </a:r>
            <a:r>
              <a:rPr lang="ja-JP" altLang="ja-JP" dirty="0" smtClean="0"/>
              <a:t>は</a:t>
            </a:r>
            <a:r>
              <a:rPr lang="en-US" altLang="ja-JP" dirty="0" err="1"/>
              <a:t>nginx</a:t>
            </a:r>
            <a:r>
              <a:rPr lang="ja-JP" altLang="en-US" dirty="0"/>
              <a:t>の設定ファイルを書き換える仕組みなので再現しやすい</a:t>
            </a:r>
            <a:r>
              <a:rPr lang="ja-JP" altLang="en-US" dirty="0" smtClean="0"/>
              <a:t>．</a:t>
            </a:r>
            <a:endParaRPr lang="en-US" altLang="ja-JP" dirty="0"/>
          </a:p>
          <a:p>
            <a:r>
              <a:rPr lang="ja-JP" altLang="ja-JP" dirty="0" smtClean="0"/>
              <a:t>現状</a:t>
            </a:r>
            <a:r>
              <a:rPr lang="ja-JP" altLang="ja-JP" dirty="0"/>
              <a:t>，利用する環境ごとに細かく設定を書き直す必要があり</a:t>
            </a:r>
            <a:r>
              <a:rPr lang="ja-JP" altLang="ja-JP" dirty="0" smtClean="0"/>
              <a:t>， </a:t>
            </a:r>
            <a:r>
              <a:rPr lang="ja-JP" altLang="ja-JP" dirty="0"/>
              <a:t>こうした設定を自動で適応処理することが出来れば，個人でも気軽に安価な負荷分散が出来ると考える．提案システムの更なる改善と構築が望まれる． </a:t>
            </a:r>
          </a:p>
          <a:p>
            <a:r>
              <a:rPr lang="ja-JP" altLang="ja-JP" dirty="0"/>
              <a:t>電気やガス水道などと同じく</a:t>
            </a:r>
            <a:r>
              <a:rPr lang="en-US" altLang="ja-JP" dirty="0"/>
              <a:t>Web</a:t>
            </a:r>
            <a:r>
              <a:rPr lang="ja-JP" altLang="ja-JP" dirty="0"/>
              <a:t>サイトも重要なライフラインになりつつあるので，</a:t>
            </a:r>
            <a:r>
              <a:rPr lang="ja-JP" altLang="ja-JP" dirty="0" smtClean="0"/>
              <a:t>本システム</a:t>
            </a:r>
            <a:r>
              <a:rPr lang="ja-JP" altLang="en-US" dirty="0"/>
              <a:t>が</a:t>
            </a:r>
            <a:r>
              <a:rPr lang="ja-JP" altLang="ja-JP" dirty="0" smtClean="0"/>
              <a:t>安価</a:t>
            </a:r>
            <a:r>
              <a:rPr lang="ja-JP" altLang="ja-JP" dirty="0"/>
              <a:t>な導入コストで，負荷に強く表示速度が速い</a:t>
            </a:r>
            <a:r>
              <a:rPr lang="en-US" altLang="ja-JP" dirty="0"/>
              <a:t>Web</a:t>
            </a:r>
            <a:r>
              <a:rPr lang="ja-JP" altLang="ja-JP" dirty="0"/>
              <a:t>サイト作りに貢献できることを期待している．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3987284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8066" y="72518"/>
            <a:ext cx="7886700" cy="1325563"/>
          </a:xfrm>
        </p:spPr>
        <p:txBody>
          <a:bodyPr/>
          <a:lstStyle/>
          <a:p>
            <a:r>
              <a:rPr kumimoji="1" lang="ja-JP" altLang="en-US" dirty="0" smtClean="0"/>
              <a:t>参考文献</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18</a:t>
            </a:fld>
            <a:endParaRPr lang="ja-JP" altLang="en-US" dirty="0"/>
          </a:p>
        </p:txBody>
      </p:sp>
      <p:pic>
        <p:nvPicPr>
          <p:cNvPr id="5" name="図 4"/>
          <p:cNvPicPr>
            <a:picLocks noChangeAspect="1"/>
          </p:cNvPicPr>
          <p:nvPr/>
        </p:nvPicPr>
        <p:blipFill>
          <a:blip r:embed="rId3"/>
          <a:stretch>
            <a:fillRect/>
          </a:stretch>
        </p:blipFill>
        <p:spPr>
          <a:xfrm>
            <a:off x="442912" y="1044576"/>
            <a:ext cx="8258175" cy="5676900"/>
          </a:xfrm>
          <a:prstGeom prst="rect">
            <a:avLst/>
          </a:prstGeom>
        </p:spPr>
      </p:pic>
    </p:spTree>
    <p:extLst>
      <p:ext uri="{BB962C8B-B14F-4D97-AF65-F5344CB8AC3E}">
        <p14:creationId xmlns:p14="http://schemas.microsoft.com/office/powerpoint/2010/main" val="664081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628650" y="1606168"/>
            <a:ext cx="7886700" cy="4602607"/>
          </a:xfrm>
        </p:spPr>
        <p:txBody>
          <a:bodyPr>
            <a:normAutofit fontScale="92500" lnSpcReduction="10000"/>
          </a:bodyPr>
          <a:lstStyle/>
          <a:p>
            <a:pPr marL="0" indent="0">
              <a:buNone/>
            </a:pPr>
            <a:r>
              <a:rPr lang="ja-JP" altLang="en-US" b="1" u="sng" dirty="0" smtClean="0"/>
              <a:t>ページの表示速度と</a:t>
            </a:r>
            <a:r>
              <a:rPr lang="en-US" altLang="ja-JP" b="1" u="sng" dirty="0" smtClean="0"/>
              <a:t>SEO</a:t>
            </a:r>
            <a:r>
              <a:rPr lang="ja-JP" altLang="en-US" b="1" u="sng" dirty="0" smtClean="0"/>
              <a:t>の関係</a:t>
            </a:r>
            <a:endParaRPr lang="en-US" altLang="ja-JP" b="1" u="sng" dirty="0" smtClean="0"/>
          </a:p>
          <a:p>
            <a:pPr marL="0" indent="0">
              <a:buNone/>
            </a:pPr>
            <a:r>
              <a:rPr lang="en-US" altLang="ja-JP" dirty="0" smtClean="0"/>
              <a:t>[</a:t>
            </a:r>
            <a:r>
              <a:rPr lang="en-US" altLang="ja-JP" dirty="0"/>
              <a:t>Daniel</a:t>
            </a:r>
            <a:r>
              <a:rPr lang="en-US" altLang="ja-JP" dirty="0" smtClean="0"/>
              <a:t> 2017]Daniel An.</a:t>
            </a:r>
            <a:r>
              <a:rPr lang="en-US" altLang="ja-JP" dirty="0" smtClean="0">
                <a:latin typeface="ＭＳ Ｐゴシック" panose="020B0600070205080204" pitchFamily="50" charset="-128"/>
              </a:rPr>
              <a:t> </a:t>
            </a:r>
            <a:r>
              <a:rPr lang="en-US" altLang="ja-JP" dirty="0"/>
              <a:t>Find out how you stack up to new industry benchmarks for mobile page </a:t>
            </a:r>
            <a:r>
              <a:rPr lang="en-US" altLang="ja-JP" dirty="0" err="1" smtClean="0"/>
              <a:t>speed.p</a:t>
            </a:r>
            <a:endParaRPr lang="en-US" altLang="ja-JP" dirty="0"/>
          </a:p>
          <a:p>
            <a:pPr marL="0" indent="0">
              <a:buNone/>
            </a:pPr>
            <a:r>
              <a:rPr lang="en-US" altLang="ja-JP" dirty="0" smtClean="0">
                <a:latin typeface="ＭＳ Ｐゴシック" panose="020B0600070205080204" pitchFamily="50" charset="-128"/>
              </a:rPr>
              <a:t>(2017-02)</a:t>
            </a:r>
          </a:p>
          <a:p>
            <a:pPr marL="0" indent="0">
              <a:buNone/>
            </a:pPr>
            <a:r>
              <a:rPr lang="ja-JP" altLang="ja-JP" b="1" u="sng" dirty="0" smtClean="0"/>
              <a:t>反応</a:t>
            </a:r>
            <a:r>
              <a:rPr lang="ja-JP" altLang="ja-JP" b="1" u="sng" dirty="0"/>
              <a:t>時間の遅延と、それに対するユーザの反応</a:t>
            </a:r>
            <a:endParaRPr lang="en-US" altLang="ja-JP" b="1" u="sng" dirty="0" smtClean="0">
              <a:latin typeface="ＭＳ Ｐゴシック" panose="020B0600070205080204" pitchFamily="50" charset="-128"/>
            </a:endParaRPr>
          </a:p>
          <a:p>
            <a:pPr marL="0" indent="0">
              <a:buNone/>
            </a:pPr>
            <a:r>
              <a:rPr lang="en-US" altLang="ja-JP" dirty="0" smtClean="0">
                <a:latin typeface="ＭＳ Ｐゴシック" panose="020B0600070205080204" pitchFamily="50" charset="-128"/>
              </a:rPr>
              <a:t>[Paul 2014] </a:t>
            </a:r>
            <a:r>
              <a:rPr lang="en-US" altLang="ja-JP" dirty="0">
                <a:latin typeface="ＭＳ Ｐゴシック" panose="020B0600070205080204" pitchFamily="50" charset="-128"/>
              </a:rPr>
              <a:t>Paul </a:t>
            </a:r>
            <a:r>
              <a:rPr lang="en-US" altLang="ja-JP" dirty="0" err="1" smtClean="0">
                <a:latin typeface="ＭＳ Ｐゴシック" panose="020B0600070205080204" pitchFamily="50" charset="-128"/>
              </a:rPr>
              <a:t>Kinlan.</a:t>
            </a:r>
            <a:r>
              <a:rPr lang="en-US" altLang="ja-JP" dirty="0" err="1" smtClean="0"/>
              <a:t>What</a:t>
            </a:r>
            <a:r>
              <a:rPr lang="en-US" altLang="ja-JP" dirty="0" smtClean="0"/>
              <a:t> </a:t>
            </a:r>
            <a:r>
              <a:rPr lang="en-US" altLang="ja-JP" dirty="0"/>
              <a:t>do people want from a news experience</a:t>
            </a:r>
            <a:r>
              <a:rPr lang="en-US" altLang="ja-JP" dirty="0" smtClean="0"/>
              <a:t>?</a:t>
            </a:r>
            <a:r>
              <a:rPr lang="en-US" altLang="ja-JP" dirty="0">
                <a:latin typeface="ＭＳ Ｐゴシック" panose="020B0600070205080204" pitchFamily="50" charset="-128"/>
              </a:rPr>
              <a:t> (2014-12-8</a:t>
            </a:r>
            <a:r>
              <a:rPr lang="en-US" altLang="ja-JP" dirty="0" smtClean="0">
                <a:latin typeface="ＭＳ Ｐゴシック" panose="020B0600070205080204" pitchFamily="50" charset="-128"/>
              </a:rPr>
              <a:t>)</a:t>
            </a:r>
          </a:p>
          <a:p>
            <a:pPr marL="0" indent="0">
              <a:buNone/>
            </a:pPr>
            <a:r>
              <a:rPr lang="en-US" altLang="ja-JP" b="1" u="sng" dirty="0"/>
              <a:t>Web</a:t>
            </a:r>
            <a:r>
              <a:rPr lang="ja-JP" altLang="en-US" b="1" u="sng" dirty="0" smtClean="0"/>
              <a:t>パフォーマンス</a:t>
            </a:r>
            <a:r>
              <a:rPr lang="ja-JP" altLang="en-US" u="sng" dirty="0" smtClean="0"/>
              <a:t>の計測・最適化</a:t>
            </a:r>
            <a:r>
              <a:rPr lang="en-US" altLang="ja-JP" u="sng" dirty="0" smtClean="0"/>
              <a:t>(RAIL</a:t>
            </a:r>
            <a:r>
              <a:rPr lang="ja-JP" altLang="en-US" u="sng" dirty="0" smtClean="0"/>
              <a:t>モデル</a:t>
            </a:r>
            <a:r>
              <a:rPr lang="en-US" altLang="ja-JP" u="sng" dirty="0" smtClean="0"/>
              <a:t>)</a:t>
            </a:r>
          </a:p>
          <a:p>
            <a:pPr marL="0" indent="0">
              <a:buNone/>
            </a:pPr>
            <a:r>
              <a:rPr lang="en-US" altLang="ja-JP" dirty="0" smtClean="0"/>
              <a:t>[Google 2018]Google </a:t>
            </a:r>
            <a:r>
              <a:rPr lang="en-US" altLang="ja-JP" dirty="0"/>
              <a:t>Inc. The RAIL Performance Model. https://developers.google.com/web/ tools/chrome-</a:t>
            </a:r>
            <a:r>
              <a:rPr lang="en-US" altLang="ja-JP" dirty="0" err="1"/>
              <a:t>devtools</a:t>
            </a:r>
            <a:r>
              <a:rPr lang="en-US" altLang="ja-JP" dirty="0"/>
              <a:t>/profile/evaluate-performance/rail, 2018.</a:t>
            </a:r>
            <a:endParaRPr lang="ja-JP" altLang="en-US"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19</a:t>
            </a:fld>
            <a:endParaRPr lang="ja-JP" altLang="en-US" dirty="0"/>
          </a:p>
        </p:txBody>
      </p:sp>
    </p:spTree>
    <p:extLst>
      <p:ext uri="{BB962C8B-B14F-4D97-AF65-F5344CB8AC3E}">
        <p14:creationId xmlns:p14="http://schemas.microsoft.com/office/powerpoint/2010/main" val="135485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20158" y="1411612"/>
            <a:ext cx="8303683" cy="4904300"/>
          </a:xfrm>
        </p:spPr>
        <p:txBody>
          <a:bodyPr>
            <a:noAutofit/>
          </a:bodyPr>
          <a:lstStyle/>
          <a:p>
            <a:r>
              <a:rPr lang="ja-JP" altLang="ja-JP" sz="2900" dirty="0"/>
              <a:t>大企業だけでなく中小企業や個人のサイト</a:t>
            </a:r>
            <a:r>
              <a:rPr lang="ja-JP" altLang="ja-JP" sz="2900" dirty="0" smtClean="0"/>
              <a:t>でも</a:t>
            </a:r>
            <a:r>
              <a:rPr lang="en-US" altLang="ja-JP" sz="2900" dirty="0" smtClean="0"/>
              <a:t/>
            </a:r>
            <a:br>
              <a:rPr lang="en-US" altLang="ja-JP" sz="2900" dirty="0" smtClean="0"/>
            </a:br>
            <a:r>
              <a:rPr lang="ja-JP" altLang="ja-JP" sz="2900" dirty="0" smtClean="0"/>
              <a:t>サービス</a:t>
            </a:r>
            <a:r>
              <a:rPr lang="ja-JP" altLang="ja-JP" sz="2900" dirty="0"/>
              <a:t>が拡大するに</a:t>
            </a:r>
            <a:r>
              <a:rPr lang="ja-JP" altLang="ja-JP" sz="2900" dirty="0" smtClean="0"/>
              <a:t>つれて</a:t>
            </a:r>
            <a:r>
              <a:rPr lang="ja-JP" altLang="en-US" sz="2900" dirty="0" smtClean="0"/>
              <a:t>「</a:t>
            </a:r>
            <a:r>
              <a:rPr lang="ja-JP" altLang="ja-JP" sz="2900" dirty="0" smtClean="0"/>
              <a:t>サーバロードバランシング</a:t>
            </a:r>
            <a:r>
              <a:rPr lang="ja-JP" altLang="en-US" sz="2900" dirty="0" smtClean="0"/>
              <a:t>」</a:t>
            </a:r>
            <a:r>
              <a:rPr lang="ja-JP" altLang="ja-JP" sz="2900" dirty="0" smtClean="0"/>
              <a:t>は</a:t>
            </a:r>
            <a:r>
              <a:rPr lang="ja-JP" altLang="ja-JP" sz="2900" dirty="0"/>
              <a:t>重要視される</a:t>
            </a:r>
            <a:r>
              <a:rPr lang="ja-JP" altLang="ja-JP" sz="2900" dirty="0" smtClean="0"/>
              <a:t>．</a:t>
            </a:r>
            <a:endParaRPr lang="en-US" altLang="ja-JP" sz="2900" dirty="0" smtClean="0"/>
          </a:p>
          <a:p>
            <a:r>
              <a:rPr lang="en-US" altLang="ja-JP" sz="2900" dirty="0" smtClean="0"/>
              <a:t>SEO(Search </a:t>
            </a:r>
            <a:r>
              <a:rPr lang="en-US" altLang="ja-JP" sz="2900" dirty="0"/>
              <a:t>Engine Optimization)</a:t>
            </a:r>
            <a:r>
              <a:rPr lang="ja-JP" altLang="ja-JP" sz="2900" dirty="0" smtClean="0"/>
              <a:t>の</a:t>
            </a:r>
            <a:r>
              <a:rPr lang="ja-JP" altLang="ja-JP" sz="2900" dirty="0"/>
              <a:t>観点から，競合サイトと比較し自身のサイトの表示速度が遅いとランキング評価で不利になるとされて</a:t>
            </a:r>
            <a:r>
              <a:rPr lang="ja-JP" altLang="ja-JP" sz="2900" dirty="0" smtClean="0"/>
              <a:t>いる</a:t>
            </a:r>
            <a:r>
              <a:rPr lang="en-US" altLang="ja-JP" sz="2900" dirty="0"/>
              <a:t>[Daniel </a:t>
            </a:r>
            <a:r>
              <a:rPr lang="en-US" altLang="ja-JP" sz="2900" dirty="0" smtClean="0"/>
              <a:t>2017]</a:t>
            </a:r>
            <a:r>
              <a:rPr lang="ja-JP" altLang="en-US" sz="2900" dirty="0"/>
              <a:t>ため</a:t>
            </a:r>
            <a:r>
              <a:rPr lang="ja-JP" altLang="ja-JP" sz="2900" dirty="0" smtClean="0"/>
              <a:t>，</a:t>
            </a:r>
            <a:r>
              <a:rPr lang="ja-JP" altLang="ja-JP" sz="2900" dirty="0"/>
              <a:t>負荷分散時にも応答速度に配慮する必要がある</a:t>
            </a:r>
            <a:r>
              <a:rPr lang="ja-JP" altLang="ja-JP" sz="2900" dirty="0" smtClean="0"/>
              <a:t>．</a:t>
            </a:r>
            <a:endParaRPr lang="en-US" altLang="ja-JP" sz="2900" dirty="0" smtClean="0"/>
          </a:p>
          <a:p>
            <a:r>
              <a:rPr lang="ja-JP" altLang="ja-JP" sz="2900" dirty="0" smtClean="0"/>
              <a:t>リプレイスによって導入された新しい</a:t>
            </a:r>
            <a:r>
              <a:rPr lang="ja-JP" altLang="ja-JP" sz="2900" dirty="0"/>
              <a:t>サーバと旧式のサーバを混合して負荷分散に利用されること</a:t>
            </a:r>
            <a:r>
              <a:rPr lang="ja-JP" altLang="ja-JP" sz="2900" dirty="0" smtClean="0"/>
              <a:t>も</a:t>
            </a:r>
            <a:r>
              <a:rPr lang="en-US" altLang="ja-JP" sz="2900" dirty="0"/>
              <a:t/>
            </a:r>
            <a:br>
              <a:rPr lang="en-US" altLang="ja-JP" sz="2900" dirty="0"/>
            </a:br>
            <a:r>
              <a:rPr lang="ja-JP" altLang="ja-JP" sz="2900" dirty="0" smtClean="0"/>
              <a:t>個人</a:t>
            </a:r>
            <a:r>
              <a:rPr lang="ja-JP" altLang="ja-JP" sz="2900" dirty="0"/>
              <a:t>や中小企業を中心に見受けられる．</a:t>
            </a:r>
          </a:p>
        </p:txBody>
      </p:sp>
      <p:sp>
        <p:nvSpPr>
          <p:cNvPr id="4" name="スライド番号プレースホルダー 3"/>
          <p:cNvSpPr>
            <a:spLocks noGrp="1"/>
          </p:cNvSpPr>
          <p:nvPr>
            <p:ph type="sldNum" sz="quarter" idx="12"/>
          </p:nvPr>
        </p:nvSpPr>
        <p:spPr>
          <a:xfrm>
            <a:off x="6466042" y="6097406"/>
            <a:ext cx="2057400" cy="365125"/>
          </a:xfrm>
        </p:spPr>
        <p:txBody>
          <a:bodyPr/>
          <a:lstStyle/>
          <a:p>
            <a:fld id="{B4451160-128F-4DAD-AE29-4A8CC0E7B9E9}" type="slidenum">
              <a:rPr kumimoji="1" lang="ja-JP" altLang="en-US" smtClean="0"/>
              <a:t>2</a:t>
            </a:fld>
            <a:endParaRPr kumimoji="1" lang="ja-JP" altLang="en-US" dirty="0"/>
          </a:p>
        </p:txBody>
      </p:sp>
      <p:sp>
        <p:nvSpPr>
          <p:cNvPr id="8" name="タイトル 7"/>
          <p:cNvSpPr>
            <a:spLocks noGrp="1"/>
          </p:cNvSpPr>
          <p:nvPr>
            <p:ph type="title"/>
          </p:nvPr>
        </p:nvSpPr>
        <p:spPr>
          <a:xfrm>
            <a:off x="555498" y="273686"/>
            <a:ext cx="7886700" cy="1325563"/>
          </a:xfrm>
        </p:spPr>
        <p:txBody>
          <a:bodyPr/>
          <a:lstStyle/>
          <a:p>
            <a:r>
              <a:rPr kumimoji="1" lang="ja-JP" altLang="en-US" dirty="0" smtClean="0"/>
              <a:t>研究背景</a:t>
            </a:r>
            <a:endParaRPr kumimoji="1" lang="ja-JP" altLang="en-US" dirty="0"/>
          </a:p>
        </p:txBody>
      </p:sp>
    </p:spTree>
    <p:extLst>
      <p:ext uri="{BB962C8B-B14F-4D97-AF65-F5344CB8AC3E}">
        <p14:creationId xmlns:p14="http://schemas.microsoft.com/office/powerpoint/2010/main" val="3945963765"/>
      </p:ext>
    </p:extLst>
  </p:cSld>
  <p:clrMapOvr>
    <a:masterClrMapping/>
  </p:clrMapOvr>
  <mc:AlternateContent xmlns:mc="http://schemas.openxmlformats.org/markup-compatibility/2006" xmlns:p14="http://schemas.microsoft.com/office/powerpoint/2010/main">
    <mc:Choice Requires="p14">
      <p:transition spd="slow" p14:dur="2000" advTm="3542"/>
    </mc:Choice>
    <mc:Fallback xmlns="">
      <p:transition spd="slow" advTm="354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628650" y="1606168"/>
            <a:ext cx="7886700" cy="4602607"/>
          </a:xfrm>
        </p:spPr>
        <p:txBody>
          <a:bodyPr>
            <a:normAutofit/>
          </a:bodyPr>
          <a:lstStyle/>
          <a:p>
            <a:pPr marL="0" indent="0">
              <a:buNone/>
            </a:pPr>
            <a:r>
              <a:rPr lang="en-US" altLang="ja-JP" b="1" u="sng" dirty="0" smtClean="0"/>
              <a:t>Raspberry Pi OS </a:t>
            </a:r>
            <a:r>
              <a:rPr lang="ja-JP" altLang="en-US" b="1" u="sng" dirty="0" smtClean="0"/>
              <a:t>インストール</a:t>
            </a:r>
            <a:endParaRPr lang="en-US" altLang="ja-JP" b="1" u="sng" dirty="0" smtClean="0"/>
          </a:p>
          <a:p>
            <a:pPr marL="0" indent="0">
              <a:buNone/>
            </a:pPr>
            <a:r>
              <a:rPr lang="en-US" altLang="ja-JP" dirty="0" smtClean="0"/>
              <a:t>[Raspberry 2021] </a:t>
            </a:r>
            <a:r>
              <a:rPr lang="en-US" altLang="ja-JP" dirty="0"/>
              <a:t>https://www.raspberrypi.com/software/</a:t>
            </a:r>
            <a:r>
              <a:rPr lang="ja-JP" altLang="en-US" dirty="0"/>
              <a:t>（</a:t>
            </a:r>
            <a:r>
              <a:rPr lang="en-US" altLang="ja-JP" dirty="0"/>
              <a:t>2021/11/03</a:t>
            </a:r>
            <a:r>
              <a:rPr lang="ja-JP" altLang="en-US" dirty="0" smtClean="0"/>
              <a:t>）</a:t>
            </a:r>
            <a:endParaRPr lang="en-US" altLang="ja-JP" dirty="0" smtClean="0"/>
          </a:p>
          <a:p>
            <a:pPr marL="0" indent="0">
              <a:buNone/>
            </a:pPr>
            <a:r>
              <a:rPr lang="en-US" altLang="ja-JP" b="1" u="sng" dirty="0" smtClean="0"/>
              <a:t>Anaconda</a:t>
            </a:r>
            <a:r>
              <a:rPr lang="ja-JP" altLang="en-US" b="1" u="sng" dirty="0" err="1" smtClean="0"/>
              <a:t>、</a:t>
            </a:r>
            <a:r>
              <a:rPr lang="en-US" altLang="ja-JP" b="1" u="sng" dirty="0" smtClean="0"/>
              <a:t>Python</a:t>
            </a:r>
            <a:r>
              <a:rPr lang="ja-JP" altLang="en-US" b="1" u="sng" dirty="0" smtClean="0"/>
              <a:t>開発環境の構築</a:t>
            </a:r>
            <a:endParaRPr lang="en-US" altLang="ja-JP" b="1" u="sng" dirty="0" smtClean="0">
              <a:latin typeface="ＭＳ Ｐゴシック" panose="020B0600070205080204" pitchFamily="50" charset="-128"/>
            </a:endParaRPr>
          </a:p>
          <a:p>
            <a:pPr marL="0" indent="0">
              <a:buNone/>
            </a:pPr>
            <a:r>
              <a:rPr lang="en-US" altLang="ja-JP" dirty="0">
                <a:latin typeface="ＭＳ Ｐゴシック" panose="020B0600070205080204" pitchFamily="50" charset="-128"/>
              </a:rPr>
              <a:t>[Anaconda </a:t>
            </a:r>
            <a:r>
              <a:rPr lang="en-US" altLang="ja-JP" dirty="0" smtClean="0">
                <a:latin typeface="ＭＳ Ｐゴシック" panose="020B0600070205080204" pitchFamily="50" charset="-128"/>
              </a:rPr>
              <a:t>2014] </a:t>
            </a:r>
            <a:r>
              <a:rPr lang="en-US" altLang="ja-JP" dirty="0"/>
              <a:t>https://www.anaconda.com/products/individual</a:t>
            </a:r>
            <a:r>
              <a:rPr lang="ja-JP" altLang="ja-JP" dirty="0"/>
              <a:t>（</a:t>
            </a:r>
            <a:r>
              <a:rPr lang="en-US" altLang="ja-JP" dirty="0"/>
              <a:t>2021/11/13</a:t>
            </a:r>
            <a:r>
              <a:rPr lang="ja-JP" altLang="ja-JP" dirty="0"/>
              <a:t>） </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20</a:t>
            </a:fld>
            <a:endParaRPr lang="ja-JP" altLang="en-US" dirty="0"/>
          </a:p>
        </p:txBody>
      </p:sp>
    </p:spTree>
    <p:extLst>
      <p:ext uri="{BB962C8B-B14F-4D97-AF65-F5344CB8AC3E}">
        <p14:creationId xmlns:p14="http://schemas.microsoft.com/office/powerpoint/2010/main" val="1718718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36099"/>
            <a:ext cx="7886700" cy="1325563"/>
          </a:xfrm>
        </p:spPr>
        <p:txBody>
          <a:bodyPr/>
          <a:lstStyle/>
          <a:p>
            <a:r>
              <a:rPr kumimoji="1" lang="ja-JP" altLang="en-US" dirty="0"/>
              <a:t>関連研究</a:t>
            </a:r>
          </a:p>
        </p:txBody>
      </p:sp>
      <p:sp>
        <p:nvSpPr>
          <p:cNvPr id="3" name="コンテンツ プレースホルダー 2"/>
          <p:cNvSpPr>
            <a:spLocks noGrp="1"/>
          </p:cNvSpPr>
          <p:nvPr>
            <p:ph idx="1"/>
          </p:nvPr>
        </p:nvSpPr>
        <p:spPr>
          <a:xfrm>
            <a:off x="628650" y="1157451"/>
            <a:ext cx="8166434" cy="5503111"/>
          </a:xfrm>
        </p:spPr>
        <p:txBody>
          <a:bodyPr>
            <a:noAutofit/>
          </a:bodyPr>
          <a:lstStyle/>
          <a:p>
            <a:pPr marL="0" indent="0">
              <a:buNone/>
            </a:pPr>
            <a:r>
              <a:rPr lang="ja-JP" altLang="en-US" sz="2400" b="1" u="sng" dirty="0">
                <a:latin typeface="ＭＳ Ｐゴシック" panose="020B0600070205080204" pitchFamily="50" charset="-128"/>
              </a:rPr>
              <a:t>リバースプロキシによるロードバランシング手法</a:t>
            </a:r>
            <a:endParaRPr lang="en-US" altLang="ja-JP" sz="2400" b="1" u="sng" dirty="0">
              <a:latin typeface="ＭＳ Ｐゴシック" panose="020B0600070205080204" pitchFamily="50" charset="-128"/>
            </a:endParaRPr>
          </a:p>
          <a:p>
            <a:pPr marL="0" indent="0">
              <a:lnSpc>
                <a:spcPct val="100000"/>
              </a:lnSpc>
              <a:buNone/>
            </a:pPr>
            <a:r>
              <a:rPr lang="en-US" altLang="ja-JP" sz="2000" dirty="0" smtClean="0">
                <a:latin typeface="ＭＳ Ｐゴシック" panose="020B0600070205080204" pitchFamily="50" charset="-128"/>
              </a:rPr>
              <a:t>[</a:t>
            </a:r>
            <a:r>
              <a:rPr lang="en-US" altLang="ja-JP" sz="2000" dirty="0" err="1">
                <a:latin typeface="ＭＳ Ｐゴシック" panose="020B0600070205080204" pitchFamily="50" charset="-128"/>
              </a:rPr>
              <a:t>T</a:t>
            </a:r>
            <a:r>
              <a:rPr lang="en-US" altLang="ja-JP" sz="2000" dirty="0" err="1" smtClean="0">
                <a:latin typeface="ＭＳ Ｐゴシック" panose="020B0600070205080204" pitchFamily="50" charset="-128"/>
              </a:rPr>
              <a:t>suchi</a:t>
            </a:r>
            <a:r>
              <a:rPr lang="en-US" altLang="ja-JP" sz="2000" dirty="0" smtClean="0">
                <a:latin typeface="ＭＳ Ｐゴシック" panose="020B0600070205080204" pitchFamily="50" charset="-128"/>
              </a:rPr>
              <a:t> </a:t>
            </a:r>
            <a:r>
              <a:rPr lang="en-US" altLang="ja-JP" sz="2000" dirty="0">
                <a:latin typeface="ＭＳ Ｐゴシック" panose="020B0600070205080204" pitchFamily="50" charset="-128"/>
              </a:rPr>
              <a:t>2008]</a:t>
            </a:r>
            <a:r>
              <a:rPr lang="ja-JP" altLang="en-US" sz="2000" dirty="0">
                <a:latin typeface="ＭＳ Ｐゴシック" panose="020B0600070205080204" pitchFamily="50" charset="-128"/>
              </a:rPr>
              <a:t>土居幸一郎</a:t>
            </a:r>
            <a:r>
              <a:rPr lang="en-US" altLang="ja-JP" sz="2000" dirty="0">
                <a:latin typeface="ＭＳ Ｐゴシック" panose="020B0600070205080204" pitchFamily="50" charset="-128"/>
              </a:rPr>
              <a:t>,</a:t>
            </a:r>
            <a:r>
              <a:rPr lang="ja-JP" altLang="en-US" sz="2000" dirty="0">
                <a:latin typeface="ＭＳ Ｐゴシック" panose="020B0600070205080204" pitchFamily="50" charset="-128"/>
              </a:rPr>
              <a:t>後藤滋樹</a:t>
            </a:r>
            <a:r>
              <a:rPr lang="en-US" altLang="ja-JP" sz="2000" dirty="0">
                <a:latin typeface="ＭＳ Ｐゴシック" panose="020B0600070205080204" pitchFamily="50" charset="-128"/>
              </a:rPr>
              <a:t>HTTP</a:t>
            </a:r>
            <a:r>
              <a:rPr lang="ja-JP" altLang="en-US" sz="2000" dirty="0">
                <a:latin typeface="ＭＳ Ｐゴシック" panose="020B0600070205080204" pitchFamily="50" charset="-128"/>
              </a:rPr>
              <a:t>セッションのハンドオーバによる</a:t>
            </a:r>
            <a:r>
              <a:rPr lang="en-US" altLang="ja-JP" sz="2000" dirty="0">
                <a:latin typeface="ＭＳ Ｐゴシック" panose="020B0600070205080204" pitchFamily="50" charset="-128"/>
              </a:rPr>
              <a:t>WEB</a:t>
            </a:r>
            <a:r>
              <a:rPr lang="ja-JP" altLang="en-US" sz="2000" dirty="0">
                <a:latin typeface="ＭＳ Ｐゴシック" panose="020B0600070205080204" pitchFamily="50" charset="-128"/>
              </a:rPr>
              <a:t>サーバのロードバランス </a:t>
            </a:r>
            <a:r>
              <a:rPr lang="en-US" altLang="ja-JP" sz="2000" dirty="0">
                <a:latin typeface="ＭＳ Ｐゴシック" panose="020B0600070205080204" pitchFamily="50" charset="-128"/>
              </a:rPr>
              <a:t>(</a:t>
            </a:r>
            <a:r>
              <a:rPr lang="ja-JP" altLang="en-US" sz="2000" dirty="0">
                <a:latin typeface="ＭＳ Ｐゴシック" panose="020B0600070205080204" pitchFamily="50" charset="-128"/>
              </a:rPr>
              <a:t>分散システム</a:t>
            </a:r>
            <a:r>
              <a:rPr lang="en-US" altLang="ja-JP" sz="2000" dirty="0">
                <a:latin typeface="ＭＳ Ｐゴシック" panose="020B0600070205080204" pitchFamily="50" charset="-128"/>
              </a:rPr>
              <a:t>/</a:t>
            </a:r>
            <a:r>
              <a:rPr lang="ja-JP" altLang="en-US" sz="2000" dirty="0">
                <a:latin typeface="ＭＳ Ｐゴシック" panose="020B0600070205080204" pitchFamily="50" charset="-128"/>
              </a:rPr>
              <a:t>インターネット運用技術・高品質インターネット</a:t>
            </a:r>
            <a:r>
              <a:rPr lang="en-US" altLang="ja-JP" sz="2000" dirty="0">
                <a:latin typeface="ＭＳ Ｐゴシック" panose="020B0600070205080204" pitchFamily="50" charset="-128"/>
              </a:rPr>
              <a:t>)</a:t>
            </a:r>
            <a:r>
              <a:rPr lang="ja-JP" altLang="en-US" sz="2000" dirty="0">
                <a:latin typeface="ＭＳ Ｐゴシック" panose="020B0600070205080204" pitchFamily="50" charset="-128"/>
              </a:rPr>
              <a:t>掲載誌 情報処理学会研究報告 </a:t>
            </a:r>
            <a:r>
              <a:rPr lang="en-US" altLang="ja-JP" sz="2000" dirty="0">
                <a:latin typeface="ＭＳ Ｐゴシック" panose="020B0600070205080204" pitchFamily="50" charset="-128"/>
              </a:rPr>
              <a:t>= IPSJ SIG technical reports </a:t>
            </a:r>
            <a:r>
              <a:rPr lang="en-US" altLang="ja-JP" sz="2000" dirty="0" smtClean="0">
                <a:latin typeface="ＭＳ Ｐゴシック" panose="020B0600070205080204" pitchFamily="50" charset="-128"/>
              </a:rPr>
              <a:t>p.25-29(2008-3-6)</a:t>
            </a:r>
            <a:endParaRPr lang="en-US" altLang="ja-JP" sz="2000" dirty="0">
              <a:latin typeface="ＭＳ Ｐゴシック" panose="020B0600070205080204" pitchFamily="50" charset="-128"/>
            </a:endParaRPr>
          </a:p>
          <a:p>
            <a:pPr marL="0" indent="0">
              <a:lnSpc>
                <a:spcPct val="100000"/>
              </a:lnSpc>
              <a:buNone/>
            </a:pPr>
            <a:r>
              <a:rPr lang="ja-JP" altLang="en-US" sz="2400" b="1" u="sng" dirty="0" smtClean="0">
                <a:latin typeface="ＭＳ Ｐゴシック" panose="020B0600070205080204" pitchFamily="50" charset="-128"/>
              </a:rPr>
              <a:t>応答速度の最適化・評価手法</a:t>
            </a:r>
            <a:endParaRPr lang="en-US" altLang="ja-JP" sz="2400" b="1" u="sng" dirty="0">
              <a:latin typeface="ＭＳ Ｐゴシック" panose="020B0600070205080204" pitchFamily="50" charset="-128"/>
            </a:endParaRPr>
          </a:p>
          <a:p>
            <a:pPr marL="0" indent="0">
              <a:lnSpc>
                <a:spcPct val="100000"/>
              </a:lnSpc>
              <a:buNone/>
            </a:pPr>
            <a:r>
              <a:rPr lang="en-US" altLang="ja-JP" sz="2000" dirty="0" smtClean="0">
                <a:latin typeface="ＭＳ Ｐゴシック" panose="020B0600070205080204" pitchFamily="50" charset="-128"/>
              </a:rPr>
              <a:t>[</a:t>
            </a:r>
            <a:r>
              <a:rPr lang="en-US" altLang="ja-JP" sz="2000" dirty="0" err="1">
                <a:latin typeface="ＭＳ Ｐゴシック" panose="020B0600070205080204" pitchFamily="50" charset="-128"/>
              </a:rPr>
              <a:t>K</a:t>
            </a:r>
            <a:r>
              <a:rPr lang="en-US" altLang="ja-JP" sz="2000" dirty="0" err="1" smtClean="0">
                <a:latin typeface="ＭＳ Ｐゴシック" panose="020B0600070205080204" pitchFamily="50" charset="-128"/>
              </a:rPr>
              <a:t>ono</a:t>
            </a:r>
            <a:r>
              <a:rPr lang="en-US" altLang="ja-JP" sz="2000" dirty="0" smtClean="0">
                <a:latin typeface="ＭＳ Ｐゴシック" panose="020B0600070205080204" pitchFamily="50" charset="-128"/>
              </a:rPr>
              <a:t> 2007]</a:t>
            </a:r>
            <a:r>
              <a:rPr lang="ja-JP" altLang="en-US" sz="2000" dirty="0" smtClean="0">
                <a:latin typeface="ＭＳ Ｐゴシック" panose="020B0600070205080204" pitchFamily="50" charset="-128"/>
              </a:rPr>
              <a:t>複数</a:t>
            </a:r>
            <a:r>
              <a:rPr lang="ja-JP" altLang="en-US" sz="2000" dirty="0">
                <a:latin typeface="ＭＳ Ｐゴシック" panose="020B0600070205080204" pitchFamily="50" charset="-128"/>
              </a:rPr>
              <a:t>のロードバランサによる Ｗｅｂシステムの応答時間</a:t>
            </a:r>
            <a:r>
              <a:rPr lang="ja-JP" altLang="en-US" sz="2000" dirty="0" smtClean="0">
                <a:latin typeface="ＭＳ Ｐゴシック" panose="020B0600070205080204" pitchFamily="50" charset="-128"/>
              </a:rPr>
              <a:t>最適化河野 知行</a:t>
            </a:r>
            <a:r>
              <a:rPr lang="en-US" altLang="ja-JP" sz="2000" dirty="0" smtClean="0">
                <a:latin typeface="ＭＳ Ｐゴシック" panose="020B0600070205080204" pitchFamily="50" charset="-128"/>
              </a:rPr>
              <a:t>Tomoyuki KAWANO</a:t>
            </a:r>
            <a:r>
              <a:rPr lang="ja-JP" altLang="en-US" sz="2000" dirty="0" smtClean="0">
                <a:latin typeface="ＭＳ Ｐゴシック" panose="020B0600070205080204" pitchFamily="50" charset="-128"/>
              </a:rPr>
              <a:t>情報</a:t>
            </a:r>
            <a:r>
              <a:rPr lang="ja-JP" altLang="en-US" sz="2000" dirty="0">
                <a:latin typeface="ＭＳ Ｐゴシック" panose="020B0600070205080204" pitchFamily="50" charset="-128"/>
              </a:rPr>
              <a:t>処理学会研究報告システム評価（</a:t>
            </a:r>
            <a:r>
              <a:rPr lang="en-US" altLang="ja-JP" sz="2000" dirty="0">
                <a:latin typeface="ＭＳ Ｐゴシック" panose="020B0600070205080204" pitchFamily="50" charset="-128"/>
              </a:rPr>
              <a:t>EVA</a:t>
            </a:r>
            <a:r>
              <a:rPr lang="ja-JP" altLang="en-US" sz="2000" dirty="0">
                <a:latin typeface="ＭＳ Ｐゴシック" panose="020B0600070205080204" pitchFamily="50" charset="-128"/>
              </a:rPr>
              <a:t>）</a:t>
            </a:r>
            <a:r>
              <a:rPr lang="en-US" altLang="ja-JP" sz="2000" dirty="0">
                <a:latin typeface="ＭＳ Ｐゴシック" panose="020B0600070205080204" pitchFamily="50" charset="-128"/>
              </a:rPr>
              <a:t>,2007(63(2007-EVA-021</a:t>
            </a:r>
            <a:r>
              <a:rPr lang="en-US" altLang="ja-JP" sz="2000" dirty="0" smtClean="0">
                <a:latin typeface="ＭＳ Ｐゴシック" panose="020B0600070205080204" pitchFamily="50" charset="-128"/>
              </a:rPr>
              <a:t>)),p.27-34 </a:t>
            </a:r>
            <a:r>
              <a:rPr lang="en-US" altLang="ja-JP" sz="2000" dirty="0">
                <a:latin typeface="ＭＳ Ｐゴシック" panose="020B0600070205080204" pitchFamily="50" charset="-128"/>
              </a:rPr>
              <a:t>(2007-06-22</a:t>
            </a:r>
            <a:r>
              <a:rPr lang="en-US" altLang="ja-JP" sz="2000" dirty="0" smtClean="0">
                <a:latin typeface="ＭＳ Ｐゴシック" panose="020B0600070205080204" pitchFamily="50" charset="-128"/>
              </a:rPr>
              <a:t>)</a:t>
            </a:r>
          </a:p>
          <a:p>
            <a:pPr marL="0" indent="0">
              <a:lnSpc>
                <a:spcPct val="100000"/>
              </a:lnSpc>
              <a:buNone/>
            </a:pPr>
            <a:r>
              <a:rPr lang="en-US" altLang="ja-JP" sz="2000" dirty="0" smtClean="0">
                <a:latin typeface="ＭＳ Ｐゴシック" panose="020B0600070205080204" pitchFamily="50" charset="-128"/>
              </a:rPr>
              <a:t>[Paul 2014]</a:t>
            </a:r>
            <a:r>
              <a:rPr lang="ja-JP" altLang="en-US" sz="2000" dirty="0" smtClean="0">
                <a:latin typeface="ＭＳ Ｐゴシック" panose="020B0600070205080204" pitchFamily="50" charset="-128"/>
              </a:rPr>
              <a:t>反応</a:t>
            </a:r>
            <a:r>
              <a:rPr lang="ja-JP" altLang="en-US" sz="2000" dirty="0">
                <a:latin typeface="ＭＳ Ｐゴシック" panose="020B0600070205080204" pitchFamily="50" charset="-128"/>
              </a:rPr>
              <a:t>時間の遅延</a:t>
            </a:r>
            <a:r>
              <a:rPr lang="ja-JP" altLang="en-US" sz="2000" dirty="0" smtClean="0">
                <a:latin typeface="ＭＳ Ｐゴシック" panose="020B0600070205080204" pitchFamily="50" charset="-128"/>
              </a:rPr>
              <a:t>とそれ</a:t>
            </a:r>
            <a:r>
              <a:rPr lang="ja-JP" altLang="en-US" sz="2000" dirty="0">
                <a:latin typeface="ＭＳ Ｐゴシック" panose="020B0600070205080204" pitchFamily="50" charset="-128"/>
              </a:rPr>
              <a:t>に対するユーザの</a:t>
            </a:r>
            <a:r>
              <a:rPr lang="ja-JP" altLang="en-US" sz="2000" dirty="0" smtClean="0">
                <a:latin typeface="ＭＳ Ｐゴシック" panose="020B0600070205080204" pitchFamily="50" charset="-128"/>
              </a:rPr>
              <a:t>反応</a:t>
            </a:r>
            <a:r>
              <a:rPr lang="en-US" altLang="ja-JP" sz="2000" dirty="0">
                <a:latin typeface="ＭＳ Ｐゴシック" panose="020B0600070205080204" pitchFamily="50" charset="-128"/>
              </a:rPr>
              <a:t/>
            </a:r>
            <a:br>
              <a:rPr lang="en-US" altLang="ja-JP" sz="2000" dirty="0">
                <a:latin typeface="ＭＳ Ｐゴシック" panose="020B0600070205080204" pitchFamily="50" charset="-128"/>
              </a:rPr>
            </a:br>
            <a:r>
              <a:rPr lang="en-US" altLang="ja-JP" sz="2000" dirty="0" smtClean="0">
                <a:latin typeface="ＭＳ Ｐゴシック" panose="020B0600070205080204" pitchFamily="50" charset="-128"/>
              </a:rPr>
              <a:t>Paul </a:t>
            </a:r>
            <a:r>
              <a:rPr lang="en-US" altLang="ja-JP" sz="2000" dirty="0" err="1" smtClean="0">
                <a:latin typeface="ＭＳ Ｐゴシック" panose="020B0600070205080204" pitchFamily="50" charset="-128"/>
              </a:rPr>
              <a:t>Kinlan</a:t>
            </a:r>
            <a:r>
              <a:rPr lang="en-US" altLang="ja-JP" sz="2000" dirty="0" smtClean="0">
                <a:latin typeface="ＭＳ Ｐゴシック" panose="020B0600070205080204" pitchFamily="50" charset="-128"/>
              </a:rPr>
              <a:t>. What </a:t>
            </a:r>
            <a:r>
              <a:rPr lang="en-US" altLang="ja-JP" sz="2000" dirty="0">
                <a:latin typeface="ＭＳ Ｐゴシック" panose="020B0600070205080204" pitchFamily="50" charset="-128"/>
              </a:rPr>
              <a:t>do people want from a news </a:t>
            </a:r>
            <a:r>
              <a:rPr lang="en-US" altLang="ja-JP" sz="2000" dirty="0" smtClean="0">
                <a:latin typeface="ＭＳ Ｐゴシック" panose="020B0600070205080204" pitchFamily="50" charset="-128"/>
              </a:rPr>
              <a:t>experience </a:t>
            </a:r>
            <a:r>
              <a:rPr lang="en-US" altLang="ja-JP" sz="2000" dirty="0">
                <a:latin typeface="ＭＳ Ｐゴシック" panose="020B0600070205080204" pitchFamily="50" charset="-128"/>
              </a:rPr>
              <a:t>(2014-12-8</a:t>
            </a:r>
            <a:r>
              <a:rPr lang="en-US" altLang="ja-JP" sz="2000" dirty="0" smtClean="0">
                <a:latin typeface="ＭＳ Ｐゴシック" panose="020B0600070205080204" pitchFamily="50" charset="-128"/>
              </a:rPr>
              <a:t>)</a:t>
            </a:r>
            <a:endParaRPr lang="en-US" altLang="ja-JP" sz="2400" u="sng" dirty="0" smtClean="0">
              <a:latin typeface="ＭＳ Ｐゴシック" panose="020B0600070205080204" pitchFamily="50" charset="-128"/>
            </a:endParaRPr>
          </a:p>
          <a:p>
            <a:pPr marL="0" indent="0">
              <a:lnSpc>
                <a:spcPct val="100000"/>
              </a:lnSpc>
              <a:buNone/>
            </a:pPr>
            <a:r>
              <a:rPr lang="en-US" altLang="ja-JP" sz="2400" b="1" u="sng" dirty="0" smtClean="0">
                <a:latin typeface="ＭＳ Ｐゴシック" panose="020B0600070205080204" pitchFamily="50" charset="-128"/>
              </a:rPr>
              <a:t>WEB</a:t>
            </a:r>
            <a:r>
              <a:rPr lang="ja-JP" altLang="en-US" sz="2400" b="1" u="sng" dirty="0" smtClean="0">
                <a:latin typeface="ＭＳ Ｐゴシック" panose="020B0600070205080204" pitchFamily="50" charset="-128"/>
              </a:rPr>
              <a:t>サーバ計測システム</a:t>
            </a:r>
            <a:r>
              <a:rPr lang="ja-JP" altLang="en-US" sz="2400" b="1" u="sng" dirty="0">
                <a:latin typeface="ＭＳ Ｐゴシック" panose="020B0600070205080204" pitchFamily="50" charset="-128"/>
              </a:rPr>
              <a:t>の設計・開発</a:t>
            </a:r>
            <a:endParaRPr lang="en-US" altLang="ja-JP" sz="2400" b="1" u="sng" dirty="0">
              <a:latin typeface="ＭＳ Ｐゴシック" panose="020B0600070205080204" pitchFamily="50" charset="-128"/>
            </a:endParaRPr>
          </a:p>
          <a:p>
            <a:pPr marL="0" indent="0">
              <a:buNone/>
            </a:pPr>
            <a:r>
              <a:rPr lang="en-US" altLang="ja-JP" sz="2000" dirty="0" smtClean="0">
                <a:latin typeface="ＭＳ Ｐゴシック" panose="020B0600070205080204" pitchFamily="50" charset="-128"/>
              </a:rPr>
              <a:t>[</a:t>
            </a:r>
            <a:r>
              <a:rPr lang="en-US" altLang="ja-JP" sz="2000" dirty="0" err="1">
                <a:latin typeface="ＭＳ Ｐゴシック" panose="020B0600070205080204" pitchFamily="50" charset="-128"/>
              </a:rPr>
              <a:t>H</a:t>
            </a:r>
            <a:r>
              <a:rPr lang="en-US" altLang="ja-JP" sz="2000" dirty="0" err="1" smtClean="0">
                <a:latin typeface="ＭＳ Ｐゴシック" panose="020B0600070205080204" pitchFamily="50" charset="-128"/>
              </a:rPr>
              <a:t>oriuchi</a:t>
            </a:r>
            <a:r>
              <a:rPr lang="en-US" altLang="ja-JP" sz="2000" dirty="0" smtClean="0">
                <a:latin typeface="ＭＳ Ｐゴシック" panose="020B0600070205080204" pitchFamily="50" charset="-128"/>
              </a:rPr>
              <a:t> 2014]</a:t>
            </a:r>
            <a:r>
              <a:rPr lang="ja-JP" altLang="en-US" sz="2000" dirty="0">
                <a:latin typeface="ＭＳ Ｐゴシック" panose="020B0600070205080204" pitchFamily="50" charset="-128"/>
              </a:rPr>
              <a:t>クラウドに適した</a:t>
            </a:r>
            <a:r>
              <a:rPr lang="en-US" altLang="ja-JP" sz="2000" dirty="0">
                <a:latin typeface="ＭＳ Ｐゴシック" panose="020B0600070205080204" pitchFamily="50" charset="-128"/>
              </a:rPr>
              <a:t>Web</a:t>
            </a:r>
            <a:r>
              <a:rPr lang="ja-JP" altLang="en-US" sz="2000" dirty="0">
                <a:latin typeface="ＭＳ Ｐゴシック" panose="020B0600070205080204" pitchFamily="50" charset="-128"/>
              </a:rPr>
              <a:t>システムの負荷監視機能の改善に</a:t>
            </a:r>
            <a:r>
              <a:rPr lang="ja-JP" altLang="en-US" sz="2000" dirty="0" smtClean="0">
                <a:latin typeface="ＭＳ Ｐゴシック" panose="020B0600070205080204" pitchFamily="50" charset="-128"/>
              </a:rPr>
              <a:t>ついて堀内晨彦 </a:t>
            </a:r>
            <a:r>
              <a:rPr lang="en-US" altLang="ja-JP" sz="2000" dirty="0">
                <a:latin typeface="ＭＳ Ｐゴシック" panose="020B0600070205080204" pitchFamily="50" charset="-128"/>
              </a:rPr>
              <a:t>, </a:t>
            </a:r>
            <a:r>
              <a:rPr lang="ja-JP" altLang="en-US" sz="2000" dirty="0" smtClean="0">
                <a:latin typeface="ＭＳ Ｐゴシック" panose="020B0600070205080204" pitchFamily="50" charset="-128"/>
              </a:rPr>
              <a:t>最所圭三第</a:t>
            </a:r>
            <a:r>
              <a:rPr lang="en-US" altLang="ja-JP" sz="2000" dirty="0" smtClean="0">
                <a:latin typeface="ＭＳ Ｐゴシック" panose="020B0600070205080204" pitchFamily="50" charset="-128"/>
              </a:rPr>
              <a:t>76</a:t>
            </a:r>
            <a:r>
              <a:rPr lang="ja-JP" altLang="en-US" sz="2000" dirty="0">
                <a:latin typeface="ＭＳ Ｐゴシック" panose="020B0600070205080204" pitchFamily="50" charset="-128"/>
              </a:rPr>
              <a:t>回全国大会講演論文集</a:t>
            </a:r>
            <a:r>
              <a:rPr lang="en-US" altLang="ja-JP" sz="2000" dirty="0">
                <a:latin typeface="ＭＳ Ｐゴシック" panose="020B0600070205080204" pitchFamily="50" charset="-128"/>
              </a:rPr>
              <a:t>,2014(1</a:t>
            </a:r>
            <a:r>
              <a:rPr lang="en-US" altLang="ja-JP" sz="2000" dirty="0" smtClean="0">
                <a:latin typeface="ＭＳ Ｐゴシック" panose="020B0600070205080204" pitchFamily="50" charset="-128"/>
              </a:rPr>
              <a:t>),p437-438 </a:t>
            </a:r>
            <a:r>
              <a:rPr lang="en-US" altLang="ja-JP" sz="2000" dirty="0">
                <a:latin typeface="ＭＳ Ｐゴシック" panose="020B0600070205080204" pitchFamily="50" charset="-128"/>
              </a:rPr>
              <a:t>(2014-03-11</a:t>
            </a:r>
            <a:r>
              <a:rPr lang="en-US" altLang="ja-JP" sz="2000" dirty="0" smtClean="0">
                <a:latin typeface="ＭＳ Ｐゴシック" panose="020B0600070205080204" pitchFamily="50" charset="-128"/>
              </a:rPr>
              <a:t>)</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2794857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fontScale="92500" lnSpcReduction="20000"/>
          </a:bodyPr>
          <a:lstStyle/>
          <a:p>
            <a:pPr algn="just">
              <a:lnSpc>
                <a:spcPct val="120000"/>
              </a:lnSpc>
            </a:pPr>
            <a:r>
              <a:rPr lang="ja-JP" altLang="en-US" dirty="0"/>
              <a:t>既存技術では</a:t>
            </a:r>
            <a:r>
              <a:rPr lang="ja-JP" altLang="en-US" dirty="0" smtClean="0"/>
              <a:t>，導入</a:t>
            </a:r>
            <a:r>
              <a:rPr lang="ja-JP" altLang="en-US" dirty="0"/>
              <a:t>の</a:t>
            </a:r>
            <a:r>
              <a:rPr lang="ja-JP" altLang="en-US" dirty="0" smtClean="0"/>
              <a:t>しやすさ、コストの安さから異種</a:t>
            </a:r>
            <a:r>
              <a:rPr lang="ja-JP" altLang="en-US" dirty="0"/>
              <a:t>環境において</a:t>
            </a:r>
            <a:r>
              <a:rPr lang="ja-JP" altLang="en-US" dirty="0" smtClean="0"/>
              <a:t>も</a:t>
            </a:r>
            <a:r>
              <a:rPr lang="ja-JP" altLang="en-US" dirty="0"/>
              <a:t>均等</a:t>
            </a:r>
            <a:r>
              <a:rPr lang="ja-JP" altLang="en-US" dirty="0" smtClean="0"/>
              <a:t>に割り振る</a:t>
            </a:r>
            <a:r>
              <a:rPr lang="ja-JP" altLang="en-US" dirty="0"/>
              <a:t>「ラウンドロビン」方式が頻繁に利用</a:t>
            </a:r>
            <a:r>
              <a:rPr lang="ja-JP" altLang="en-US" dirty="0" smtClean="0"/>
              <a:t>されている．</a:t>
            </a:r>
            <a:endParaRPr lang="ja-JP" altLang="en-US" dirty="0"/>
          </a:p>
          <a:p>
            <a:pPr algn="just">
              <a:lnSpc>
                <a:spcPct val="120000"/>
              </a:lnSpc>
            </a:pPr>
            <a:r>
              <a:rPr lang="ja-JP" altLang="en-US" dirty="0"/>
              <a:t>サーバ間の性能や通信装置の性能にバラつきがある場合，応答速度が一定とは限らない．単純に空いているサーバへ割り振るだけではなく</a:t>
            </a:r>
            <a:r>
              <a:rPr lang="ja-JP" altLang="en-US" dirty="0" smtClean="0"/>
              <a:t>，応答</a:t>
            </a:r>
            <a:r>
              <a:rPr lang="ja-JP" altLang="en-US" dirty="0"/>
              <a:t>速度も加味してロードバランスを行う必要がある</a:t>
            </a:r>
            <a:r>
              <a:rPr lang="ja-JP" altLang="en-US" dirty="0" smtClean="0"/>
              <a:t>．</a:t>
            </a:r>
            <a:endParaRPr lang="en-US" altLang="ja-JP" dirty="0" smtClean="0"/>
          </a:p>
          <a:p>
            <a:pPr algn="just">
              <a:lnSpc>
                <a:spcPct val="120000"/>
              </a:lnSpc>
            </a:pPr>
            <a:r>
              <a:rPr lang="ja-JP" altLang="ja-JP" dirty="0"/>
              <a:t>ロードバランサの導入コストを抑えるために，安価で現行システムに導入でき，</a:t>
            </a:r>
            <a:r>
              <a:rPr lang="en-US" altLang="ja-JP" dirty="0"/>
              <a:t>Web</a:t>
            </a:r>
            <a:r>
              <a:rPr lang="ja-JP" altLang="ja-JP" dirty="0"/>
              <a:t>の負荷分散に詳しくないユーザでも導入できる実装方法が求められる</a:t>
            </a:r>
            <a:r>
              <a:rPr lang="ja-JP" altLang="ja-JP" dirty="0" smtClean="0"/>
              <a:t>．</a:t>
            </a:r>
            <a:endParaRPr lang="en-US" altLang="ja-JP" dirty="0" smtClean="0"/>
          </a:p>
          <a:p>
            <a:pPr algn="just">
              <a:lnSpc>
                <a:spcPct val="120000"/>
              </a:lnSpc>
            </a:pPr>
            <a:endParaRPr lang="en-US" altLang="ja-JP" dirty="0" smtClean="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3347172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582548"/>
            <a:ext cx="8067294" cy="4845684"/>
          </a:xfrm>
        </p:spPr>
        <p:txBody>
          <a:bodyPr>
            <a:noAutofit/>
          </a:bodyPr>
          <a:lstStyle/>
          <a:p>
            <a:r>
              <a:rPr lang="ja-JP" altLang="en-US" sz="2900" dirty="0" smtClean="0"/>
              <a:t>応答速度によってサーバの割り振り先を決めるアルゴリズムの提案．</a:t>
            </a:r>
            <a:endParaRPr lang="en-US" altLang="ja-JP" sz="2900" dirty="0" smtClean="0"/>
          </a:p>
          <a:p>
            <a:r>
              <a:rPr lang="ja-JP" altLang="en-US" sz="2900" dirty="0" smtClean="0"/>
              <a:t>サーバを監視し評価するシステムの設計と開発．</a:t>
            </a:r>
            <a:endParaRPr lang="en-US" altLang="ja-JP" sz="2900" dirty="0" smtClean="0"/>
          </a:p>
          <a:p>
            <a:r>
              <a:rPr lang="ja-JP" altLang="en-US" sz="2900" dirty="0" smtClean="0"/>
              <a:t>応答速度を考慮したロードバランサの設計と開発．</a:t>
            </a:r>
            <a:r>
              <a:rPr lang="en-US" altLang="ja-JP" sz="2900" dirty="0" smtClean="0"/>
              <a:t/>
            </a:r>
            <a:br>
              <a:rPr lang="en-US" altLang="ja-JP" sz="2900" dirty="0" smtClean="0"/>
            </a:br>
            <a:r>
              <a:rPr lang="ja-JP" altLang="en-US" sz="2900" dirty="0" smtClean="0"/>
              <a:t>→</a:t>
            </a:r>
            <a:r>
              <a:rPr lang="ja-JP" altLang="ja-JP" sz="2900" dirty="0" smtClean="0"/>
              <a:t>安価で導入</a:t>
            </a:r>
            <a:r>
              <a:rPr lang="ja-JP" altLang="en-US" sz="2900" dirty="0" smtClean="0"/>
              <a:t>しやすい</a:t>
            </a:r>
            <a:r>
              <a:rPr lang="ja-JP" altLang="ja-JP" sz="2900" dirty="0" smtClean="0"/>
              <a:t>システ</a:t>
            </a:r>
            <a:r>
              <a:rPr lang="ja-JP" altLang="en-US" sz="2900" dirty="0" smtClean="0"/>
              <a:t>ムを作ることで</a:t>
            </a:r>
            <a:r>
              <a:rPr lang="ja-JP" altLang="ja-JP" sz="2900" dirty="0" smtClean="0"/>
              <a:t>課題の解決</a:t>
            </a:r>
            <a:r>
              <a:rPr lang="ja-JP" altLang="en-US" sz="2900" dirty="0" smtClean="0"/>
              <a:t>にアプローチする．</a:t>
            </a:r>
            <a:endParaRPr lang="en-US" altLang="ja-JP" sz="2900" dirty="0" smtClean="0"/>
          </a:p>
          <a:p>
            <a:r>
              <a:rPr lang="ja-JP" altLang="ja-JP" dirty="0"/>
              <a:t>ロードバランサと</a:t>
            </a:r>
            <a:r>
              <a:rPr lang="en-US" altLang="ja-JP" dirty="0"/>
              <a:t>Web</a:t>
            </a:r>
            <a:r>
              <a:rPr lang="ja-JP" altLang="ja-JP" dirty="0"/>
              <a:t>サーバのボトルネック削減</a:t>
            </a:r>
            <a:endParaRPr lang="en-US" altLang="ja-JP" sz="2900" dirty="0" smtClean="0"/>
          </a:p>
          <a:p>
            <a:r>
              <a:rPr lang="ja-JP" altLang="en-US" sz="2900" dirty="0" smtClean="0"/>
              <a:t>実験</a:t>
            </a:r>
            <a:r>
              <a:rPr lang="ja-JP" altLang="en-US" sz="2900" dirty="0"/>
              <a:t>による実現可能性の</a:t>
            </a:r>
            <a:r>
              <a:rPr lang="ja-JP" altLang="en-US" sz="2900" dirty="0" smtClean="0"/>
              <a:t>評価</a:t>
            </a:r>
            <a:endParaRPr lang="ja-JP" altLang="en-US" sz="29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33680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提案方式図</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3" name="図 2"/>
          <p:cNvPicPr>
            <a:picLocks noChangeAspect="1"/>
          </p:cNvPicPr>
          <p:nvPr/>
        </p:nvPicPr>
        <p:blipFill>
          <a:blip r:embed="rId3"/>
          <a:stretch>
            <a:fillRect/>
          </a:stretch>
        </p:blipFill>
        <p:spPr>
          <a:xfrm>
            <a:off x="603257" y="1103779"/>
            <a:ext cx="8056111" cy="5474356"/>
          </a:xfrm>
          <a:prstGeom prst="rect">
            <a:avLst/>
          </a:prstGeom>
        </p:spPr>
      </p:pic>
    </p:spTree>
    <p:extLst>
      <p:ext uri="{BB962C8B-B14F-4D97-AF65-F5344CB8AC3E}">
        <p14:creationId xmlns:p14="http://schemas.microsoft.com/office/powerpoint/2010/main" val="3726678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1325563"/>
          </a:xfrm>
        </p:spPr>
        <p:txBody>
          <a:bodyPr>
            <a:normAutofit/>
          </a:bodyPr>
          <a:lstStyle/>
          <a:p>
            <a:r>
              <a:rPr kumimoji="1" lang="en-US" altLang="ja-JP" dirty="0" smtClean="0"/>
              <a:t>[step:2]</a:t>
            </a:r>
            <a:r>
              <a:rPr kumimoji="1" lang="ja-JP" altLang="en-US" dirty="0" smtClean="0"/>
              <a:t>応答速度計測システム</a:t>
            </a:r>
            <a:endParaRPr kumimoji="1" lang="ja-JP" altLang="en-US" sz="5400" dirty="0"/>
          </a:p>
        </p:txBody>
      </p:sp>
      <p:sp>
        <p:nvSpPr>
          <p:cNvPr id="3" name="コンテンツ プレースホルダー 2"/>
          <p:cNvSpPr>
            <a:spLocks noGrp="1"/>
          </p:cNvSpPr>
          <p:nvPr>
            <p:ph idx="1"/>
          </p:nvPr>
        </p:nvSpPr>
        <p:spPr>
          <a:xfrm>
            <a:off x="628650" y="1825624"/>
            <a:ext cx="7886700" cy="3221864"/>
          </a:xfrm>
        </p:spPr>
        <p:txBody>
          <a:bodyPr>
            <a:noAutofit/>
          </a:bodyPr>
          <a:lstStyle/>
          <a:p>
            <a:r>
              <a:rPr lang="ja-JP" altLang="en-US" sz="3200" dirty="0"/>
              <a:t>計測機から各サーバにリクエストを送って要求が返って来るまでの時間を応答速度</a:t>
            </a:r>
            <a:r>
              <a:rPr lang="ja-JP" altLang="en-US" sz="3200" dirty="0" smtClean="0"/>
              <a:t>とする．</a:t>
            </a:r>
            <a:endParaRPr lang="en-US" altLang="ja-JP" sz="3200" dirty="0" smtClean="0"/>
          </a:p>
          <a:p>
            <a:r>
              <a:rPr lang="ja-JP" altLang="en-US" sz="3200" dirty="0" smtClean="0"/>
              <a:t>この処理を</a:t>
            </a:r>
            <a:r>
              <a:rPr lang="en-US" altLang="ja-JP" sz="3200" dirty="0" smtClean="0"/>
              <a:t>n</a:t>
            </a:r>
            <a:r>
              <a:rPr lang="ja-JP" altLang="en-US" sz="3200" dirty="0"/>
              <a:t>分に</a:t>
            </a:r>
            <a:r>
              <a:rPr lang="en-US" altLang="ja-JP" sz="3200" dirty="0"/>
              <a:t>1</a:t>
            </a:r>
            <a:r>
              <a:rPr lang="ja-JP" altLang="en-US" sz="3200" dirty="0"/>
              <a:t>回</a:t>
            </a:r>
            <a:r>
              <a:rPr lang="ja-JP" altLang="en-US" sz="3200" dirty="0" smtClean="0"/>
              <a:t>繰り返し得た情報</a:t>
            </a:r>
            <a:r>
              <a:rPr lang="ja-JP" altLang="en-US" sz="3200" dirty="0"/>
              <a:t>をテーブルへ保管し過去の応答速度のデータを抽出する際に利用する．</a:t>
            </a:r>
            <a:endParaRPr lang="ja-JP"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Tree>
    <p:extLst>
      <p:ext uri="{BB962C8B-B14F-4D97-AF65-F5344CB8AC3E}">
        <p14:creationId xmlns:p14="http://schemas.microsoft.com/office/powerpoint/2010/main" val="1921627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1325563"/>
          </a:xfrm>
        </p:spPr>
        <p:txBody>
          <a:bodyPr>
            <a:normAutofit/>
          </a:bodyPr>
          <a:lstStyle/>
          <a:p>
            <a:r>
              <a:rPr kumimoji="1" lang="en-US" altLang="ja-JP" dirty="0" smtClean="0"/>
              <a:t>[step:3]</a:t>
            </a:r>
            <a:r>
              <a:rPr kumimoji="1" lang="ja-JP" altLang="en-US" dirty="0" smtClean="0"/>
              <a:t>評価付けシステム</a:t>
            </a:r>
            <a:endParaRPr kumimoji="1" lang="ja-JP" altLang="en-US" sz="54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825625"/>
                <a:ext cx="7886700" cy="3066886"/>
              </a:xfrm>
            </p:spPr>
            <p:txBody>
              <a:bodyPr>
                <a:normAutofit/>
              </a:bodyPr>
              <a:lstStyle/>
              <a:p>
                <a:r>
                  <a:rPr lang="ja-JP" altLang="ja-JP" dirty="0"/>
                  <a:t>実行手順の</a:t>
                </a:r>
                <a:r>
                  <a:rPr lang="en-US" altLang="ja-JP" dirty="0"/>
                  <a:t>STEP-3</a:t>
                </a:r>
                <a:r>
                  <a:rPr lang="ja-JP" altLang="ja-JP" dirty="0" smtClean="0"/>
                  <a:t>では</a:t>
                </a:r>
                <a:r>
                  <a:rPr lang="en-US" altLang="ja-JP" dirty="0"/>
                  <a:t>L</a:t>
                </a:r>
                <a:r>
                  <a:rPr lang="en-US" altLang="ja-JP" baseline="-25000" dirty="0"/>
                  <a:t>1</a:t>
                </a:r>
                <a:r>
                  <a:rPr lang="ja-JP" altLang="ja-JP" dirty="0"/>
                  <a:t>～</a:t>
                </a:r>
                <a:r>
                  <a:rPr lang="en-US" altLang="ja-JP" dirty="0"/>
                  <a:t>L</a:t>
                </a:r>
                <a:r>
                  <a:rPr lang="en-US" altLang="ja-JP" baseline="-25000" dirty="0"/>
                  <a:t>n</a:t>
                </a:r>
                <a:r>
                  <a:rPr lang="ja-JP" altLang="ja-JP" dirty="0"/>
                  <a:t>の</a:t>
                </a:r>
                <a:r>
                  <a:rPr lang="en-US" altLang="ja-JP" dirty="0"/>
                  <a:t>n</a:t>
                </a:r>
                <a:r>
                  <a:rPr lang="ja-JP" altLang="ja-JP" dirty="0"/>
                  <a:t>段階で評価</a:t>
                </a:r>
                <a:r>
                  <a:rPr lang="ja-JP" altLang="en-US" dirty="0"/>
                  <a:t>を</a:t>
                </a:r>
                <a:r>
                  <a:rPr lang="ja-JP" altLang="en-US" dirty="0" smtClean="0"/>
                  <a:t>行う</a:t>
                </a:r>
                <a:r>
                  <a:rPr lang="en-US" altLang="ja-JP" dirty="0" smtClean="0"/>
                  <a:t>. </a:t>
                </a:r>
                <a:r>
                  <a:rPr lang="ja-JP" altLang="en-US" dirty="0" smtClean="0"/>
                  <a:t>評価付けに使う数式は下記に示す．</a:t>
                </a:r>
                <a:r>
                  <a:rPr lang="en-US" altLang="ja-JP" dirty="0" smtClean="0"/>
                  <a:t/>
                </a:r>
                <a:br>
                  <a:rPr lang="en-US" altLang="ja-JP" dirty="0" smtClean="0"/>
                </a:br>
                <a:endParaRPr lang="en-US" altLang="ja-JP" dirty="0"/>
              </a:p>
              <a:p>
                <a:r>
                  <a:rPr lang="en-US" altLang="ja-JP" dirty="0" smtClean="0"/>
                  <a:t>L</a:t>
                </a:r>
                <a:r>
                  <a:rPr lang="ja-JP" altLang="ja-JP" dirty="0" smtClean="0"/>
                  <a:t>は</a:t>
                </a:r>
                <a:r>
                  <a:rPr lang="ja-JP" altLang="en-US" dirty="0" smtClean="0"/>
                  <a:t>サーバ</a:t>
                </a:r>
                <a:r>
                  <a:rPr lang="ja-JP" altLang="ja-JP" dirty="0" smtClean="0"/>
                  <a:t>評価値，</a:t>
                </a:r>
                <a14:m>
                  <m:oMath xmlns:m="http://schemas.openxmlformats.org/officeDocument/2006/math">
                    <m:r>
                      <m:rPr>
                        <m:sty m:val="p"/>
                      </m:rPr>
                      <a:rPr lang="en-US" altLang="ja-JP" i="1" dirty="0">
                        <a:latin typeface="Cambria Math" panose="02040503050406030204" pitchFamily="18" charset="0"/>
                      </a:rPr>
                      <m:t>Ave</m:t>
                    </m:r>
                  </m:oMath>
                </a14:m>
                <a:r>
                  <a:rPr lang="en-US" altLang="ja-JP" dirty="0" smtClean="0"/>
                  <a:t> </a:t>
                </a:r>
                <a:r>
                  <a:rPr lang="ja-JP" altLang="ja-JP" dirty="0"/>
                  <a:t>は</a:t>
                </a:r>
                <a:r>
                  <a:rPr lang="ja-JP" altLang="ja-JP" dirty="0" smtClean="0"/>
                  <a:t>過去の</a:t>
                </a:r>
                <a:r>
                  <a:rPr lang="ja-JP" altLang="ja-JP" dirty="0"/>
                  <a:t>平均速度，</a:t>
                </a:r>
                <a14:m>
                  <m:oMath xmlns:m="http://schemas.openxmlformats.org/officeDocument/2006/math">
                    <m:r>
                      <m:rPr>
                        <m:sty m:val="p"/>
                      </m:rPr>
                      <a:rPr lang="en-US" altLang="ja-JP">
                        <a:latin typeface="Cambria Math" panose="02040503050406030204" pitchFamily="18" charset="0"/>
                      </a:rPr>
                      <m:t>T</m:t>
                    </m:r>
                  </m:oMath>
                </a14:m>
                <a:r>
                  <a:rPr lang="ja-JP" altLang="ja-JP" dirty="0" smtClean="0"/>
                  <a:t>は</a:t>
                </a:r>
                <a:r>
                  <a:rPr lang="en-US" altLang="ja-JP" dirty="0" smtClean="0">
                    <a:latin typeface="ＭＳ Ｐゴシック" panose="020B0600070205080204" pitchFamily="50" charset="-128"/>
                  </a:rPr>
                  <a:t>[</a:t>
                </a:r>
                <a:r>
                  <a:rPr lang="en-US" altLang="ja-JP" dirty="0">
                    <a:latin typeface="ＭＳ Ｐゴシック" panose="020B0600070205080204" pitchFamily="50" charset="-128"/>
                  </a:rPr>
                  <a:t>Paul 2014</a:t>
                </a:r>
                <a:r>
                  <a:rPr lang="en-US" altLang="ja-JP" dirty="0" smtClean="0">
                    <a:latin typeface="ＭＳ Ｐゴシック" panose="020B0600070205080204" pitchFamily="50" charset="-128"/>
                  </a:rPr>
                  <a:t>]</a:t>
                </a:r>
                <a:r>
                  <a:rPr lang="ja-JP" altLang="en-US" dirty="0" smtClean="0"/>
                  <a:t>や</a:t>
                </a:r>
                <a:r>
                  <a:rPr lang="en-US" altLang="ja-JP" dirty="0" smtClean="0"/>
                  <a:t>[Google 2008]</a:t>
                </a:r>
                <a:r>
                  <a:rPr lang="ja-JP" altLang="en-US" dirty="0" smtClean="0"/>
                  <a:t>を参考にした</a:t>
                </a:r>
                <a:r>
                  <a:rPr lang="ja-JP" altLang="ja-JP" dirty="0" smtClean="0"/>
                  <a:t>応答</a:t>
                </a:r>
                <a:r>
                  <a:rPr lang="ja-JP" altLang="ja-JP" dirty="0"/>
                  <a:t>速度の範囲を示す</a:t>
                </a:r>
                <a:r>
                  <a:rPr lang="ja-JP" altLang="ja-JP" dirty="0" smtClean="0"/>
                  <a:t>．</a:t>
                </a:r>
                <a:endParaRPr lang="ja-JP"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825625"/>
                <a:ext cx="7886700" cy="3066886"/>
              </a:xfrm>
              <a:blipFill>
                <a:blip r:embed="rId2"/>
                <a:stretch>
                  <a:fillRect l="-1391" t="-4167"/>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pic>
        <p:nvPicPr>
          <p:cNvPr id="7" name="図 6"/>
          <p:cNvPicPr>
            <a:picLocks noChangeAspect="1"/>
          </p:cNvPicPr>
          <p:nvPr/>
        </p:nvPicPr>
        <p:blipFill rotWithShape="1">
          <a:blip r:embed="rId3"/>
          <a:srcRect l="30907" r="30967"/>
          <a:stretch/>
        </p:blipFill>
        <p:spPr>
          <a:xfrm>
            <a:off x="1076188" y="4710137"/>
            <a:ext cx="6851660" cy="1390652"/>
          </a:xfrm>
          <a:prstGeom prst="rect">
            <a:avLst/>
          </a:prstGeom>
        </p:spPr>
      </p:pic>
    </p:spTree>
    <p:extLst>
      <p:ext uri="{BB962C8B-B14F-4D97-AF65-F5344CB8AC3E}">
        <p14:creationId xmlns:p14="http://schemas.microsoft.com/office/powerpoint/2010/main" val="1894095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067294" cy="1325563"/>
          </a:xfrm>
        </p:spPr>
        <p:txBody>
          <a:bodyPr>
            <a:normAutofit/>
          </a:bodyPr>
          <a:lstStyle/>
          <a:p>
            <a:r>
              <a:rPr lang="en-US" altLang="ja-JP" dirty="0"/>
              <a:t>[</a:t>
            </a:r>
            <a:r>
              <a:rPr lang="en-US" altLang="ja-JP" dirty="0" smtClean="0"/>
              <a:t>step:4,5]</a:t>
            </a:r>
            <a:r>
              <a:rPr kumimoji="1" lang="ja-JP" altLang="en-US" dirty="0" smtClean="0"/>
              <a:t>重みづけと割り振り方法</a:t>
            </a:r>
            <a:endParaRPr kumimoji="1" lang="ja-JP" altLang="en-US" sz="54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825625"/>
                <a:ext cx="7886700" cy="4648327"/>
              </a:xfrm>
            </p:spPr>
            <p:txBody>
              <a:bodyPr>
                <a:normAutofit/>
              </a:bodyPr>
              <a:lstStyle/>
              <a:p>
                <a:r>
                  <a:rPr lang="ja-JP" altLang="ja-JP" dirty="0"/>
                  <a:t>重みづけと割り振り頻度は下記の数式で示す．</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𝐹</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𝐿𝐵</m:t>
                            </m:r>
                          </m:e>
                          <m:sub>
                            <m:r>
                              <a:rPr lang="en-US" altLang="ja-JP" i="1">
                                <a:latin typeface="Cambria Math" panose="02040503050406030204" pitchFamily="18" charset="0"/>
                              </a:rPr>
                              <m:t>𝑥</m:t>
                            </m:r>
                          </m:sub>
                        </m:sSub>
                      </m:sub>
                    </m:sSub>
                  </m:oMath>
                </a14:m>
                <a:r>
                  <a:rPr lang="ja-JP" altLang="ja-JP" dirty="0"/>
                  <a:t>はロードバランサ</a:t>
                </a:r>
                <a14:m>
                  <m:oMath xmlns:m="http://schemas.openxmlformats.org/officeDocument/2006/math">
                    <m:r>
                      <m:rPr>
                        <m:sty m:val="p"/>
                      </m:rPr>
                      <a:rPr lang="en-US" altLang="ja-JP">
                        <a:latin typeface="Cambria Math" panose="02040503050406030204" pitchFamily="18" charset="0"/>
                      </a:rPr>
                      <m:t>x</m:t>
                    </m:r>
                  </m:oMath>
                </a14:m>
                <a:r>
                  <a:rPr lang="ja-JP" altLang="ja-JP" dirty="0"/>
                  <a:t>の割り振り頻度，Ｗは</a:t>
                </a:r>
                <a:r>
                  <a:rPr lang="ja-JP" altLang="ja-JP" dirty="0" smtClean="0"/>
                  <a:t>重み</a:t>
                </a:r>
                <a:r>
                  <a:rPr lang="ja-JP" altLang="en-US" dirty="0" smtClean="0"/>
                  <a:t>の</a:t>
                </a:r>
                <a:r>
                  <a:rPr lang="ja-JP" altLang="ja-JP" dirty="0" smtClean="0"/>
                  <a:t>値</a:t>
                </a:r>
                <a:r>
                  <a:rPr lang="ja-JP" altLang="ja-JP" dirty="0"/>
                  <a:t>，</a:t>
                </a:r>
                <a:r>
                  <a:rPr lang="en-US" altLang="ja-JP" dirty="0"/>
                  <a:t>n</a:t>
                </a:r>
                <a:r>
                  <a:rPr lang="ja-JP" altLang="ja-JP" dirty="0"/>
                  <a:t>はサーバ数，Ｌ</a:t>
                </a:r>
                <a:r>
                  <a:rPr lang="ja-JP" altLang="ja-JP" dirty="0" smtClean="0"/>
                  <a:t>はサーバ</a:t>
                </a:r>
                <a:r>
                  <a:rPr lang="ja-JP" altLang="ja-JP" dirty="0"/>
                  <a:t>評価値</a:t>
                </a:r>
                <a:r>
                  <a:rPr lang="ja-JP" altLang="ja-JP" dirty="0" smtClean="0"/>
                  <a:t>，</a:t>
                </a:r>
                <a14:m>
                  <m:oMath xmlns:m="http://schemas.openxmlformats.org/officeDocument/2006/math">
                    <m:r>
                      <a:rPr lang="ja-JP" altLang="ja-JP" i="1">
                        <a:latin typeface="Cambria Math" panose="02040503050406030204" pitchFamily="18" charset="0"/>
                      </a:rPr>
                      <m:t> </m:t>
                    </m:r>
                    <m:sSub>
                      <m:sSubPr>
                        <m:ctrlPr>
                          <a:rPr lang="ja-JP" altLang="ja-JP" i="1" smtClean="0">
                            <a:latin typeface="Cambria Math" panose="02040503050406030204" pitchFamily="18" charset="0"/>
                          </a:rPr>
                        </m:ctrlPr>
                      </m:sSubPr>
                      <m:e>
                        <m:r>
                          <a:rPr lang="en-US" altLang="ja-JP" i="1">
                            <a:latin typeface="Cambria Math" panose="02040503050406030204" pitchFamily="18" charset="0"/>
                          </a:rPr>
                          <m:t>𝑊</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𝐿𝐵</m:t>
                            </m:r>
                          </m:e>
                          <m:sub>
                            <m:r>
                              <a:rPr lang="en-US" altLang="ja-JP" i="1">
                                <a:latin typeface="Cambria Math" panose="02040503050406030204" pitchFamily="18" charset="0"/>
                              </a:rPr>
                              <m:t>𝑚𝑎𝑥</m:t>
                            </m:r>
                          </m:sub>
                        </m:sSub>
                      </m:sub>
                    </m:sSub>
                  </m:oMath>
                </a14:m>
                <a:r>
                  <a:rPr lang="ja-JP" altLang="ja-JP" dirty="0"/>
                  <a:t>は最高評価を受けた</a:t>
                </a:r>
                <a:r>
                  <a:rPr lang="ja-JP" altLang="ja-JP" dirty="0" smtClean="0"/>
                  <a:t>サーバ</a:t>
                </a:r>
                <a:r>
                  <a:rPr lang="ja-JP" altLang="en-US" dirty="0" smtClean="0"/>
                  <a:t>の重み</a:t>
                </a:r>
                <a:r>
                  <a:rPr lang="ja-JP" altLang="ja-JP" dirty="0" smtClean="0"/>
                  <a:t>で</a:t>
                </a:r>
                <a:r>
                  <a:rPr lang="ja-JP" altLang="ja-JP" dirty="0"/>
                  <a:t>ある</a:t>
                </a:r>
                <a:r>
                  <a:rPr lang="ja-JP" altLang="ja-JP" dirty="0" smtClean="0"/>
                  <a:t>．この</a:t>
                </a:r>
                <a:r>
                  <a:rPr lang="ja-JP" altLang="ja-JP" dirty="0"/>
                  <a:t>とき</a:t>
                </a:r>
                <a:r>
                  <a:rPr lang="ja-JP" altLang="en-US" dirty="0" smtClean="0"/>
                  <a:t>，</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𝑊</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𝐿𝐵</m:t>
                            </m:r>
                          </m:e>
                          <m:sub>
                            <m:r>
                              <a:rPr lang="en-US" altLang="ja-JP" i="1">
                                <a:latin typeface="Cambria Math" panose="02040503050406030204" pitchFamily="18" charset="0"/>
                              </a:rPr>
                              <m:t>𝑚𝑎𝑥</m:t>
                            </m:r>
                          </m:sub>
                        </m:sSub>
                      </m:sub>
                    </m:sSub>
                  </m:oMath>
                </a14:m>
                <a:r>
                  <a:rPr lang="ja-JP" altLang="ja-JP" dirty="0"/>
                  <a:t>は他の</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𝐿𝐵</m:t>
                        </m:r>
                      </m:sub>
                    </m:sSub>
                  </m:oMath>
                </a14:m>
                <a:r>
                  <a:rPr lang="ja-JP" altLang="ja-JP" dirty="0" smtClean="0"/>
                  <a:t>より値</a:t>
                </a:r>
                <a:r>
                  <a:rPr lang="ja-JP" altLang="ja-JP" dirty="0"/>
                  <a:t>が大きくなり，優先して接続される</a:t>
                </a:r>
                <a:r>
                  <a:rPr lang="ja-JP" altLang="ja-JP" dirty="0" smtClean="0"/>
                  <a:t>．</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825625"/>
                <a:ext cx="7886700" cy="4648327"/>
              </a:xfrm>
              <a:blipFill>
                <a:blip r:embed="rId2"/>
                <a:stretch>
                  <a:fillRect l="-1391" t="-2228"/>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6" name="図 5"/>
          <p:cNvPicPr>
            <a:picLocks noChangeAspect="1"/>
          </p:cNvPicPr>
          <p:nvPr/>
        </p:nvPicPr>
        <p:blipFill>
          <a:blip r:embed="rId3"/>
          <a:stretch>
            <a:fillRect/>
          </a:stretch>
        </p:blipFill>
        <p:spPr>
          <a:xfrm>
            <a:off x="130467" y="5287440"/>
            <a:ext cx="8384883" cy="971485"/>
          </a:xfrm>
          <a:prstGeom prst="rect">
            <a:avLst/>
          </a:prstGeom>
        </p:spPr>
      </p:pic>
      <p:pic>
        <p:nvPicPr>
          <p:cNvPr id="10" name="図 9"/>
          <p:cNvPicPr>
            <a:picLocks noChangeAspect="1"/>
          </p:cNvPicPr>
          <p:nvPr/>
        </p:nvPicPr>
        <p:blipFill>
          <a:blip r:embed="rId4"/>
          <a:stretch>
            <a:fillRect/>
          </a:stretch>
        </p:blipFill>
        <p:spPr>
          <a:xfrm>
            <a:off x="-218187" y="4478336"/>
            <a:ext cx="9433109" cy="729967"/>
          </a:xfrm>
          <a:prstGeom prst="rect">
            <a:avLst/>
          </a:prstGeom>
        </p:spPr>
      </p:pic>
    </p:spTree>
    <p:extLst>
      <p:ext uri="{BB962C8B-B14F-4D97-AF65-F5344CB8AC3E}">
        <p14:creationId xmlns:p14="http://schemas.microsoft.com/office/powerpoint/2010/main" val="1681385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10700</TotalTime>
  <Words>2029</Words>
  <Application>Microsoft Office PowerPoint</Application>
  <PresentationFormat>画面に合わせる (4:3)</PresentationFormat>
  <Paragraphs>180</Paragraphs>
  <Slides>20</Slides>
  <Notes>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ＭＳ Ｐゴシック</vt:lpstr>
      <vt:lpstr>Arial</vt:lpstr>
      <vt:lpstr>Calibri</vt:lpstr>
      <vt:lpstr>Calibri Light</vt:lpstr>
      <vt:lpstr>Cambria Math</vt:lpstr>
      <vt:lpstr>Office テーマ</vt:lpstr>
      <vt:lpstr>異種Webサーバを対象とした応答速度に基づく ロードバランサの開発と評価</vt:lpstr>
      <vt:lpstr>研究背景</vt:lpstr>
      <vt:lpstr>関連研究</vt:lpstr>
      <vt:lpstr>研究課題</vt:lpstr>
      <vt:lpstr>研究目的</vt:lpstr>
      <vt:lpstr>提案方式図</vt:lpstr>
      <vt:lpstr>[step:2]応答速度計測システム</vt:lpstr>
      <vt:lpstr>[step:3]評価付けシステム</vt:lpstr>
      <vt:lpstr>[step:4,5]重みづけと割り振り方法</vt:lpstr>
      <vt:lpstr>実装した割り振り方法</vt:lpstr>
      <vt:lpstr>実装した割り振り方法</vt:lpstr>
      <vt:lpstr>実験目的</vt:lpstr>
      <vt:lpstr>実験環境1</vt:lpstr>
      <vt:lpstr>実験環境2</vt:lpstr>
      <vt:lpstr>実験方法</vt:lpstr>
      <vt:lpstr>実験結果</vt:lpstr>
      <vt:lpstr>今後の展望</vt:lpstr>
      <vt:lpstr>参考文献</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278</cp:revision>
  <cp:lastPrinted>2021-07-27T10:53:03Z</cp:lastPrinted>
  <dcterms:created xsi:type="dcterms:W3CDTF">2018-06-14T09:18:55Z</dcterms:created>
  <dcterms:modified xsi:type="dcterms:W3CDTF">2022-01-15T01:34:25Z</dcterms:modified>
</cp:coreProperties>
</file>