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1" r:id="rId3"/>
    <p:sldId id="258" r:id="rId4"/>
    <p:sldId id="259" r:id="rId5"/>
    <p:sldId id="260" r:id="rId6"/>
    <p:sldId id="263" r:id="rId7"/>
    <p:sldId id="269" r:id="rId8"/>
    <p:sldId id="265" r:id="rId9"/>
    <p:sldId id="267" r:id="rId10"/>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15" autoAdjust="0"/>
  </p:normalViewPr>
  <p:slideViewPr>
    <p:cSldViewPr snapToGrid="0">
      <p:cViewPr varScale="1">
        <p:scale>
          <a:sx n="79" d="100"/>
          <a:sy n="79" d="100"/>
        </p:scale>
        <p:origin x="9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https://www.thinkwithgoogle.com/marketing-strategies/app-and-mobile/mobile-page-speed-new-industry-benchmarks/</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339711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0"/>
            <a:ext cx="9144001" cy="1109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9313" y="886902"/>
            <a:ext cx="7886700" cy="1325563"/>
          </a:xfrm>
        </p:spPr>
        <p:txBody>
          <a:bodyPr>
            <a:normAutofit/>
          </a:bodyPr>
          <a:lstStyle/>
          <a:p>
            <a:r>
              <a:rPr kumimoji="1" lang="ja-JP" altLang="en-US" sz="3600" dirty="0"/>
              <a:t>研究背景</a:t>
            </a:r>
          </a:p>
        </p:txBody>
      </p:sp>
      <p:sp>
        <p:nvSpPr>
          <p:cNvPr id="3" name="コンテンツ プレースホルダー 2"/>
          <p:cNvSpPr>
            <a:spLocks noGrp="1"/>
          </p:cNvSpPr>
          <p:nvPr>
            <p:ph idx="1"/>
          </p:nvPr>
        </p:nvSpPr>
        <p:spPr>
          <a:xfrm>
            <a:off x="420157" y="1753077"/>
            <a:ext cx="8303683" cy="4904300"/>
          </a:xfrm>
        </p:spPr>
        <p:txBody>
          <a:bodyPr>
            <a:noAutofit/>
          </a:bodyPr>
          <a:lstStyle/>
          <a:p>
            <a:pPr algn="just">
              <a:lnSpc>
                <a:spcPct val="100000"/>
              </a:lnSpc>
            </a:pPr>
            <a:r>
              <a:rPr lang="en-US" altLang="ja-JP" sz="2400" dirty="0"/>
              <a:t>WEB</a:t>
            </a:r>
            <a:r>
              <a:rPr lang="ja-JP" altLang="en-US" sz="2400" dirty="0"/>
              <a:t>サーバは重要なライフラインになりつつある．サービス全体の応答性能や可用性を高めることができる</a:t>
            </a:r>
            <a:r>
              <a:rPr lang="ja-JP" altLang="en-US" sz="2400" dirty="0">
                <a:solidFill>
                  <a:srgbClr val="FF0000"/>
                </a:solidFill>
              </a:rPr>
              <a:t>ロードバランサーの需要は今後増加傾向</a:t>
            </a:r>
            <a:r>
              <a:rPr lang="ja-JP" altLang="en-US" sz="2400" dirty="0"/>
              <a:t>になると予想される．</a:t>
            </a:r>
            <a:endParaRPr lang="en-US" altLang="ja-JP" sz="2400" dirty="0"/>
          </a:p>
          <a:p>
            <a:pPr algn="just">
              <a:lnSpc>
                <a:spcPct val="100000"/>
              </a:lnSpc>
            </a:pPr>
            <a:r>
              <a:rPr lang="ja-JP" altLang="en-US" sz="2400" dirty="0"/>
              <a:t>企業サイトに限らず個人サイトでも必要になりつつある．</a:t>
            </a:r>
            <a:r>
              <a:rPr lang="en-US" altLang="ja-JP" sz="2400" dirty="0"/>
              <a:t>Google</a:t>
            </a:r>
            <a:r>
              <a:rPr lang="ja-JP" altLang="en-US" sz="2400" dirty="0"/>
              <a:t>の発表した情報によると競合サイトと比較し自身のサイトの表示速度が遅いとランキング評価で不利になるとされている．</a:t>
            </a:r>
            <a:r>
              <a:rPr lang="ja-JP" altLang="en-US" sz="2400" dirty="0">
                <a:solidFill>
                  <a:srgbClr val="FF0000"/>
                </a:solidFill>
              </a:rPr>
              <a:t>自身のサイトを上位にランクインさせるためには応答速度も重要な要素</a:t>
            </a:r>
            <a:r>
              <a:rPr lang="ja-JP" altLang="en-US" sz="2400" dirty="0"/>
              <a:t>となる．</a:t>
            </a:r>
          </a:p>
          <a:p>
            <a:pPr algn="just">
              <a:lnSpc>
                <a:spcPct val="100000"/>
              </a:lnSpc>
            </a:pPr>
            <a:r>
              <a:rPr lang="ja-JP" altLang="en-US" sz="2400" dirty="0"/>
              <a:t>個人サイトで高性能なサーバをいくつも作り，負荷分散するのはコスト面で難しい．性能の低いコンピュータや旧式のサーバ等を利用し，</a:t>
            </a:r>
            <a:r>
              <a:rPr lang="ja-JP" altLang="en-US" sz="2400" dirty="0">
                <a:solidFill>
                  <a:srgbClr val="FF0000"/>
                </a:solidFill>
              </a:rPr>
              <a:t>不均一な性能で異種のコンピュータを組み合わせて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0" y="200623"/>
            <a:ext cx="8974666" cy="769441"/>
          </a:xfrm>
          <a:prstGeom prst="rect">
            <a:avLst/>
          </a:prstGeom>
          <a:noFill/>
        </p:spPr>
        <p:txBody>
          <a:bodyPr wrap="square" rtlCol="0">
            <a:spAutoFit/>
          </a:bodyPr>
          <a:lstStyle/>
          <a:p>
            <a:pPr algn="ctr"/>
            <a:r>
              <a:rPr lang="ja-JP" altLang="en-US" sz="2200" dirty="0">
                <a:solidFill>
                  <a:schemeClr val="bg1"/>
                </a:solidFill>
              </a:rPr>
              <a:t>観光地検索システムにおけるレスポンス速度を考慮したロードバランサー</a:t>
            </a:r>
            <a:endParaRPr lang="en-US" altLang="ja-JP" sz="2200" dirty="0">
              <a:solidFill>
                <a:schemeClr val="bg1"/>
              </a:solidFill>
            </a:endParaRPr>
          </a:p>
          <a:p>
            <a:pPr algn="ctr"/>
            <a:r>
              <a:rPr lang="en-US" altLang="ja-JP" sz="2200" dirty="0" smtClean="0">
                <a:solidFill>
                  <a:schemeClr val="bg1"/>
                </a:solidFill>
              </a:rPr>
              <a:t>1821086  </a:t>
            </a:r>
            <a:r>
              <a:rPr lang="ja-JP" altLang="en-US" sz="2200" dirty="0" smtClean="0">
                <a:solidFill>
                  <a:schemeClr val="bg1"/>
                </a:solidFill>
              </a:rPr>
              <a:t>松尾</a:t>
            </a:r>
            <a:r>
              <a:rPr lang="ja-JP" altLang="en-US" sz="2200" dirty="0">
                <a:solidFill>
                  <a:schemeClr val="bg1"/>
                </a:solidFill>
              </a:rPr>
              <a:t>祐</a:t>
            </a:r>
            <a:r>
              <a:rPr lang="ja-JP" altLang="en-US" sz="2200" dirty="0" smtClean="0">
                <a:solidFill>
                  <a:schemeClr val="bg1"/>
                </a:solidFill>
              </a:rPr>
              <a:t>介　指導教員：鷹野孝典</a:t>
            </a:r>
            <a:endParaRPr lang="en-US" altLang="ja-JP" sz="2200" dirty="0">
              <a:solidFill>
                <a:schemeClr val="bg1"/>
              </a:solidFill>
            </a:endParaRPr>
          </a:p>
        </p:txBody>
      </p:sp>
      <p:sp>
        <p:nvSpPr>
          <p:cNvPr id="7" name="テキスト ボックス 6"/>
          <p:cNvSpPr txBox="1"/>
          <p:nvPr/>
        </p:nvSpPr>
        <p:spPr>
          <a:xfrm>
            <a:off x="4690532" y="1156677"/>
            <a:ext cx="4453467" cy="400110"/>
          </a:xfrm>
          <a:prstGeom prst="rect">
            <a:avLst/>
          </a:prstGeom>
          <a:noFill/>
        </p:spPr>
        <p:txBody>
          <a:bodyPr wrap="square" rtlCol="0">
            <a:spAutoFit/>
          </a:bodyPr>
          <a:lstStyle/>
          <a:p>
            <a:pPr algn="r"/>
            <a:r>
              <a:rPr lang="ja-JP" altLang="en-US" sz="2000" dirty="0"/>
              <a:t>情報工学科　中間発表　</a:t>
            </a:r>
            <a:r>
              <a:rPr lang="en-US" altLang="ja-JP" sz="2000" dirty="0"/>
              <a:t>2021/07/27</a:t>
            </a:r>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16573"/>
            <a:ext cx="7886700" cy="1325563"/>
          </a:xfrm>
        </p:spPr>
        <p:txBody>
          <a:bodyPr/>
          <a:lstStyle/>
          <a:p>
            <a:r>
              <a:rPr kumimoji="1" lang="ja-JP" altLang="en-US" dirty="0"/>
              <a:t>関連研究</a:t>
            </a:r>
          </a:p>
        </p:txBody>
      </p:sp>
      <p:sp>
        <p:nvSpPr>
          <p:cNvPr id="3" name="コンテンツ プレースホルダー 2"/>
          <p:cNvSpPr>
            <a:spLocks noGrp="1"/>
          </p:cNvSpPr>
          <p:nvPr>
            <p:ph idx="1"/>
          </p:nvPr>
        </p:nvSpPr>
        <p:spPr>
          <a:xfrm>
            <a:off x="628650" y="1394156"/>
            <a:ext cx="7886700" cy="5210176"/>
          </a:xfrm>
        </p:spPr>
        <p:txBody>
          <a:bodyPr>
            <a:normAutofit fontScale="92500"/>
          </a:bodyPr>
          <a:lstStyle/>
          <a:p>
            <a:pPr marL="0" indent="0">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a:latin typeface="ＭＳ Ｐゴシック" panose="020B0600070205080204" pitchFamily="50" charset="-128"/>
              </a:rPr>
              <a:t>T</a:t>
            </a:r>
            <a:r>
              <a:rPr lang="en-US" altLang="ja-JP" sz="2400" dirty="0" err="1" smtClean="0">
                <a:latin typeface="ＭＳ Ｐゴシック" panose="020B0600070205080204" pitchFamily="50" charset="-128"/>
              </a:rPr>
              <a:t>suchi</a:t>
            </a:r>
            <a:r>
              <a:rPr lang="en-US" altLang="ja-JP" sz="2400" dirty="0" smtClean="0">
                <a:latin typeface="ＭＳ Ｐゴシック" panose="020B0600070205080204" pitchFamily="50" charset="-128"/>
              </a:rPr>
              <a:t> </a:t>
            </a:r>
            <a:r>
              <a:rPr lang="en-US" altLang="ja-JP" sz="2400" dirty="0">
                <a:latin typeface="ＭＳ Ｐゴシック" panose="020B0600070205080204" pitchFamily="50" charset="-128"/>
              </a:rPr>
              <a:t>2008]</a:t>
            </a:r>
            <a:r>
              <a:rPr lang="ja-JP" altLang="en-US" sz="2400" dirty="0">
                <a:latin typeface="ＭＳ Ｐゴシック" panose="020B0600070205080204" pitchFamily="50" charset="-128"/>
              </a:rPr>
              <a:t>土居幸一郎</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後藤滋樹</a:t>
            </a:r>
            <a:r>
              <a:rPr lang="en-US" altLang="ja-JP" sz="2400" dirty="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セッションのハンドオーバによる</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サーバのロードバランス </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分散システム</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インターネット運用技術・高品質インターネット</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掲載誌 情報処理学会研究報告 </a:t>
            </a:r>
            <a:r>
              <a:rPr lang="en-US" altLang="ja-JP" sz="2400" dirty="0">
                <a:latin typeface="ＭＳ Ｐゴシック" panose="020B0600070205080204" pitchFamily="50" charset="-128"/>
              </a:rPr>
              <a:t>= IPSJ SIG technical reports 2008(23) 2008.3.6</a:t>
            </a:r>
            <a:r>
              <a:rPr lang="ja-JP" altLang="en-US" sz="2400" dirty="0">
                <a:latin typeface="ＭＳ Ｐゴシック" panose="020B0600070205080204" pitchFamily="50" charset="-128"/>
              </a:rPr>
              <a:t>・</a:t>
            </a:r>
            <a:r>
              <a:rPr lang="en-US" altLang="ja-JP" sz="2400" dirty="0">
                <a:latin typeface="ＭＳ Ｐゴシック" panose="020B0600070205080204" pitchFamily="50" charset="-128"/>
              </a:rPr>
              <a:t>7 p.25</a:t>
            </a:r>
            <a:r>
              <a:rPr lang="ja-JP" altLang="en-US" sz="2400" dirty="0">
                <a:latin typeface="ＭＳ Ｐゴシック" panose="020B0600070205080204" pitchFamily="50" charset="-128"/>
              </a:rPr>
              <a:t>～</a:t>
            </a:r>
            <a:r>
              <a:rPr lang="en-US" altLang="ja-JP" sz="2400" dirty="0">
                <a:latin typeface="ＭＳ Ｐゴシック" panose="020B0600070205080204" pitchFamily="50" charset="-128"/>
              </a:rPr>
              <a:t>29</a:t>
            </a:r>
          </a:p>
          <a:p>
            <a:pPr marL="0" indent="0">
              <a:lnSpc>
                <a:spcPct val="100000"/>
              </a:lnSpc>
              <a:buNone/>
            </a:pPr>
            <a:r>
              <a:rPr lang="ja-JP" altLang="en-US" b="1" u="sng" dirty="0" smtClean="0">
                <a:latin typeface="ＭＳ Ｐゴシック" panose="020B0600070205080204" pitchFamily="50" charset="-128"/>
              </a:rPr>
              <a:t>応答</a:t>
            </a:r>
            <a:r>
              <a:rPr lang="ja-JP" altLang="en-US" b="1" u="sng" dirty="0">
                <a:latin typeface="ＭＳ Ｐゴシック" panose="020B0600070205080204" pitchFamily="50" charset="-128"/>
              </a:rPr>
              <a:t>速度評価付けシステムの評価手法</a:t>
            </a:r>
            <a:endParaRPr lang="en-US" altLang="ja-JP" b="1" u="sng" dirty="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a:latin typeface="ＭＳ Ｐゴシック" panose="020B0600070205080204" pitchFamily="50" charset="-128"/>
              </a:rPr>
              <a:t>K</a:t>
            </a:r>
            <a:r>
              <a:rPr lang="en-US" altLang="ja-JP" sz="2400" dirty="0" err="1" smtClean="0">
                <a:latin typeface="ＭＳ Ｐゴシック" panose="020B0600070205080204" pitchFamily="50" charset="-128"/>
              </a:rPr>
              <a:t>ono</a:t>
            </a:r>
            <a:r>
              <a:rPr lang="en-US" altLang="ja-JP" sz="2400" dirty="0" smtClean="0">
                <a:latin typeface="ＭＳ Ｐゴシック" panose="020B0600070205080204" pitchFamily="50" charset="-128"/>
              </a:rPr>
              <a:t> 2007]</a:t>
            </a:r>
            <a:r>
              <a:rPr lang="ja-JP" altLang="en-US" sz="2400" dirty="0">
                <a:latin typeface="ＭＳ Ｐゴシック" panose="020B0600070205080204" pitchFamily="50" charset="-128"/>
              </a:rPr>
              <a:t>複数のロードバランサによる Ｗｅｂシステムの応答時間</a:t>
            </a:r>
            <a:r>
              <a:rPr lang="ja-JP" altLang="en-US" sz="2400" dirty="0" smtClean="0">
                <a:latin typeface="ＭＳ Ｐゴシック" panose="020B0600070205080204" pitchFamily="50" charset="-128"/>
              </a:rPr>
              <a:t>最適化河野 知行</a:t>
            </a:r>
            <a:r>
              <a:rPr lang="en-US" altLang="ja-JP" sz="2400" dirty="0" smtClean="0">
                <a:latin typeface="ＭＳ Ｐゴシック" panose="020B0600070205080204" pitchFamily="50" charset="-128"/>
              </a:rPr>
              <a:t>Tomoyuki KAWANO</a:t>
            </a:r>
            <a:r>
              <a:rPr lang="ja-JP" altLang="en-US" sz="2400" dirty="0" smtClean="0">
                <a:latin typeface="ＭＳ Ｐゴシック" panose="020B0600070205080204" pitchFamily="50" charset="-128"/>
              </a:rPr>
              <a:t>情報</a:t>
            </a:r>
            <a:r>
              <a:rPr lang="ja-JP" altLang="en-US" sz="2400" dirty="0">
                <a:latin typeface="ＭＳ Ｐゴシック" panose="020B0600070205080204" pitchFamily="50" charset="-128"/>
              </a:rPr>
              <a:t>処理学会研究報告システム評価（</a:t>
            </a:r>
            <a:r>
              <a:rPr lang="en-US" altLang="ja-JP" sz="2400" dirty="0">
                <a:latin typeface="ＭＳ Ｐゴシック" panose="020B0600070205080204" pitchFamily="50" charset="-128"/>
              </a:rPr>
              <a:t>EVA</a:t>
            </a:r>
            <a:r>
              <a:rPr lang="ja-JP" altLang="en-US" sz="2400" dirty="0">
                <a:latin typeface="ＭＳ Ｐゴシック" panose="020B0600070205080204" pitchFamily="50" charset="-128"/>
              </a:rPr>
              <a:t>）</a:t>
            </a:r>
            <a:r>
              <a:rPr lang="en-US" altLang="ja-JP" sz="2400" dirty="0">
                <a:latin typeface="ＭＳ Ｐゴシック" panose="020B0600070205080204" pitchFamily="50" charset="-128"/>
              </a:rPr>
              <a:t>,2007(63(2007-EVA-021)),27-34 (2007-06-22)</a:t>
            </a:r>
            <a:endParaRPr lang="en-US" altLang="ja-JP" u="sng"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サーバ監視システムの設計・開発</a:t>
            </a:r>
            <a:endParaRPr lang="en-US" altLang="ja-JP" b="1" u="sng" dirty="0">
              <a:latin typeface="ＭＳ Ｐゴシック" panose="020B0600070205080204" pitchFamily="50" charset="-128"/>
            </a:endParaRPr>
          </a:p>
          <a:p>
            <a:pPr marL="0" indent="0">
              <a:buNone/>
            </a:pPr>
            <a:r>
              <a:rPr lang="en-US" altLang="ja-JP" sz="2400" dirty="0" smtClean="0">
                <a:latin typeface="ＭＳ Ｐゴシック" panose="020B0600070205080204" pitchFamily="50" charset="-128"/>
              </a:rPr>
              <a:t>[</a:t>
            </a:r>
            <a:r>
              <a:rPr lang="en-US" altLang="ja-JP" sz="2400" dirty="0" err="1">
                <a:latin typeface="ＭＳ Ｐゴシック" panose="020B0600070205080204" pitchFamily="50" charset="-128"/>
              </a:rPr>
              <a:t>H</a:t>
            </a:r>
            <a:r>
              <a:rPr lang="en-US" altLang="ja-JP" sz="2400" dirty="0" err="1" smtClean="0">
                <a:latin typeface="ＭＳ Ｐゴシック" panose="020B0600070205080204" pitchFamily="50" charset="-128"/>
              </a:rPr>
              <a:t>oriuchi</a:t>
            </a:r>
            <a:r>
              <a:rPr lang="en-US" altLang="ja-JP" sz="2400" dirty="0" smtClean="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システムの負荷監視機能の改善に</a:t>
            </a:r>
            <a:r>
              <a:rPr lang="ja-JP" altLang="en-US" sz="2400" dirty="0" smtClean="0">
                <a:latin typeface="ＭＳ Ｐゴシック" panose="020B0600070205080204" pitchFamily="50" charset="-128"/>
              </a:rPr>
              <a:t>ついて堀内晨彦 </a:t>
            </a:r>
            <a:r>
              <a:rPr lang="en-US" altLang="ja-JP" sz="2400" dirty="0">
                <a:latin typeface="ＭＳ Ｐゴシック" panose="020B0600070205080204" pitchFamily="50" charset="-128"/>
              </a:rPr>
              <a:t>, </a:t>
            </a:r>
            <a:r>
              <a:rPr lang="ja-JP" altLang="en-US" sz="2400" dirty="0" smtClean="0">
                <a:latin typeface="ＭＳ Ｐゴシック" panose="020B0600070205080204" pitchFamily="50" charset="-128"/>
              </a:rPr>
              <a:t>最所圭三第</a:t>
            </a:r>
            <a:r>
              <a:rPr lang="en-US" altLang="ja-JP" sz="2400" dirty="0" smtClean="0">
                <a:latin typeface="ＭＳ Ｐゴシック" panose="020B0600070205080204" pitchFamily="50" charset="-128"/>
              </a:rPr>
              <a:t>76</a:t>
            </a:r>
            <a:r>
              <a:rPr lang="ja-JP" altLang="en-US" sz="2400" dirty="0">
                <a:latin typeface="ＭＳ Ｐゴシック" panose="020B0600070205080204" pitchFamily="50" charset="-128"/>
              </a:rPr>
              <a:t>回全国大会講演論文集</a:t>
            </a:r>
            <a:r>
              <a:rPr lang="en-US" altLang="ja-JP" sz="2400" dirty="0">
                <a:latin typeface="ＭＳ Ｐゴシック" panose="020B0600070205080204" pitchFamily="50" charset="-128"/>
              </a:rPr>
              <a:t>,2014(1),437-438 (2014-03-11)</a:t>
            </a:r>
            <a:endParaRPr lang="ja-JP" altLang="en-US" sz="2400"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gn="just">
              <a:lnSpc>
                <a:spcPct val="120000"/>
              </a:lnSpc>
            </a:pPr>
            <a:r>
              <a:rPr lang="ja-JP" altLang="en-US" dirty="0"/>
              <a:t>既存技術では，サーバ間の性能差を考慮してロードバランスされていない．導入のしやすさから順に割り振る「ラウンドロビン」方式が頻繁に利用される．</a:t>
            </a:r>
          </a:p>
          <a:p>
            <a:pPr algn="just">
              <a:lnSpc>
                <a:spcPct val="120000"/>
              </a:lnSpc>
            </a:pPr>
            <a:endParaRPr lang="ja-JP" altLang="en-US" dirty="0"/>
          </a:p>
          <a:p>
            <a:pPr algn="just">
              <a:lnSpc>
                <a:spcPct val="120000"/>
              </a:lnSpc>
            </a:pPr>
            <a:r>
              <a:rPr lang="ja-JP" altLang="en-US" dirty="0"/>
              <a:t>サーバ間の性能や通信装置の性能に</a:t>
            </a:r>
            <a:r>
              <a:rPr lang="ja-JP" altLang="en-US" dirty="0">
                <a:solidFill>
                  <a:srgbClr val="FF0000"/>
                </a:solidFill>
              </a:rPr>
              <a:t>バラつきがある場合</a:t>
            </a:r>
            <a:r>
              <a:rPr lang="ja-JP" altLang="en-US" dirty="0"/>
              <a:t>，応答速度が一定とは限らない．単純に空いているサーバへ割り振るだけではなく，</a:t>
            </a:r>
            <a:r>
              <a:rPr lang="ja-JP" altLang="en-US" dirty="0">
                <a:solidFill>
                  <a:srgbClr val="FF0000"/>
                </a:solidFill>
              </a:rPr>
              <a:t>応答速度も加味してロードバランスを行う必要がある．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673959"/>
            <a:ext cx="7886700" cy="4588730"/>
          </a:xfrm>
        </p:spPr>
        <p:txBody>
          <a:bodyPr>
            <a:normAutofit fontScale="70000" lnSpcReduction="20000"/>
          </a:bodyPr>
          <a:lstStyle/>
          <a:p>
            <a:pPr>
              <a:lnSpc>
                <a:spcPct val="120000"/>
              </a:lnSpc>
            </a:pPr>
            <a:r>
              <a:rPr lang="ja-JP" altLang="en-US" sz="3700" dirty="0"/>
              <a:t>ロードバランサーは順に割り振る方式が頻繫に利用されている．しかし，この方法では，応答速度が</a:t>
            </a:r>
            <a:r>
              <a:rPr lang="ja-JP" altLang="en-US" sz="3700" dirty="0" smtClean="0"/>
              <a:t>遅</a:t>
            </a:r>
            <a:r>
              <a:rPr lang="ja-JP" altLang="en-US" sz="3700" dirty="0"/>
              <a:t>い</a:t>
            </a:r>
            <a:r>
              <a:rPr lang="ja-JP" altLang="en-US" sz="3700" dirty="0" smtClean="0"/>
              <a:t>サーバ</a:t>
            </a:r>
            <a:r>
              <a:rPr lang="ja-JP" altLang="en-US" sz="3700" dirty="0"/>
              <a:t>につないでしまうと返って</a:t>
            </a:r>
            <a:r>
              <a:rPr lang="en-US" altLang="ja-JP" sz="3700" dirty="0"/>
              <a:t>WEB</a:t>
            </a:r>
            <a:r>
              <a:rPr lang="ja-JP" altLang="en-US" sz="3700" dirty="0"/>
              <a:t>の表示速度が落ちてしまう</a:t>
            </a:r>
            <a:r>
              <a:rPr lang="ja-JP" altLang="en-US" sz="3700" dirty="0" smtClean="0"/>
              <a:t>．</a:t>
            </a:r>
            <a:endParaRPr lang="en-US" altLang="ja-JP" sz="3700" dirty="0"/>
          </a:p>
          <a:p>
            <a:pPr>
              <a:lnSpc>
                <a:spcPct val="120000"/>
              </a:lnSpc>
            </a:pPr>
            <a:endParaRPr lang="ja-JP" altLang="en-US" sz="3700" dirty="0" smtClean="0"/>
          </a:p>
          <a:p>
            <a:pPr>
              <a:lnSpc>
                <a:spcPct val="120000"/>
              </a:lnSpc>
            </a:pPr>
            <a:r>
              <a:rPr lang="ja-JP" altLang="en-US" sz="3700" dirty="0" smtClean="0"/>
              <a:t>負荷</a:t>
            </a:r>
            <a:r>
              <a:rPr lang="ja-JP" altLang="en-US" sz="3700" dirty="0"/>
              <a:t>分散をしたいが，同一で高性能なサーバを揃えるのが難しい個人を対象に，応答速度を考慮した割り振りをするロードバランサーを作成することで，</a:t>
            </a:r>
            <a:r>
              <a:rPr lang="ja-JP" altLang="en-US" sz="3700" dirty="0">
                <a:solidFill>
                  <a:srgbClr val="FF0000"/>
                </a:solidFill>
              </a:rPr>
              <a:t>ネットワークのボトルネック削減，サイトの稼働率や検索結果の順位を向上</a:t>
            </a:r>
            <a:r>
              <a:rPr lang="ja-JP" altLang="en-US" sz="3700" dirty="0"/>
              <a:t>することが出来ないかと考えた．</a:t>
            </a:r>
            <a:endParaRPr lang="en-US" altLang="ja-JP" sz="3700" dirty="0"/>
          </a:p>
          <a:p>
            <a:pPr>
              <a:lnSpc>
                <a:spcPct val="110000"/>
              </a:lnSpc>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72558" y="3386666"/>
            <a:ext cx="7998883" cy="2900363"/>
          </a:xfrm>
        </p:spPr>
        <p:txBody>
          <a:bodyPr>
            <a:normAutofit lnSpcReduction="10000"/>
          </a:bodyPr>
          <a:lstStyle/>
          <a:p>
            <a:pPr algn="just"/>
            <a:r>
              <a:rPr lang="ja-JP" altLang="en-US" dirty="0"/>
              <a:t>性能差のある</a:t>
            </a:r>
            <a:r>
              <a:rPr lang="en-US" altLang="ja-JP" dirty="0"/>
              <a:t>WEB</a:t>
            </a:r>
            <a:r>
              <a:rPr lang="ja-JP" altLang="en-US" dirty="0"/>
              <a:t>サーバからなる</a:t>
            </a:r>
            <a:r>
              <a:rPr lang="en-US" altLang="ja-JP" dirty="0"/>
              <a:t>WEB</a:t>
            </a:r>
            <a:r>
              <a:rPr lang="ja-JP" altLang="en-US" dirty="0"/>
              <a:t>サイト環境において，応答速度によってサーバの割り振り先を決めるアルゴリズムの提案．</a:t>
            </a:r>
            <a:endParaRPr lang="en-US" altLang="ja-JP" dirty="0"/>
          </a:p>
          <a:p>
            <a:pPr algn="just"/>
            <a:r>
              <a:rPr lang="en-US" altLang="ja-JP" dirty="0"/>
              <a:t>WEB</a:t>
            </a:r>
            <a:r>
              <a:rPr lang="ja-JP" altLang="en-US" dirty="0"/>
              <a:t>サーバの応答速度を考慮したロードバランサーの設計と開発．</a:t>
            </a:r>
          </a:p>
          <a:p>
            <a:pPr algn="just"/>
            <a:r>
              <a:rPr lang="ja-JP" altLang="en-US" dirty="0"/>
              <a:t>サーバを監視し評価するシステムの設計と開発．</a:t>
            </a:r>
            <a:endParaRPr lang="en-US" altLang="ja-JP" dirty="0"/>
          </a:p>
          <a:p>
            <a:pPr algn="just"/>
            <a:r>
              <a:rPr lang="ja-JP" altLang="en-US" dirty="0"/>
              <a:t>実験による実現可能性の評価．</a:t>
            </a:r>
          </a:p>
          <a:p>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pic>
        <p:nvPicPr>
          <p:cNvPr id="5" name="図 4"/>
          <p:cNvPicPr>
            <a:picLocks noChangeAspect="1"/>
          </p:cNvPicPr>
          <p:nvPr/>
        </p:nvPicPr>
        <p:blipFill>
          <a:blip r:embed="rId2"/>
          <a:stretch>
            <a:fillRect/>
          </a:stretch>
        </p:blipFill>
        <p:spPr>
          <a:xfrm>
            <a:off x="1345219" y="1027907"/>
            <a:ext cx="6453562" cy="2094244"/>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提案方式図</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5" name="図 4"/>
          <p:cNvPicPr>
            <a:picLocks noChangeAspect="1"/>
          </p:cNvPicPr>
          <p:nvPr/>
        </p:nvPicPr>
        <p:blipFill>
          <a:blip r:embed="rId2"/>
          <a:stretch>
            <a:fillRect/>
          </a:stretch>
        </p:blipFill>
        <p:spPr>
          <a:xfrm>
            <a:off x="160109" y="1070085"/>
            <a:ext cx="8839966" cy="5541744"/>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2533" y="294684"/>
            <a:ext cx="8467567" cy="1325563"/>
          </a:xfrm>
        </p:spPr>
        <p:txBody>
          <a:bodyPr/>
          <a:lstStyle/>
          <a:p>
            <a:r>
              <a:rPr lang="ja-JP" altLang="en-US" dirty="0"/>
              <a:t>サーバ応答速度の評価に基づいた割り振り</a:t>
            </a:r>
            <a:r>
              <a:rPr lang="ja-JP" altLang="en-US" dirty="0" smtClean="0"/>
              <a:t>方法を考案</a:t>
            </a:r>
            <a:endParaRPr kumimoji="1" lang="ja-JP" altLang="en-US" dirty="0"/>
          </a:p>
        </p:txBody>
      </p:sp>
      <p:sp>
        <p:nvSpPr>
          <p:cNvPr id="3" name="コンテンツ プレースホルダー 2"/>
          <p:cNvSpPr>
            <a:spLocks noGrp="1"/>
          </p:cNvSpPr>
          <p:nvPr>
            <p:ph idx="1"/>
          </p:nvPr>
        </p:nvSpPr>
        <p:spPr>
          <a:xfrm>
            <a:off x="372533" y="1843617"/>
            <a:ext cx="8398933" cy="4695296"/>
          </a:xfrm>
        </p:spPr>
        <p:txBody>
          <a:bodyPr>
            <a:normAutofit fontScale="92500" lnSpcReduction="10000"/>
          </a:bodyPr>
          <a:lstStyle/>
          <a:p>
            <a:pPr marL="0" indent="0">
              <a:buNone/>
            </a:pPr>
            <a:r>
              <a:rPr lang="ja-JP" altLang="en-US" dirty="0"/>
              <a:t>＜方式１＞</a:t>
            </a:r>
            <a:endParaRPr lang="en-US" altLang="ja-JP" dirty="0"/>
          </a:p>
          <a:p>
            <a:pPr marL="0" indent="0">
              <a:buNone/>
            </a:pPr>
            <a:r>
              <a:rPr lang="ja-JP" altLang="en-US" dirty="0"/>
              <a:t>基本的に空いてる場所に割り振る（最小接続）</a:t>
            </a:r>
            <a:endParaRPr lang="en-US" altLang="ja-JP" dirty="0"/>
          </a:p>
          <a:p>
            <a:pPr marL="0" indent="0">
              <a:buNone/>
            </a:pPr>
            <a:r>
              <a:rPr lang="ja-JP" altLang="en-US" dirty="0"/>
              <a:t>極端に遅いサーバ（</a:t>
            </a:r>
            <a:r>
              <a:rPr lang="en-US" altLang="ja-JP" dirty="0"/>
              <a:t>D</a:t>
            </a:r>
            <a:r>
              <a:rPr lang="ja-JP" altLang="en-US" dirty="0"/>
              <a:t>評価サーバ）が現れたら重みを下げる</a:t>
            </a:r>
            <a:r>
              <a:rPr lang="ja-JP" altLang="en-US" dirty="0" smtClean="0"/>
              <a:t>．</a:t>
            </a:r>
            <a:endParaRPr lang="en-US" altLang="ja-JP" dirty="0"/>
          </a:p>
          <a:p>
            <a:pPr marL="0" indent="0">
              <a:buNone/>
            </a:pPr>
            <a:r>
              <a:rPr lang="ja-JP" altLang="en-US" dirty="0"/>
              <a:t>＜方式２ ＞</a:t>
            </a:r>
            <a:endParaRPr lang="en-US" altLang="ja-JP" dirty="0"/>
          </a:p>
          <a:p>
            <a:pPr marL="0" indent="0">
              <a:lnSpc>
                <a:spcPct val="120000"/>
              </a:lnSpc>
              <a:buNone/>
            </a:pPr>
            <a:r>
              <a:rPr lang="ja-JP" altLang="en-US" dirty="0"/>
              <a:t>負荷分散する全てのサーバの平均と</a:t>
            </a:r>
            <a:r>
              <a:rPr lang="en-US" altLang="ja-JP" dirty="0"/>
              <a:t>1</a:t>
            </a:r>
            <a:r>
              <a:rPr lang="ja-JP" altLang="en-US" dirty="0"/>
              <a:t>台の平均を比べて低ければ，優先度を下げる</a:t>
            </a:r>
            <a:r>
              <a:rPr lang="ja-JP" altLang="en-US" dirty="0" smtClean="0"/>
              <a:t>．</a:t>
            </a:r>
            <a:endParaRPr lang="en-US" altLang="ja-JP" dirty="0"/>
          </a:p>
          <a:p>
            <a:pPr marL="0" indent="0">
              <a:buNone/>
            </a:pPr>
            <a:r>
              <a:rPr lang="ja-JP" altLang="en-US" dirty="0"/>
              <a:t>＜方式３ ＞</a:t>
            </a:r>
            <a:endParaRPr lang="en-US" altLang="ja-JP" dirty="0"/>
          </a:p>
          <a:p>
            <a:pPr marL="0" indent="0">
              <a:lnSpc>
                <a:spcPct val="120000"/>
              </a:lnSpc>
              <a:buNone/>
            </a:pPr>
            <a:r>
              <a:rPr lang="ja-JP" altLang="en-US" dirty="0"/>
              <a:t>目的はユーザを速いサーバへ届ける</a:t>
            </a:r>
            <a:r>
              <a:rPr lang="ja-JP" altLang="en-US" dirty="0" smtClean="0"/>
              <a:t>こと．優先</a:t>
            </a:r>
            <a:r>
              <a:rPr lang="ja-JP" altLang="en-US" dirty="0"/>
              <a:t>してＡ評価サーバへ送り続ける．大量のリクエストでＡ評価が</a:t>
            </a:r>
            <a:r>
              <a:rPr lang="en-US" altLang="ja-JP" dirty="0"/>
              <a:t>B</a:t>
            </a:r>
            <a:r>
              <a:rPr lang="ja-JP" altLang="en-US" dirty="0"/>
              <a:t>評価になってしまったら，次に評価が高いサーバへ送る．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424572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517" y="219858"/>
            <a:ext cx="7886700" cy="1325563"/>
          </a:xfrm>
        </p:spPr>
        <p:txBody>
          <a:bodyPr/>
          <a:lstStyle/>
          <a:p>
            <a:r>
              <a:rPr lang="ja-JP" altLang="en-US" sz="3600" dirty="0"/>
              <a:t>開発環境、進捗、今後</a:t>
            </a:r>
            <a:r>
              <a:rPr kumimoji="1" lang="ja-JP" altLang="en-US" sz="3600" dirty="0"/>
              <a:t>のスケジュール</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11" name="図 10"/>
          <p:cNvPicPr>
            <a:picLocks noChangeAspect="1"/>
          </p:cNvPicPr>
          <p:nvPr/>
        </p:nvPicPr>
        <p:blipFill>
          <a:blip r:embed="rId2"/>
          <a:stretch>
            <a:fillRect/>
          </a:stretch>
        </p:blipFill>
        <p:spPr>
          <a:xfrm>
            <a:off x="1024445" y="4318001"/>
            <a:ext cx="6756422" cy="2333428"/>
          </a:xfrm>
          <a:prstGeom prst="rect">
            <a:avLst/>
          </a:prstGeom>
        </p:spPr>
      </p:pic>
      <p:sp>
        <p:nvSpPr>
          <p:cNvPr id="5" name="テキスト ボックス 4"/>
          <p:cNvSpPr txBox="1"/>
          <p:nvPr/>
        </p:nvSpPr>
        <p:spPr>
          <a:xfrm>
            <a:off x="502458" y="3890618"/>
            <a:ext cx="2969083" cy="461665"/>
          </a:xfrm>
          <a:prstGeom prst="rect">
            <a:avLst/>
          </a:prstGeom>
          <a:noFill/>
        </p:spPr>
        <p:txBody>
          <a:bodyPr wrap="none" rtlCol="0">
            <a:spAutoFit/>
          </a:bodyPr>
          <a:lstStyle/>
          <a:p>
            <a:r>
              <a:rPr lang="ja-JP" altLang="en-US" sz="2400" b="1" dirty="0"/>
              <a:t>・今後のスケジュール</a:t>
            </a:r>
            <a:endParaRPr lang="en-US" altLang="ja-JP" sz="2400" b="1" dirty="0"/>
          </a:p>
        </p:txBody>
      </p:sp>
      <p:sp>
        <p:nvSpPr>
          <p:cNvPr id="6" name="テキスト ボックス 5"/>
          <p:cNvSpPr txBox="1"/>
          <p:nvPr/>
        </p:nvSpPr>
        <p:spPr>
          <a:xfrm>
            <a:off x="535517" y="1364780"/>
            <a:ext cx="3328155" cy="461665"/>
          </a:xfrm>
          <a:prstGeom prst="rect">
            <a:avLst/>
          </a:prstGeom>
          <a:noFill/>
        </p:spPr>
        <p:txBody>
          <a:bodyPr wrap="none" rtlCol="0">
            <a:spAutoFit/>
          </a:bodyPr>
          <a:lstStyle/>
          <a:p>
            <a:r>
              <a:rPr lang="ja-JP" altLang="en-US" sz="2400" b="1" dirty="0"/>
              <a:t>・システム別の開発環境</a:t>
            </a:r>
            <a:endParaRPr lang="en-US" altLang="ja-JP" sz="2400" b="1" dirty="0"/>
          </a:p>
        </p:txBody>
      </p:sp>
      <p:sp>
        <p:nvSpPr>
          <p:cNvPr id="8" name="テキスト ボックス 7"/>
          <p:cNvSpPr txBox="1"/>
          <p:nvPr/>
        </p:nvSpPr>
        <p:spPr>
          <a:xfrm>
            <a:off x="668537" y="1810633"/>
            <a:ext cx="3031600" cy="646331"/>
          </a:xfrm>
          <a:prstGeom prst="rect">
            <a:avLst/>
          </a:prstGeom>
          <a:noFill/>
        </p:spPr>
        <p:txBody>
          <a:bodyPr wrap="none" rtlCol="0">
            <a:spAutoFit/>
          </a:bodyPr>
          <a:lstStyle/>
          <a:p>
            <a:pPr algn="ctr"/>
            <a:r>
              <a:rPr lang="en-US" altLang="ja-JP" b="1" u="sng" dirty="0">
                <a:solidFill>
                  <a:prstClr val="black"/>
                </a:solidFill>
              </a:rPr>
              <a:t>WEB</a:t>
            </a:r>
            <a:r>
              <a:rPr lang="ja-JP" altLang="en-US" b="1" u="sng" dirty="0">
                <a:solidFill>
                  <a:prstClr val="black"/>
                </a:solidFill>
              </a:rPr>
              <a:t>サービス（検索システム）</a:t>
            </a:r>
            <a:endParaRPr lang="en-US" altLang="ja-JP" b="1" u="sng" dirty="0">
              <a:solidFill>
                <a:prstClr val="black"/>
              </a:solidFill>
            </a:endParaRPr>
          </a:p>
          <a:p>
            <a:pPr algn="ctr"/>
            <a:r>
              <a:rPr lang="en-US" altLang="ja-JP" dirty="0" err="1">
                <a:solidFill>
                  <a:prstClr val="black"/>
                </a:solidFill>
              </a:rPr>
              <a:t>PHP,HTML,Apache,SQLITE</a:t>
            </a:r>
            <a:endParaRPr kumimoji="1" lang="ja-JP" altLang="en-US" dirty="0"/>
          </a:p>
        </p:txBody>
      </p:sp>
      <p:sp>
        <p:nvSpPr>
          <p:cNvPr id="9" name="テキスト ボックス 8"/>
          <p:cNvSpPr txBox="1"/>
          <p:nvPr/>
        </p:nvSpPr>
        <p:spPr>
          <a:xfrm>
            <a:off x="4000709" y="1823713"/>
            <a:ext cx="1624163" cy="646331"/>
          </a:xfrm>
          <a:prstGeom prst="rect">
            <a:avLst/>
          </a:prstGeom>
          <a:noFill/>
        </p:spPr>
        <p:txBody>
          <a:bodyPr wrap="none" rtlCol="0">
            <a:spAutoFit/>
          </a:bodyPr>
          <a:lstStyle/>
          <a:p>
            <a:pPr algn="ctr"/>
            <a:r>
              <a:rPr lang="ja-JP" altLang="en-US" b="1" u="sng" dirty="0">
                <a:solidFill>
                  <a:prstClr val="black"/>
                </a:solidFill>
              </a:rPr>
              <a:t>ロードバランサ</a:t>
            </a:r>
            <a:endParaRPr lang="en-US" altLang="ja-JP" b="1" u="sng" dirty="0">
              <a:solidFill>
                <a:prstClr val="black"/>
              </a:solidFill>
            </a:endParaRPr>
          </a:p>
          <a:p>
            <a:pPr algn="ctr"/>
            <a:r>
              <a:rPr lang="en-US" altLang="ja-JP" dirty="0" err="1">
                <a:solidFill>
                  <a:prstClr val="black"/>
                </a:solidFill>
              </a:rPr>
              <a:t>NGINX,Python</a:t>
            </a:r>
            <a:endParaRPr lang="en-US" altLang="ja-JP" dirty="0">
              <a:solidFill>
                <a:prstClr val="black"/>
              </a:solidFill>
            </a:endParaRPr>
          </a:p>
        </p:txBody>
      </p:sp>
      <p:sp>
        <p:nvSpPr>
          <p:cNvPr id="10" name="テキスト ボックス 9"/>
          <p:cNvSpPr txBox="1"/>
          <p:nvPr/>
        </p:nvSpPr>
        <p:spPr>
          <a:xfrm>
            <a:off x="5925444" y="1823713"/>
            <a:ext cx="2428870" cy="646331"/>
          </a:xfrm>
          <a:prstGeom prst="rect">
            <a:avLst/>
          </a:prstGeom>
          <a:noFill/>
        </p:spPr>
        <p:txBody>
          <a:bodyPr wrap="none" rtlCol="0">
            <a:spAutoFit/>
          </a:bodyPr>
          <a:lstStyle/>
          <a:p>
            <a:pPr algn="ctr"/>
            <a:r>
              <a:rPr lang="ja-JP" altLang="en-US" b="1" u="sng" dirty="0">
                <a:solidFill>
                  <a:prstClr val="black"/>
                </a:solidFill>
              </a:rPr>
              <a:t>応答速度計測システム</a:t>
            </a:r>
            <a:endParaRPr lang="en-US" altLang="ja-JP" b="1" u="sng" dirty="0">
              <a:solidFill>
                <a:prstClr val="black"/>
              </a:solidFill>
            </a:endParaRPr>
          </a:p>
          <a:p>
            <a:pPr algn="ctr"/>
            <a:r>
              <a:rPr lang="en-US" altLang="ja-JP" dirty="0" err="1">
                <a:solidFill>
                  <a:prstClr val="black"/>
                </a:solidFill>
              </a:rPr>
              <a:t>Python,SQLITE</a:t>
            </a:r>
            <a:endParaRPr kumimoji="1" lang="ja-JP" altLang="en-US" dirty="0"/>
          </a:p>
        </p:txBody>
      </p:sp>
      <p:sp>
        <p:nvSpPr>
          <p:cNvPr id="12" name="テキスト ボックス 11"/>
          <p:cNvSpPr txBox="1"/>
          <p:nvPr/>
        </p:nvSpPr>
        <p:spPr>
          <a:xfrm>
            <a:off x="502458" y="2665978"/>
            <a:ext cx="2379177" cy="461665"/>
          </a:xfrm>
          <a:prstGeom prst="rect">
            <a:avLst/>
          </a:prstGeom>
          <a:noFill/>
        </p:spPr>
        <p:txBody>
          <a:bodyPr wrap="none" rtlCol="0">
            <a:spAutoFit/>
          </a:bodyPr>
          <a:lstStyle/>
          <a:p>
            <a:r>
              <a:rPr lang="ja-JP" altLang="en-US" sz="2400" b="1" dirty="0"/>
              <a:t>・これまでの進捗</a:t>
            </a:r>
            <a:endParaRPr lang="en-US" altLang="ja-JP" sz="2400" b="1" dirty="0"/>
          </a:p>
        </p:txBody>
      </p:sp>
      <p:sp>
        <p:nvSpPr>
          <p:cNvPr id="3" name="テキスト ボックス 2"/>
          <p:cNvSpPr txBox="1"/>
          <p:nvPr/>
        </p:nvSpPr>
        <p:spPr>
          <a:xfrm>
            <a:off x="679472" y="3104023"/>
            <a:ext cx="7956527" cy="646331"/>
          </a:xfrm>
          <a:prstGeom prst="rect">
            <a:avLst/>
          </a:prstGeom>
          <a:noFill/>
        </p:spPr>
        <p:txBody>
          <a:bodyPr wrap="square" rtlCol="0">
            <a:spAutoFit/>
          </a:bodyPr>
          <a:lstStyle/>
          <a:p>
            <a:r>
              <a:rPr kumimoji="1" lang="en-US" altLang="ja-JP" dirty="0" err="1"/>
              <a:t>Raspberry</a:t>
            </a:r>
            <a:r>
              <a:rPr lang="en-US" altLang="ja-JP" dirty="0" err="1"/>
              <a:t>Pi</a:t>
            </a:r>
            <a:r>
              <a:rPr lang="ja-JP" altLang="en-US" dirty="0"/>
              <a:t>上での</a:t>
            </a:r>
            <a:r>
              <a:rPr lang="en-US" altLang="ja-JP" dirty="0"/>
              <a:t>WEB</a:t>
            </a:r>
            <a:r>
              <a:rPr lang="ja-JP" altLang="en-US" dirty="0"/>
              <a:t>サーバ冗長化，応答速度計測プログラムの</a:t>
            </a:r>
            <a:r>
              <a:rPr lang="ja-JP" altLang="en-US" dirty="0" smtClean="0"/>
              <a:t>作成，</a:t>
            </a:r>
            <a:r>
              <a:rPr lang="en-US" altLang="ja-JP" dirty="0"/>
              <a:t/>
            </a:r>
            <a:br>
              <a:rPr lang="en-US" altLang="ja-JP" dirty="0"/>
            </a:br>
            <a:r>
              <a:rPr lang="en-US" altLang="ja-JP" dirty="0"/>
              <a:t>Nginx</a:t>
            </a:r>
            <a:r>
              <a:rPr lang="ja-JP" altLang="en-US" dirty="0"/>
              <a:t>を使いロードバランサに重みを加えることで設定を任意で変更可能にした．</a:t>
            </a:r>
            <a:endParaRPr lang="en-US" altLang="ja-JP" dirty="0"/>
          </a:p>
        </p:txBody>
      </p:sp>
    </p:spTree>
    <p:extLst>
      <p:ext uri="{BB962C8B-B14F-4D97-AF65-F5344CB8AC3E}">
        <p14:creationId xmlns:p14="http://schemas.microsoft.com/office/powerpoint/2010/main" val="79379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提案方式の</a:t>
            </a:r>
            <a:r>
              <a:rPr lang="ja-JP" altLang="en-US" dirty="0"/>
              <a:t>処理手順</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a:latin typeface="ＭＳ Ｐゴシック" panose="020B0600070205080204" pitchFamily="50" charset="-128"/>
              </a:rPr>
              <a:t>冗長的で性能が不均一なサーバの応答速度を計測する．</a:t>
            </a:r>
            <a:endParaRPr lang="en-US" altLang="ja-JP" sz="3200" dirty="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a:latin typeface="ＭＳ Ｐゴシック" panose="020B0600070205080204" pitchFamily="50" charset="-128"/>
              </a:rPr>
              <a:t>自分で考案した応答速度評価アルゴリズムを使い</a:t>
            </a:r>
            <a:r>
              <a:rPr lang="en-US" altLang="ja-JP" sz="3200" dirty="0">
                <a:latin typeface="ＭＳ Ｐゴシック" panose="020B0600070205080204" pitchFamily="50" charset="-128"/>
              </a:rPr>
              <a:t>S</a:t>
            </a:r>
            <a:r>
              <a:rPr lang="ja-JP" altLang="en-US" sz="3200" dirty="0">
                <a:latin typeface="ＭＳ Ｐゴシック" panose="020B0600070205080204" pitchFamily="50" charset="-128"/>
              </a:rPr>
              <a:t>～</a:t>
            </a:r>
            <a:r>
              <a:rPr lang="en-US" altLang="ja-JP" sz="3200" dirty="0">
                <a:latin typeface="ＭＳ Ｐゴシック" panose="020B0600070205080204" pitchFamily="50" charset="-128"/>
              </a:rPr>
              <a:t>D</a:t>
            </a:r>
            <a:r>
              <a:rPr lang="ja-JP" altLang="en-US" sz="3200" dirty="0">
                <a:latin typeface="ＭＳ Ｐゴシック" panose="020B0600070205080204" pitchFamily="50" charset="-128"/>
              </a:rPr>
              <a:t>評価を付ける．</a:t>
            </a:r>
            <a:endParaRPr lang="en-US" altLang="ja-JP" sz="3200" dirty="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a:latin typeface="ＭＳ Ｐゴシック" panose="020B0600070205080204" pitchFamily="50" charset="-128"/>
              </a:rPr>
              <a:t>ロードバランサーは，</a:t>
            </a:r>
            <a:r>
              <a:rPr lang="en-US" altLang="ja-JP" sz="3200" dirty="0">
                <a:latin typeface="ＭＳ Ｐゴシック" panose="020B0600070205080204" pitchFamily="50" charset="-128"/>
              </a:rPr>
              <a:t>S</a:t>
            </a:r>
            <a:r>
              <a:rPr lang="ja-JP" altLang="en-US" sz="3200" dirty="0">
                <a:latin typeface="ＭＳ Ｐゴシック" panose="020B0600070205080204" pitchFamily="50" charset="-128"/>
              </a:rPr>
              <a:t>～</a:t>
            </a:r>
            <a:r>
              <a:rPr lang="en-US" altLang="ja-JP" sz="3200" dirty="0">
                <a:latin typeface="ＭＳ Ｐゴシック" panose="020B0600070205080204" pitchFamily="50" charset="-128"/>
              </a:rPr>
              <a:t>D</a:t>
            </a:r>
            <a:r>
              <a:rPr lang="ja-JP" altLang="en-US" sz="3200" dirty="0">
                <a:latin typeface="ＭＳ Ｐゴシック" panose="020B0600070205080204" pitchFamily="50" charset="-128"/>
              </a:rPr>
              <a:t>評価に基づいて，</a:t>
            </a:r>
            <a:r>
              <a:rPr lang="ja-JP" altLang="en-US" sz="3200" dirty="0">
                <a:solidFill>
                  <a:srgbClr val="FF0000"/>
                </a:solidFill>
                <a:latin typeface="ＭＳ Ｐゴシック" panose="020B0600070205080204" pitchFamily="50" charset="-128"/>
              </a:rPr>
              <a:t>動的に</a:t>
            </a:r>
            <a:r>
              <a:rPr lang="ja-JP" altLang="en-US" sz="3200" dirty="0">
                <a:latin typeface="ＭＳ Ｐゴシック" panose="020B0600070205080204" pitchFamily="50" charset="-128"/>
              </a:rPr>
              <a:t>実行サーバの割り振りを行う．</a:t>
            </a:r>
            <a:endParaRPr lang="ja-JP" altLang="en-US" sz="3200" dirty="0"/>
          </a:p>
          <a:p>
            <a:pPr marL="0" indent="0">
              <a:buNone/>
            </a:pPr>
            <a:endParaRPr lang="ja-JP" altLang="en-US"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3804</TotalTime>
  <Words>823</Words>
  <Application>Microsoft Office PowerPoint</Application>
  <PresentationFormat>画面に合わせる (4:3)</PresentationFormat>
  <Paragraphs>67</Paragraphs>
  <Slides>9</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関連研究</vt:lpstr>
      <vt:lpstr>研究課題</vt:lpstr>
      <vt:lpstr>研究動機</vt:lpstr>
      <vt:lpstr>研究目的</vt:lpstr>
      <vt:lpstr>提案方式図</vt:lpstr>
      <vt:lpstr>サーバ応答速度の評価に基づいた割り振り方法を考案</vt:lpstr>
      <vt:lpstr>開発環境、進捗、今後のスケジュール</vt:lpstr>
      <vt:lpstr>提案方式の処理手順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73</cp:revision>
  <cp:lastPrinted>2021-07-27T10:53:03Z</cp:lastPrinted>
  <dcterms:created xsi:type="dcterms:W3CDTF">2018-06-14T09:18:55Z</dcterms:created>
  <dcterms:modified xsi:type="dcterms:W3CDTF">2021-07-28T03:30:56Z</dcterms:modified>
</cp:coreProperties>
</file>