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1" r:id="rId2"/>
    <p:sldId id="300" r:id="rId3"/>
    <p:sldId id="334" r:id="rId4"/>
    <p:sldId id="261" r:id="rId5"/>
    <p:sldId id="335" r:id="rId6"/>
    <p:sldId id="258" r:id="rId7"/>
    <p:sldId id="336" r:id="rId8"/>
    <p:sldId id="260" r:id="rId9"/>
    <p:sldId id="263" r:id="rId10"/>
    <p:sldId id="318" r:id="rId11"/>
    <p:sldId id="330" r:id="rId12"/>
    <p:sldId id="289" r:id="rId13"/>
    <p:sldId id="286" r:id="rId14"/>
    <p:sldId id="287" r:id="rId15"/>
    <p:sldId id="294" r:id="rId16"/>
    <p:sldId id="331" r:id="rId17"/>
    <p:sldId id="315" r:id="rId18"/>
    <p:sldId id="301" r:id="rId19"/>
    <p:sldId id="333" r:id="rId20"/>
    <p:sldId id="332" r:id="rId2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15" autoAdjust="0"/>
  </p:normalViewPr>
  <p:slideViewPr>
    <p:cSldViewPr snapToGrid="0">
      <p:cViewPr varScale="1">
        <p:scale>
          <a:sx n="70" d="100"/>
          <a:sy n="70" d="100"/>
        </p:scale>
        <p:origin x="1180" y="32"/>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2022/1/16</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20</a:t>
            </a:fld>
            <a:endParaRPr kumimoji="1" lang="ja-JP" altLang="en-US"/>
          </a:p>
        </p:txBody>
      </p:sp>
    </p:spTree>
    <p:extLst>
      <p:ext uri="{BB962C8B-B14F-4D97-AF65-F5344CB8AC3E}">
        <p14:creationId xmlns:p14="http://schemas.microsoft.com/office/powerpoint/2010/main" val="278876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dirty="0"/>
          </a:p>
        </p:txBody>
      </p:sp>
    </p:spTree>
    <p:extLst>
      <p:ext uri="{BB962C8B-B14F-4D97-AF65-F5344CB8AC3E}">
        <p14:creationId xmlns:p14="http://schemas.microsoft.com/office/powerpoint/2010/main" val="271706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413935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489838"/>
            <a:ext cx="8376476" cy="4600066"/>
          </a:xfrm>
        </p:spPr>
        <p:txBody>
          <a:bodyPr>
            <a:noAutofit/>
          </a:bodyPr>
          <a:lstStyle/>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速度に基づいた割り振り</a:t>
            </a:r>
            <a:r>
              <a:rPr lang="en-US" altLang="ja-JP" sz="3200" dirty="0" smtClean="0"/>
              <a:t/>
            </a:r>
            <a:br>
              <a:rPr lang="en-US" altLang="ja-JP" sz="3200" dirty="0" smtClean="0"/>
            </a:br>
            <a:r>
              <a:rPr lang="ja-JP" altLang="en-US" sz="3200" dirty="0" smtClean="0"/>
              <a:t>→</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a:t>
            </a:r>
            <a:endParaRPr lang="en-US" altLang="ja-JP" sz="3200" dirty="0"/>
          </a:p>
          <a:p>
            <a:pPr marL="0" indent="0">
              <a:buNone/>
            </a:pPr>
            <a:r>
              <a:rPr lang="ja-JP" altLang="en-US" sz="3200" dirty="0" smtClean="0"/>
              <a:t>→</a:t>
            </a:r>
            <a:r>
              <a:rPr lang="ja-JP" altLang="ja-JP" sz="3200" u="sng" dirty="0" smtClean="0"/>
              <a:t>稼働率</a:t>
            </a:r>
            <a:r>
              <a:rPr lang="ja-JP" altLang="ja-JP" sz="3200" u="sng" dirty="0"/>
              <a:t>を落とすことなく</a:t>
            </a:r>
            <a:r>
              <a:rPr lang="ja-JP" altLang="ja-JP" sz="3200" dirty="0" smtClean="0"/>
              <a:t>，負荷分散の重みを動的にロードバランサ</a:t>
            </a:r>
            <a:r>
              <a:rPr lang="ja-JP" altLang="en-US" sz="3200" dirty="0" smtClean="0"/>
              <a:t>へ</a:t>
            </a:r>
            <a:r>
              <a:rPr lang="ja-JP" altLang="ja-JP" sz="3200" dirty="0" smtClean="0"/>
              <a:t>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044373224"/>
              </p:ext>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251358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a:t>WEB</a:t>
            </a:r>
            <a:r>
              <a:rPr lang="ja-JP" altLang="en-US" dirty="0"/>
              <a:t>サーバを不均一にする．</a:t>
            </a:r>
          </a:p>
          <a:p>
            <a:r>
              <a:rPr lang="ja-JP" altLang="en-US" dirty="0"/>
              <a:t>コンフィグの設定を変更</a:t>
            </a:r>
            <a:r>
              <a:rPr lang="ja-JP" altLang="en-US" dirty="0" smtClean="0"/>
              <a:t>し，重み付け</a:t>
            </a:r>
            <a:r>
              <a:rPr lang="ja-JP" altLang="en-US" dirty="0"/>
              <a:t>を等しくする．</a:t>
            </a:r>
            <a:br>
              <a:rPr lang="ja-JP" altLang="en-US" dirty="0"/>
            </a:br>
            <a:r>
              <a:rPr lang="ja-JP" altLang="en-US" dirty="0" smtClean="0"/>
              <a:t>→ラウンドロビン</a:t>
            </a:r>
            <a:r>
              <a:rPr lang="ja-JP" altLang="en-US" dirty="0"/>
              <a:t>として割り振られる．</a:t>
            </a:r>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a:t>
            </a:r>
            <a:r>
              <a:rPr lang="ja-JP" altLang="en-US" dirty="0"/>
              <a:t>切り替える</a:t>
            </a:r>
            <a:r>
              <a:rPr lang="ja-JP" altLang="en-US" dirty="0" smtClean="0"/>
              <a:t>．</a:t>
            </a:r>
            <a:endParaRPr lang="ja-JP" altLang="en-US" dirty="0"/>
          </a:p>
          <a:p>
            <a:r>
              <a:rPr lang="ja-JP" altLang="en-US" dirty="0" smtClean="0"/>
              <a:t>「</a:t>
            </a:r>
            <a:r>
              <a:rPr lang="ja-JP" altLang="en-US" dirty="0"/>
              <a:t>提案システム</a:t>
            </a:r>
            <a:r>
              <a:rPr lang="ja-JP" altLang="en-US" dirty="0" smtClean="0"/>
              <a:t>」での</a:t>
            </a:r>
            <a:r>
              <a:rPr lang="ja-JP" altLang="en-US" dirty="0"/>
              <a:t>表示速度を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a:t>
            </a:r>
            <a:r>
              <a:rPr kumimoji="1" lang="ja-JP" altLang="en-US" dirty="0" smtClean="0"/>
              <a:t>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8066" y="72518"/>
            <a:ext cx="7886700" cy="1325563"/>
          </a:xfrm>
        </p:spPr>
        <p:txBody>
          <a:bodyPr/>
          <a:lstStyle/>
          <a:p>
            <a:r>
              <a:rPr kumimoji="1" lang="ja-JP" altLang="en-US" dirty="0" smtClean="0"/>
              <a:t>参考文献</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pic>
        <p:nvPicPr>
          <p:cNvPr id="5" name="図 4"/>
          <p:cNvPicPr>
            <a:picLocks noChangeAspect="1"/>
          </p:cNvPicPr>
          <p:nvPr/>
        </p:nvPicPr>
        <p:blipFill>
          <a:blip r:embed="rId3"/>
          <a:stretch>
            <a:fillRect/>
          </a:stretch>
        </p:blipFill>
        <p:spPr>
          <a:xfrm>
            <a:off x="442912" y="1044576"/>
            <a:ext cx="8258175" cy="5676900"/>
          </a:xfrm>
          <a:prstGeom prst="rect">
            <a:avLst/>
          </a:prstGeom>
        </p:spPr>
      </p:pic>
    </p:spTree>
    <p:extLst>
      <p:ext uri="{BB962C8B-B14F-4D97-AF65-F5344CB8AC3E}">
        <p14:creationId xmlns:p14="http://schemas.microsoft.com/office/powerpoint/2010/main" val="664081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fontScale="92500" lnSpcReduction="10000"/>
          </a:bodyPr>
          <a:lstStyle/>
          <a:p>
            <a:pPr marL="0" indent="0">
              <a:buNone/>
            </a:pPr>
            <a:r>
              <a:rPr lang="ja-JP" altLang="en-US" b="1" u="sng" dirty="0" smtClean="0"/>
              <a:t>ページの表示速度と</a:t>
            </a:r>
            <a:r>
              <a:rPr lang="en-US" altLang="ja-JP" b="1" u="sng" dirty="0" smtClean="0"/>
              <a:t>SEO</a:t>
            </a:r>
            <a:r>
              <a:rPr lang="ja-JP" altLang="en-US" b="1" u="sng" dirty="0" smtClean="0"/>
              <a:t>の関係</a:t>
            </a:r>
            <a:endParaRPr lang="en-US" altLang="ja-JP" b="1" u="sng" dirty="0" smtClean="0"/>
          </a:p>
          <a:p>
            <a:pPr marL="0" indent="0">
              <a:buNone/>
            </a:pPr>
            <a:r>
              <a:rPr lang="en-US" altLang="ja-JP" dirty="0" smtClean="0"/>
              <a:t>[</a:t>
            </a:r>
            <a:r>
              <a:rPr lang="en-US" altLang="ja-JP" dirty="0"/>
              <a:t>Daniel</a:t>
            </a:r>
            <a:r>
              <a:rPr lang="en-US" altLang="ja-JP" dirty="0" smtClean="0"/>
              <a:t> 2017]Daniel An.</a:t>
            </a:r>
            <a:r>
              <a:rPr lang="en-US" altLang="ja-JP" dirty="0" smtClean="0">
                <a:latin typeface="ＭＳ Ｐゴシック" panose="020B0600070205080204" pitchFamily="50" charset="-128"/>
              </a:rPr>
              <a:t> </a:t>
            </a:r>
            <a:r>
              <a:rPr lang="en-US" altLang="ja-JP" dirty="0"/>
              <a:t>Find out how you stack up to new industry benchmarks for mobile page </a:t>
            </a:r>
            <a:r>
              <a:rPr lang="en-US" altLang="ja-JP" dirty="0" err="1" smtClean="0"/>
              <a:t>speed.p</a:t>
            </a:r>
            <a:endParaRPr lang="en-US" altLang="ja-JP" dirty="0"/>
          </a:p>
          <a:p>
            <a:pPr marL="0" indent="0">
              <a:buNone/>
            </a:pPr>
            <a:r>
              <a:rPr lang="en-US" altLang="ja-JP" dirty="0" smtClean="0">
                <a:latin typeface="ＭＳ Ｐゴシック" panose="020B0600070205080204" pitchFamily="50" charset="-128"/>
              </a:rPr>
              <a:t>(2017-02)</a:t>
            </a:r>
          </a:p>
          <a:p>
            <a:pPr marL="0" indent="0">
              <a:buNone/>
            </a:pPr>
            <a:r>
              <a:rPr lang="ja-JP" altLang="ja-JP" b="1" u="sng" dirty="0" smtClean="0"/>
              <a:t>反応</a:t>
            </a:r>
            <a:r>
              <a:rPr lang="ja-JP" altLang="ja-JP" b="1" u="sng" dirty="0"/>
              <a:t>時間の遅延</a:t>
            </a:r>
            <a:r>
              <a:rPr lang="ja-JP" altLang="ja-JP" b="1" u="sng" dirty="0" smtClean="0"/>
              <a:t>と</a:t>
            </a:r>
            <a:r>
              <a:rPr lang="ja-JP" altLang="en-US" b="1" u="sng" dirty="0" smtClean="0"/>
              <a:t>，</a:t>
            </a:r>
            <a:r>
              <a:rPr lang="ja-JP" altLang="ja-JP" b="1" u="sng" dirty="0" smtClean="0"/>
              <a:t>それ</a:t>
            </a:r>
            <a:r>
              <a:rPr lang="ja-JP" altLang="ja-JP" b="1" u="sng" dirty="0"/>
              <a:t>に対するユーザの反応</a:t>
            </a:r>
            <a:endParaRPr lang="en-US" altLang="ja-JP" b="1"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[Paul 2014] </a:t>
            </a:r>
            <a:r>
              <a:rPr lang="en-US" altLang="ja-JP" dirty="0">
                <a:latin typeface="ＭＳ Ｐゴシック" panose="020B0600070205080204" pitchFamily="50" charset="-128"/>
              </a:rPr>
              <a:t>Paul </a:t>
            </a:r>
            <a:r>
              <a:rPr lang="en-US" altLang="ja-JP" dirty="0" err="1" smtClean="0">
                <a:latin typeface="ＭＳ Ｐゴシック" panose="020B0600070205080204" pitchFamily="50" charset="-128"/>
              </a:rPr>
              <a:t>Kinlan.</a:t>
            </a:r>
            <a:r>
              <a:rPr lang="en-US" altLang="ja-JP" dirty="0" err="1" smtClean="0"/>
              <a:t>What</a:t>
            </a:r>
            <a:r>
              <a:rPr lang="en-US" altLang="ja-JP" dirty="0" smtClean="0"/>
              <a:t> </a:t>
            </a:r>
            <a:r>
              <a:rPr lang="en-US" altLang="ja-JP" dirty="0"/>
              <a:t>do people want from a news experience</a:t>
            </a:r>
            <a:r>
              <a:rPr lang="en-US" altLang="ja-JP" dirty="0" smtClean="0"/>
              <a:t>?</a:t>
            </a:r>
            <a:r>
              <a:rPr lang="en-US" altLang="ja-JP" dirty="0">
                <a:latin typeface="ＭＳ Ｐゴシック" panose="020B0600070205080204" pitchFamily="50" charset="-128"/>
              </a:rPr>
              <a:t> (2014-12-8</a:t>
            </a:r>
            <a:r>
              <a:rPr lang="en-US" altLang="ja-JP" dirty="0" smtClean="0">
                <a:latin typeface="ＭＳ Ｐゴシック" panose="020B0600070205080204" pitchFamily="50" charset="-128"/>
              </a:rPr>
              <a:t>)</a:t>
            </a:r>
          </a:p>
          <a:p>
            <a:pPr marL="0" indent="0">
              <a:buNone/>
            </a:pPr>
            <a:r>
              <a:rPr lang="en-US" altLang="ja-JP" b="1" u="sng" dirty="0"/>
              <a:t>Web</a:t>
            </a:r>
            <a:r>
              <a:rPr lang="ja-JP" altLang="en-US" b="1" u="sng" dirty="0" smtClean="0"/>
              <a:t>パフォーマンスの計測・最適化</a:t>
            </a:r>
            <a:r>
              <a:rPr lang="en-US" altLang="ja-JP" b="1" u="sng" dirty="0" smtClean="0"/>
              <a:t>(RAIL</a:t>
            </a:r>
            <a:r>
              <a:rPr lang="ja-JP" altLang="en-US" b="1" u="sng" dirty="0" smtClean="0"/>
              <a:t>モデル</a:t>
            </a:r>
            <a:r>
              <a:rPr lang="en-US" altLang="ja-JP" b="1" u="sng" dirty="0" smtClean="0"/>
              <a:t>)</a:t>
            </a:r>
          </a:p>
          <a:p>
            <a:pPr marL="0" indent="0">
              <a:buNone/>
            </a:pPr>
            <a:r>
              <a:rPr lang="en-US" altLang="ja-JP" dirty="0" smtClean="0"/>
              <a:t>[Google 2018]Google </a:t>
            </a:r>
            <a:r>
              <a:rPr lang="en-US" altLang="ja-JP" dirty="0"/>
              <a:t>Inc. The RAIL Performance Model. https://developers.google.com/web/ tools/chrome-</a:t>
            </a:r>
            <a:r>
              <a:rPr lang="en-US" altLang="ja-JP" dirty="0" err="1"/>
              <a:t>devtools</a:t>
            </a:r>
            <a:r>
              <a:rPr lang="en-US" altLang="ja-JP" dirty="0"/>
              <a:t>/profile/evaluate-performance/rail, 2018.</a:t>
            </a: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603000"/>
            <a:ext cx="8303683" cy="4904300"/>
          </a:xfrm>
        </p:spPr>
        <p:txBody>
          <a:bodyPr>
            <a:noAutofit/>
          </a:bodyPr>
          <a:lstStyle/>
          <a:p>
            <a:r>
              <a:rPr lang="ja-JP" altLang="ja-JP" sz="3200" dirty="0"/>
              <a:t>大企業だけでなく中小企業や個人のサイト</a:t>
            </a:r>
            <a:r>
              <a:rPr lang="ja-JP" altLang="ja-JP" sz="3200" dirty="0" smtClean="0"/>
              <a:t>でもサービス</a:t>
            </a:r>
            <a:r>
              <a:rPr lang="ja-JP" altLang="ja-JP" sz="3200" dirty="0"/>
              <a:t>が拡大するに</a:t>
            </a:r>
            <a:r>
              <a:rPr lang="ja-JP" altLang="ja-JP" sz="3200" dirty="0" smtClean="0"/>
              <a:t>つれて</a:t>
            </a:r>
            <a:r>
              <a:rPr lang="ja-JP" altLang="en-US" sz="3200" dirty="0" smtClean="0"/>
              <a:t>「</a:t>
            </a:r>
            <a:r>
              <a:rPr lang="ja-JP" altLang="ja-JP" sz="3200" dirty="0" smtClean="0"/>
              <a:t>サーバロードバランシング</a:t>
            </a:r>
            <a:r>
              <a:rPr lang="ja-JP" altLang="en-US" sz="3200" dirty="0" smtClean="0"/>
              <a:t>」</a:t>
            </a:r>
            <a:r>
              <a:rPr lang="ja-JP" altLang="ja-JP" sz="3200" dirty="0" smtClean="0"/>
              <a:t>は</a:t>
            </a:r>
            <a:r>
              <a:rPr lang="ja-JP" altLang="ja-JP" sz="3200" dirty="0"/>
              <a:t>重要視される</a:t>
            </a:r>
            <a:r>
              <a:rPr lang="ja-JP" altLang="ja-JP" sz="3200" dirty="0" smtClean="0"/>
              <a:t>．</a:t>
            </a:r>
            <a:r>
              <a:rPr lang="en-US" altLang="ja-JP" sz="3200" dirty="0"/>
              <a:t/>
            </a:r>
            <a:br>
              <a:rPr lang="en-US" altLang="ja-JP" sz="3200" dirty="0"/>
            </a:br>
            <a:endParaRPr lang="en-US" altLang="ja-JP" sz="3200" dirty="0" smtClean="0"/>
          </a:p>
          <a:p>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r>
              <a:rPr lang="ja-JP" altLang="en-US" sz="3200" dirty="0"/>
              <a:t>ため</a:t>
            </a:r>
            <a:r>
              <a:rPr lang="ja-JP" altLang="ja-JP" sz="3200" dirty="0" smtClean="0"/>
              <a:t>，</a:t>
            </a:r>
            <a:r>
              <a:rPr lang="ja-JP" altLang="ja-JP" sz="3200" dirty="0"/>
              <a:t>負荷分散時にも応答速度に配慮する必要がある</a:t>
            </a:r>
            <a:r>
              <a:rPr lang="ja-JP" altLang="ja-JP" sz="3200" dirty="0" smtClean="0"/>
              <a:t>．</a:t>
            </a:r>
            <a:endParaRPr lang="en-US" altLang="ja-JP" sz="32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628650" y="1606168"/>
            <a:ext cx="7886700" cy="4602607"/>
          </a:xfrm>
        </p:spPr>
        <p:txBody>
          <a:bodyPr>
            <a:normAutofit/>
          </a:bodyPr>
          <a:lstStyle/>
          <a:p>
            <a:pPr marL="0" indent="0">
              <a:buNone/>
            </a:pPr>
            <a:r>
              <a:rPr lang="en-US" altLang="ja-JP" b="1" u="sng" dirty="0" smtClean="0"/>
              <a:t>Raspberry Pi OS </a:t>
            </a:r>
            <a:r>
              <a:rPr lang="ja-JP" altLang="en-US" b="1" u="sng" dirty="0" smtClean="0"/>
              <a:t>インストール</a:t>
            </a:r>
            <a:endParaRPr lang="en-US" altLang="ja-JP" b="1" u="sng" dirty="0" smtClean="0"/>
          </a:p>
          <a:p>
            <a:pPr marL="0" indent="0">
              <a:buNone/>
            </a:pPr>
            <a:r>
              <a:rPr lang="en-US" altLang="ja-JP" dirty="0" smtClean="0"/>
              <a:t>[Raspberry 2021] </a:t>
            </a:r>
            <a:r>
              <a:rPr lang="en-US" altLang="ja-JP" dirty="0"/>
              <a:t>https://www.raspberrypi.com/software/</a:t>
            </a:r>
            <a:r>
              <a:rPr lang="ja-JP" altLang="en-US" dirty="0"/>
              <a:t>（</a:t>
            </a:r>
            <a:r>
              <a:rPr lang="en-US" altLang="ja-JP" dirty="0"/>
              <a:t>2021/11/03</a:t>
            </a:r>
            <a:r>
              <a:rPr lang="ja-JP" altLang="en-US" dirty="0" smtClean="0"/>
              <a:t>）</a:t>
            </a:r>
            <a:endParaRPr lang="en-US" altLang="ja-JP" dirty="0" smtClean="0"/>
          </a:p>
          <a:p>
            <a:pPr marL="0" indent="0">
              <a:buNone/>
            </a:pPr>
            <a:r>
              <a:rPr lang="en-US" altLang="ja-JP" b="1" u="sng" dirty="0" smtClean="0"/>
              <a:t>Anaconda</a:t>
            </a:r>
            <a:r>
              <a:rPr lang="ja-JP" altLang="en-US" b="1" u="sng" dirty="0" err="1" smtClean="0"/>
              <a:t>、</a:t>
            </a:r>
            <a:r>
              <a:rPr lang="en-US" altLang="ja-JP" b="1" u="sng" dirty="0" smtClean="0"/>
              <a:t>Python</a:t>
            </a:r>
            <a:r>
              <a:rPr lang="ja-JP" altLang="en-US" b="1" u="sng" dirty="0" smtClean="0"/>
              <a:t>開発環境の構築</a:t>
            </a:r>
            <a:endParaRPr lang="en-US" altLang="ja-JP" b="1" u="sng" dirty="0" smtClean="0">
              <a:latin typeface="ＭＳ Ｐゴシック" panose="020B0600070205080204" pitchFamily="50" charset="-128"/>
            </a:endParaRPr>
          </a:p>
          <a:p>
            <a:pPr marL="0" indent="0">
              <a:buNone/>
            </a:pPr>
            <a:r>
              <a:rPr lang="en-US" altLang="ja-JP" dirty="0">
                <a:latin typeface="ＭＳ Ｐゴシック" panose="020B0600070205080204" pitchFamily="50" charset="-128"/>
              </a:rPr>
              <a:t>[Anaconda </a:t>
            </a:r>
            <a:r>
              <a:rPr lang="en-US" altLang="ja-JP" dirty="0" smtClean="0">
                <a:latin typeface="ＭＳ Ｐゴシック" panose="020B0600070205080204" pitchFamily="50" charset="-128"/>
              </a:rPr>
              <a:t>2014] </a:t>
            </a:r>
            <a:r>
              <a:rPr lang="en-US" altLang="ja-JP" dirty="0"/>
              <a:t>https://www.anaconda.com/products/individual</a:t>
            </a:r>
            <a:r>
              <a:rPr lang="ja-JP" altLang="ja-JP" dirty="0"/>
              <a:t>（</a:t>
            </a:r>
            <a:r>
              <a:rPr lang="en-US" altLang="ja-JP" dirty="0"/>
              <a:t>2021/11/13</a:t>
            </a:r>
            <a:r>
              <a:rPr lang="ja-JP" altLang="ja-JP" dirty="0"/>
              <a:t>） </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71871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9302" y="1558231"/>
            <a:ext cx="8303683" cy="4904300"/>
          </a:xfrm>
        </p:spPr>
        <p:txBody>
          <a:bodyPr>
            <a:noAutofit/>
          </a:bodyPr>
          <a:lstStyle/>
          <a:p>
            <a:r>
              <a:rPr lang="ja-JP" altLang="ja-JP" sz="3600" dirty="0"/>
              <a:t>リプレイスによって導入された新しいサーバと旧式のサーバを混合して負荷分散に利用されること</a:t>
            </a:r>
            <a:r>
              <a:rPr lang="ja-JP" altLang="ja-JP" sz="3600" dirty="0" smtClean="0"/>
              <a:t>も個人</a:t>
            </a:r>
            <a:r>
              <a:rPr lang="ja-JP" altLang="ja-JP" sz="3600" dirty="0"/>
              <a:t>や中小企業を中心に見受けられる．</a:t>
            </a:r>
          </a:p>
          <a:p>
            <a:endParaRPr lang="en-US" altLang="ja-JP" sz="40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3</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1641013163"/>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568931"/>
            <a:ext cx="8166434" cy="4685565"/>
          </a:xfrm>
        </p:spPr>
        <p:txBody>
          <a:bodyPr>
            <a:noAutofit/>
          </a:bodyPr>
          <a:lstStyle/>
          <a:p>
            <a:pPr marL="0" indent="0">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T</a:t>
            </a:r>
            <a:r>
              <a:rPr lang="en-US" altLang="ja-JP" sz="2400" dirty="0" err="1" smtClean="0">
                <a:latin typeface="ＭＳ Ｐゴシック" panose="020B0600070205080204" pitchFamily="50" charset="-128"/>
              </a:rPr>
              <a:t>suchi</a:t>
            </a:r>
            <a:r>
              <a:rPr lang="en-US" altLang="ja-JP" sz="2400" dirty="0" smtClean="0">
                <a:latin typeface="ＭＳ Ｐゴシック" panose="020B0600070205080204" pitchFamily="50" charset="-128"/>
              </a:rPr>
              <a:t> </a:t>
            </a:r>
            <a:r>
              <a:rPr lang="en-US" altLang="ja-JP" sz="2400" dirty="0">
                <a:latin typeface="ＭＳ Ｐゴシック" panose="020B0600070205080204" pitchFamily="50" charset="-128"/>
              </a:rPr>
              <a:t>2008]</a:t>
            </a:r>
            <a:r>
              <a:rPr lang="ja-JP" altLang="en-US" sz="2400" dirty="0">
                <a:latin typeface="ＭＳ Ｐゴシック" panose="020B0600070205080204" pitchFamily="50" charset="-128"/>
              </a:rPr>
              <a:t>土居幸一郎</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後藤滋樹</a:t>
            </a:r>
            <a:r>
              <a:rPr lang="en-US" altLang="ja-JP" sz="2400" dirty="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セッションのハンドオーバによる</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サーバのロードバランス </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分散システム</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インターネット運用技術・高品質インターネット</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掲載誌 情報処理学会研究報告 </a:t>
            </a:r>
            <a:r>
              <a:rPr lang="en-US" altLang="ja-JP" sz="2400" dirty="0">
                <a:latin typeface="ＭＳ Ｐゴシック" panose="020B0600070205080204" pitchFamily="50" charset="-128"/>
              </a:rPr>
              <a:t>= IPSJ SIG technical reports </a:t>
            </a:r>
            <a:r>
              <a:rPr lang="en-US" altLang="ja-JP" sz="2400" dirty="0" smtClean="0">
                <a:latin typeface="ＭＳ Ｐゴシック" panose="020B0600070205080204" pitchFamily="50" charset="-128"/>
              </a:rPr>
              <a:t>p.25-29(2008-3-6)</a:t>
            </a:r>
          </a:p>
          <a:p>
            <a:pPr marL="0" indent="0">
              <a:lnSpc>
                <a:spcPct val="100000"/>
              </a:lnSpc>
              <a:buNone/>
            </a:pPr>
            <a:endParaRPr lang="en-US" altLang="ja-JP" sz="2400"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システムの負荷監視機能の改善について堀内晨彦 </a:t>
            </a:r>
            <a:r>
              <a:rPr lang="en-US" altLang="ja-JP" sz="2400" dirty="0">
                <a:latin typeface="ＭＳ Ｐゴシック" panose="020B0600070205080204" pitchFamily="50" charset="-128"/>
              </a:rPr>
              <a:t>, </a:t>
            </a:r>
            <a:r>
              <a:rPr lang="ja-JP" altLang="en-US" sz="2400" dirty="0">
                <a:latin typeface="ＭＳ Ｐゴシック" panose="020B0600070205080204" pitchFamily="50" charset="-128"/>
              </a:rPr>
              <a:t>最所圭三第</a:t>
            </a:r>
            <a:r>
              <a:rPr lang="en-US" altLang="ja-JP" sz="2400" dirty="0">
                <a:latin typeface="ＭＳ Ｐゴシック" panose="020B0600070205080204" pitchFamily="50" charset="-128"/>
              </a:rPr>
              <a:t>76</a:t>
            </a:r>
            <a:r>
              <a:rPr lang="ja-JP" altLang="en-US" sz="2400" dirty="0">
                <a:latin typeface="ＭＳ Ｐゴシック" panose="020B0600070205080204" pitchFamily="50" charset="-128"/>
              </a:rPr>
              <a:t>回全国大会講演論文集</a:t>
            </a:r>
            <a:r>
              <a:rPr lang="en-US" altLang="ja-JP" sz="2400" dirty="0">
                <a:latin typeface="ＭＳ Ｐゴシック" panose="020B0600070205080204" pitchFamily="50" charset="-128"/>
              </a:rPr>
              <a:t>,2014(1),p437-438 (2014-03-11)</a:t>
            </a:r>
          </a:p>
          <a:p>
            <a:pPr marL="0" indent="0">
              <a:lnSpc>
                <a:spcPct val="100000"/>
              </a:lnSpc>
              <a:buNone/>
            </a:pPr>
            <a:endParaRPr lang="en-US" altLang="ja-JP" sz="2400"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タイトル 4"/>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2794857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569040"/>
            <a:ext cx="8166434" cy="4969873"/>
          </a:xfrm>
        </p:spPr>
        <p:txBody>
          <a:bodyPr>
            <a:noAutofit/>
          </a:bodyPr>
          <a:lstStyle/>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Ｗｅｂシステムの応答時間最適化河野 知行</a:t>
            </a:r>
            <a:r>
              <a:rPr lang="en-US" altLang="ja-JP" sz="2400" dirty="0" smtClean="0">
                <a:latin typeface="ＭＳ Ｐゴシック" panose="020B0600070205080204" pitchFamily="50" charset="-128"/>
              </a:rPr>
              <a:t>Tomoyuki KAWANO</a:t>
            </a:r>
            <a:r>
              <a:rPr lang="ja-JP" altLang="en-US" sz="2400" dirty="0" smtClean="0">
                <a:latin typeface="ＭＳ Ｐゴシック" panose="020B0600070205080204" pitchFamily="50" charset="-128"/>
              </a:rPr>
              <a:t>情報処理学会研究報告システム評価（</a:t>
            </a:r>
            <a:r>
              <a:rPr lang="en-US" altLang="ja-JP" sz="2400" dirty="0" smtClean="0">
                <a:latin typeface="ＭＳ Ｐゴシック" panose="020B0600070205080204" pitchFamily="50" charset="-128"/>
              </a:rPr>
              <a:t>EVA</a:t>
            </a:r>
            <a:r>
              <a:rPr lang="ja-JP" altLang="en-US" sz="2400" dirty="0" smtClean="0">
                <a:latin typeface="ＭＳ Ｐゴシック" panose="020B0600070205080204" pitchFamily="50" charset="-128"/>
              </a:rPr>
              <a:t>）</a:t>
            </a:r>
            <a:r>
              <a:rPr lang="en-US" altLang="ja-JP" sz="2400" dirty="0" smtClean="0">
                <a:latin typeface="ＭＳ Ｐゴシック" panose="020B0600070205080204" pitchFamily="50" charset="-128"/>
              </a:rPr>
              <a:t>,2007(63(2007-EVA-021)),p.27-34 (2007-06-22)</a:t>
            </a:r>
            <a:br>
              <a:rPr lang="en-US" altLang="ja-JP" sz="2400" dirty="0" smtClean="0">
                <a:latin typeface="ＭＳ Ｐゴシック" panose="020B0600070205080204" pitchFamily="50" charset="-128"/>
              </a:rPr>
            </a:b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Paul </a:t>
            </a:r>
            <a:r>
              <a:rPr lang="en-US" altLang="ja-JP" sz="2400" dirty="0" err="1" smtClean="0">
                <a:latin typeface="ＭＳ Ｐゴシック" panose="020B0600070205080204" pitchFamily="50" charset="-128"/>
              </a:rPr>
              <a:t>Kinlan</a:t>
            </a:r>
            <a:r>
              <a:rPr lang="en-US" altLang="ja-JP" sz="2400" dirty="0" smtClean="0">
                <a:latin typeface="ＭＳ Ｐゴシック" panose="020B0600070205080204" pitchFamily="50" charset="-128"/>
              </a:rPr>
              <a:t>. What do people want from a news experience (2014-12-8)</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5" name="タイトル 4"/>
          <p:cNvSpPr>
            <a:spLocks noGrp="1"/>
          </p:cNvSpPr>
          <p:nvPr>
            <p:ph type="title"/>
          </p:nvPr>
        </p:nvSpPr>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10000"/>
          </a:bodyPr>
          <a:lstStyle/>
          <a:p>
            <a:pPr algn="just">
              <a:lnSpc>
                <a:spcPct val="120000"/>
              </a:lnSpc>
            </a:pPr>
            <a:r>
              <a:rPr lang="ja-JP" altLang="en-US" sz="3200" dirty="0"/>
              <a:t>既存技術では</a:t>
            </a:r>
            <a:r>
              <a:rPr lang="ja-JP" altLang="en-US" sz="3200" dirty="0" smtClean="0"/>
              <a:t>，導入</a:t>
            </a:r>
            <a:r>
              <a:rPr lang="ja-JP" altLang="en-US" sz="3200" dirty="0"/>
              <a:t>の</a:t>
            </a:r>
            <a:r>
              <a:rPr lang="ja-JP" altLang="en-US" sz="3200" dirty="0" smtClean="0"/>
              <a:t>しやすさ，コスト</a:t>
            </a:r>
            <a:r>
              <a:rPr lang="ja-JP" altLang="en-US" sz="3200" dirty="0" smtClean="0"/>
              <a:t>の安さから異種</a:t>
            </a:r>
            <a:r>
              <a:rPr lang="ja-JP" altLang="en-US" sz="3200" dirty="0"/>
              <a:t>環境において</a:t>
            </a:r>
            <a:r>
              <a:rPr lang="ja-JP" altLang="en-US" sz="3200" dirty="0" smtClean="0"/>
              <a:t>も</a:t>
            </a:r>
            <a:r>
              <a:rPr lang="ja-JP" altLang="en-US" sz="3200" dirty="0"/>
              <a:t>均等</a:t>
            </a:r>
            <a:r>
              <a:rPr lang="ja-JP" altLang="en-US" sz="3200" dirty="0" smtClean="0"/>
              <a:t>に割り振る</a:t>
            </a:r>
            <a:r>
              <a:rPr lang="ja-JP" altLang="en-US" sz="3200" dirty="0"/>
              <a:t>「ラウンドロビン」方式が頻繁に利用</a:t>
            </a:r>
            <a:r>
              <a:rPr lang="ja-JP" altLang="en-US" sz="3200" dirty="0" smtClean="0"/>
              <a:t>されている．</a:t>
            </a:r>
            <a:endParaRPr lang="en-US" altLang="ja-JP" sz="3200" dirty="0" smtClean="0"/>
          </a:p>
          <a:p>
            <a:pPr algn="just">
              <a:lnSpc>
                <a:spcPct val="120000"/>
              </a:lnSpc>
            </a:pPr>
            <a:r>
              <a:rPr lang="ja-JP" altLang="en-US" sz="3200" dirty="0"/>
              <a:t>サーバ間の性能や通信装置の性能にバラつきがある場合，応答速度が一定とは限らない．単純に空いているサーバへ割り振るだけではなく，応答速度も加味してロードバランスを行う必要がある．</a:t>
            </a:r>
            <a:endParaRPr lang="en-US" altLang="ja-JP" sz="3200" dirty="0"/>
          </a:p>
          <a:p>
            <a:pPr algn="just">
              <a:lnSpc>
                <a:spcPct val="120000"/>
              </a:lnSpc>
            </a:pPr>
            <a:endParaRPr lang="ja-JP" altLang="en-US" sz="3200" dirty="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32986" y="1740384"/>
            <a:ext cx="8078028" cy="4351338"/>
          </a:xfrm>
        </p:spPr>
        <p:txBody>
          <a:bodyPr>
            <a:noAutofit/>
          </a:bodyPr>
          <a:lstStyle/>
          <a:p>
            <a:pPr algn="just">
              <a:lnSpc>
                <a:spcPct val="120000"/>
              </a:lnSpc>
            </a:pPr>
            <a:r>
              <a:rPr lang="ja-JP" altLang="ja-JP" sz="3200" dirty="0" smtClean="0"/>
              <a:t>ロードバランサ</a:t>
            </a:r>
            <a:r>
              <a:rPr lang="ja-JP" altLang="ja-JP" sz="3200" dirty="0"/>
              <a:t>の導入コストを抑えるために，</a:t>
            </a:r>
            <a:r>
              <a:rPr lang="ja-JP" altLang="ja-JP" sz="3200" u="sng" dirty="0"/>
              <a:t>安価で現行システムに導入でき，</a:t>
            </a:r>
            <a:r>
              <a:rPr lang="en-US" altLang="ja-JP" sz="3200" u="sng" dirty="0"/>
              <a:t>Web</a:t>
            </a:r>
            <a:r>
              <a:rPr lang="ja-JP" altLang="ja-JP" sz="3200" u="sng" dirty="0"/>
              <a:t>の負荷分散に詳しくないユーザでも導入できる実装方法が求められる</a:t>
            </a:r>
            <a:r>
              <a:rPr lang="ja-JP" altLang="ja-JP" sz="3200" u="sng" dirty="0" smtClean="0"/>
              <a:t>．</a:t>
            </a:r>
            <a:endParaRPr lang="en-US" altLang="ja-JP" sz="3200" u="sng" dirty="0" smtClean="0"/>
          </a:p>
          <a:p>
            <a:pPr algn="just">
              <a:lnSpc>
                <a:spcPct val="120000"/>
              </a:lnSpc>
            </a:pPr>
            <a:endParaRPr lang="en-US" altLang="ja-JP" sz="2900"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
        <p:nvSpPr>
          <p:cNvPr id="5" name="タイトル 4"/>
          <p:cNvSpPr>
            <a:spLocks noGrp="1"/>
          </p:cNvSpPr>
          <p:nvPr>
            <p:ph type="title"/>
          </p:nvPr>
        </p:nvSpPr>
        <p:spPr/>
        <p:txBody>
          <a:bodyPr/>
          <a:lstStyle/>
          <a:p>
            <a:r>
              <a:rPr kumimoji="1" lang="ja-JP" altLang="en-US" dirty="0" smtClean="0"/>
              <a:t>研究課題</a:t>
            </a:r>
            <a:endParaRPr kumimoji="1" lang="ja-JP" altLang="en-US" dirty="0"/>
          </a:p>
        </p:txBody>
      </p:sp>
    </p:spTree>
    <p:extLst>
      <p:ext uri="{BB962C8B-B14F-4D97-AF65-F5344CB8AC3E}">
        <p14:creationId xmlns:p14="http://schemas.microsoft.com/office/powerpoint/2010/main" val="105530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84048" y="1600678"/>
            <a:ext cx="8558784" cy="4845684"/>
          </a:xfrm>
        </p:spPr>
        <p:txBody>
          <a:bodyPr>
            <a:noAutofit/>
          </a:bodyPr>
          <a:lstStyle/>
          <a:p>
            <a:r>
              <a:rPr lang="ja-JP" altLang="en-US" sz="3200" dirty="0"/>
              <a:t>応答速度によってサーバの割り振り先を決めるアルゴリズムの提案．</a:t>
            </a:r>
            <a:endParaRPr lang="en-US" altLang="ja-JP" sz="3200" dirty="0"/>
          </a:p>
          <a:p>
            <a:r>
              <a:rPr lang="ja-JP" altLang="en-US" sz="3200" dirty="0"/>
              <a:t>サーバを監視し評価するシステムの設計と開発．</a:t>
            </a:r>
            <a:endParaRPr lang="en-US" altLang="ja-JP" sz="3200" dirty="0"/>
          </a:p>
          <a:p>
            <a:r>
              <a:rPr lang="ja-JP" altLang="en-US" sz="3200" dirty="0"/>
              <a:t>異種環境を想定した，応答速度に基づく動的割り振りを行うロードバランサの設計と開発．</a:t>
            </a:r>
            <a:r>
              <a:rPr lang="en-US" altLang="ja-JP" sz="3200" dirty="0"/>
              <a:t/>
            </a:r>
            <a:br>
              <a:rPr lang="en-US" altLang="ja-JP" sz="3200" dirty="0"/>
            </a:br>
            <a:r>
              <a:rPr lang="ja-JP" altLang="en-US" sz="3200" dirty="0"/>
              <a:t>→</a:t>
            </a:r>
            <a:r>
              <a:rPr lang="ja-JP" altLang="ja-JP" sz="3200" dirty="0"/>
              <a:t>安価で導入</a:t>
            </a:r>
            <a:r>
              <a:rPr lang="ja-JP" altLang="en-US" sz="3200" dirty="0"/>
              <a:t>しやすい</a:t>
            </a:r>
            <a:r>
              <a:rPr lang="ja-JP" altLang="ja-JP" sz="3200" dirty="0" smtClean="0"/>
              <a:t>システ</a:t>
            </a:r>
            <a:r>
              <a:rPr lang="ja-JP" altLang="en-US" sz="3200" dirty="0" smtClean="0"/>
              <a:t>ムで</a:t>
            </a:r>
            <a:r>
              <a:rPr lang="ja-JP" altLang="ja-JP" sz="3200" dirty="0" smtClean="0"/>
              <a:t>課題</a:t>
            </a:r>
            <a:r>
              <a:rPr lang="ja-JP" altLang="ja-JP" sz="3200" dirty="0"/>
              <a:t>の</a:t>
            </a:r>
            <a:r>
              <a:rPr lang="ja-JP" altLang="ja-JP" sz="3200" dirty="0" smtClean="0"/>
              <a:t>解決</a:t>
            </a:r>
            <a:r>
              <a:rPr lang="ja-JP" altLang="en-US" sz="3200" dirty="0" smtClean="0"/>
              <a:t>を目指す．</a:t>
            </a:r>
            <a:endParaRPr lang="ja-JP" altLang="en-US" sz="3200" dirty="0"/>
          </a:p>
          <a:p>
            <a:r>
              <a:rPr lang="ja-JP" altLang="en-US" sz="3200" dirty="0"/>
              <a:t>実験による実現可能性の評価</a:t>
            </a:r>
            <a:endParaRPr lang="ja-JP" altLang="en-US"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10772</TotalTime>
  <Words>1988</Words>
  <Application>Microsoft Office PowerPoint</Application>
  <PresentationFormat>画面に合わせる (4:3)</PresentationFormat>
  <Paragraphs>188</Paragraphs>
  <Slides>20</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ＭＳ Ｐゴシック</vt:lpstr>
      <vt:lpstr>Arial</vt:lpstr>
      <vt:lpstr>Calibri</vt:lpstr>
      <vt:lpstr>Calibri Light</vt:lpstr>
      <vt:lpstr>Office テーマ</vt:lpstr>
      <vt:lpstr>異種Webサーバを対象とした応答速度に基づく ロードバランサの開発と評価</vt:lpstr>
      <vt:lpstr>研究背景</vt:lpstr>
      <vt:lpstr>研究背景</vt:lpstr>
      <vt:lpstr>関連研究</vt:lpstr>
      <vt:lpstr>関連研究</vt:lpstr>
      <vt:lpstr>研究課題</vt:lpstr>
      <vt:lpstr>研究課題</vt:lpstr>
      <vt:lpstr>研究目的</vt:lpstr>
      <vt:lpstr>提案方式</vt:lpstr>
      <vt:lpstr>実装した割り振り方法</vt:lpstr>
      <vt:lpstr>実装した割り振り方法</vt:lpstr>
      <vt:lpstr>実験目的</vt:lpstr>
      <vt:lpstr>実験環境1</vt:lpstr>
      <vt:lpstr>実験環境2</vt:lpstr>
      <vt:lpstr>実験方法</vt:lpstr>
      <vt:lpstr>実験結果</vt:lpstr>
      <vt:lpstr>まとめ・今後の展望</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290</cp:revision>
  <cp:lastPrinted>2021-07-27T10:53:03Z</cp:lastPrinted>
  <dcterms:created xsi:type="dcterms:W3CDTF">2018-06-14T09:18:55Z</dcterms:created>
  <dcterms:modified xsi:type="dcterms:W3CDTF">2022-01-16T00:20:10Z</dcterms:modified>
</cp:coreProperties>
</file>