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71" r:id="rId3"/>
    <p:sldId id="279" r:id="rId4"/>
    <p:sldId id="277" r:id="rId5"/>
    <p:sldId id="278" r:id="rId6"/>
    <p:sldId id="276" r:id="rId7"/>
    <p:sldId id="280" r:id="rId8"/>
    <p:sldId id="265" r:id="rId9"/>
    <p:sldId id="268" r:id="rId10"/>
    <p:sldId id="269" r:id="rId11"/>
    <p:sldId id="267" r:id="rId12"/>
    <p:sldId id="270" r:id="rId13"/>
    <p:sldId id="266" r:id="rId14"/>
    <p:sldId id="259" r:id="rId15"/>
    <p:sldId id="260" r:id="rId16"/>
    <p:sldId id="264"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2021/6/25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50" y="1690689"/>
            <a:ext cx="7886700" cy="4197860"/>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85431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5"/>
            <a:ext cx="7886700" cy="2815867"/>
          </a:xfrm>
        </p:spPr>
        <p:txBody>
          <a:bodyPr>
            <a:normAutofit/>
          </a:bodyPr>
          <a:lstStyle/>
          <a:p>
            <a:pPr>
              <a:lnSpc>
                <a:spcPct val="120000"/>
              </a:lnSpc>
            </a:pPr>
            <a:r>
              <a:rPr lang="ja-JP" altLang="en-US" dirty="0" smtClean="0"/>
              <a:t>既存技術では、導入のしやすさからラウンドロビン接続がよく利用されている。</a:t>
            </a:r>
            <a:endParaRPr lang="en-US" altLang="ja-JP" dirty="0"/>
          </a:p>
          <a:p>
            <a:pPr>
              <a:lnSpc>
                <a:spcPct val="120000"/>
              </a:lnSpc>
            </a:pPr>
            <a:r>
              <a:rPr lang="ja-JP" altLang="en-US" dirty="0" smtClean="0"/>
              <a:t>しかしＬＢからあまりに距離がはなれていたり、接続状況が悪くなると</a:t>
            </a:r>
            <a:r>
              <a:rPr lang="en-US" altLang="ja-JP" dirty="0" smtClean="0"/>
              <a:t>LB</a:t>
            </a:r>
            <a:r>
              <a:rPr lang="ja-JP" altLang="en-US" dirty="0" smtClean="0"/>
              <a:t>とサーバとの間にボトルネックが発生する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15196" b="10847"/>
          <a:stretch/>
        </p:blipFill>
        <p:spPr>
          <a:xfrm>
            <a:off x="1963096" y="4222322"/>
            <a:ext cx="5217808" cy="2323070"/>
          </a:xfrm>
          <a:prstGeom prst="rect">
            <a:avLst/>
          </a:prstGeom>
        </p:spPr>
      </p:pic>
    </p:spTree>
    <p:extLst>
      <p:ext uri="{BB962C8B-B14F-4D97-AF65-F5344CB8AC3E}">
        <p14:creationId xmlns:p14="http://schemas.microsoft.com/office/powerpoint/2010/main" val="228527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4"/>
            <a:ext cx="7886700" cy="4760857"/>
          </a:xfrm>
        </p:spPr>
        <p:txBody>
          <a:bodyPr>
            <a:normAutofit/>
          </a:bodyPr>
          <a:lstStyle/>
          <a:p>
            <a:pPr>
              <a:lnSpc>
                <a:spcPct val="120000"/>
              </a:lnSpc>
            </a:pPr>
            <a:r>
              <a:rPr lang="ja-JP" altLang="en-US" dirty="0" smtClean="0"/>
              <a:t>結果的にロードバランスしてもＷＥＢページの表示は早くならないことが懸念される。</a:t>
            </a:r>
            <a:endParaRPr lang="en-US" altLang="ja-JP" dirty="0" smtClean="0"/>
          </a:p>
          <a:p>
            <a:pPr>
              <a:lnSpc>
                <a:spcPct val="120000"/>
              </a:lnSpc>
            </a:pPr>
            <a:r>
              <a:rPr lang="ja-JP" altLang="en-US" dirty="0" smtClean="0"/>
              <a:t>ベースは</a:t>
            </a:r>
            <a:r>
              <a:rPr lang="ja-JP" altLang="en-US" dirty="0"/>
              <a:t>現在のコネクション数が最も小さいサーバに</a:t>
            </a:r>
            <a:r>
              <a:rPr lang="ja-JP" altLang="en-US" dirty="0" smtClean="0"/>
              <a:t>転送するリーストコネクション。補助的にネットワーク速度を計測し自動で割り振るシステムができればより良いＬＢができるのではないかと考えた。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51226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509720"/>
            <a:ext cx="7886700" cy="480191"/>
          </a:xfrm>
        </p:spPr>
        <p:txBody>
          <a:bodyPr>
            <a:normAutofit/>
          </a:bodyPr>
          <a:lstStyle/>
          <a:p>
            <a:r>
              <a:rPr kumimoji="1" lang="ja-JP" altLang="en-US" dirty="0" smtClean="0"/>
              <a:t>応答速度を考慮するロードバランサ</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grpSp>
        <p:nvGrpSpPr>
          <p:cNvPr id="5" name="グループ化 4"/>
          <p:cNvGrpSpPr/>
          <p:nvPr/>
        </p:nvGrpSpPr>
        <p:grpSpPr>
          <a:xfrm>
            <a:off x="443492" y="2146640"/>
            <a:ext cx="8422919" cy="4287077"/>
            <a:chOff x="628650" y="1826524"/>
            <a:chExt cx="8422919" cy="4287077"/>
          </a:xfrm>
        </p:grpSpPr>
        <p:sp>
          <p:nvSpPr>
            <p:cNvPr id="6" name="直方体 5"/>
            <p:cNvSpPr/>
            <p:nvPr/>
          </p:nvSpPr>
          <p:spPr>
            <a:xfrm>
              <a:off x="4937127" y="2294217"/>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7" name="グループ化 6"/>
            <p:cNvGrpSpPr/>
            <p:nvPr/>
          </p:nvGrpSpPr>
          <p:grpSpPr>
            <a:xfrm>
              <a:off x="628650" y="1826524"/>
              <a:ext cx="8422919" cy="4287077"/>
              <a:chOff x="784928" y="1362230"/>
              <a:chExt cx="8422919" cy="4287077"/>
            </a:xfrm>
          </p:grpSpPr>
          <p:cxnSp>
            <p:nvCxnSpPr>
              <p:cNvPr id="16" name="直線コネクタ 15"/>
              <p:cNvCxnSpPr/>
              <p:nvPr/>
            </p:nvCxnSpPr>
            <p:spPr>
              <a:xfrm flipV="1">
                <a:off x="2276450" y="3665691"/>
                <a:ext cx="2520558" cy="202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雲 16"/>
              <p:cNvSpPr/>
              <p:nvPr/>
            </p:nvSpPr>
            <p:spPr>
              <a:xfrm>
                <a:off x="784928" y="3212538"/>
                <a:ext cx="1691235" cy="946768"/>
              </a:xfrm>
              <a:prstGeom prst="cloud">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p:cNvSpPr/>
              <p:nvPr/>
            </p:nvSpPr>
            <p:spPr>
              <a:xfrm>
                <a:off x="2775569" y="3172077"/>
                <a:ext cx="1124793" cy="987229"/>
              </a:xfrm>
              <a:prstGeom prst="flowChartMagneticDisk">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a:off x="4315582" y="3279296"/>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ローチャート: 代替処理 19"/>
              <p:cNvSpPr/>
              <p:nvPr/>
            </p:nvSpPr>
            <p:spPr>
              <a:xfrm>
                <a:off x="7250464" y="2346689"/>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代替処理 20"/>
              <p:cNvSpPr/>
              <p:nvPr/>
            </p:nvSpPr>
            <p:spPr>
              <a:xfrm>
                <a:off x="7250464" y="3333917"/>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7250464" y="4356226"/>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95066" y="4124687"/>
                <a:ext cx="1800493" cy="369332"/>
              </a:xfrm>
              <a:prstGeom prst="rect">
                <a:avLst/>
              </a:prstGeom>
              <a:noFill/>
            </p:spPr>
            <p:txBody>
              <a:bodyPr wrap="none" rtlCol="0">
                <a:spAutoFit/>
              </a:bodyPr>
              <a:lstStyle/>
              <a:p>
                <a:r>
                  <a:rPr kumimoji="1" lang="ja-JP" altLang="en-US" dirty="0" smtClean="0"/>
                  <a:t>ロードバランサ</a:t>
                </a:r>
                <a:endParaRPr kumimoji="1" lang="ja-JP" altLang="en-US" dirty="0"/>
              </a:p>
            </p:txBody>
          </p:sp>
          <p:sp>
            <p:nvSpPr>
              <p:cNvPr id="24" name="テキスト ボックス 23"/>
              <p:cNvSpPr txBox="1"/>
              <p:nvPr/>
            </p:nvSpPr>
            <p:spPr>
              <a:xfrm>
                <a:off x="2775569" y="4171560"/>
                <a:ext cx="1107996" cy="369332"/>
              </a:xfrm>
              <a:prstGeom prst="rect">
                <a:avLst/>
              </a:prstGeom>
              <a:noFill/>
            </p:spPr>
            <p:txBody>
              <a:bodyPr wrap="none" rtlCol="0">
                <a:spAutoFit/>
              </a:bodyPr>
              <a:lstStyle/>
              <a:p>
                <a:r>
                  <a:rPr kumimoji="1" lang="ja-JP" altLang="en-US" dirty="0" smtClean="0"/>
                  <a:t>ルーター</a:t>
                </a:r>
                <a:endParaRPr kumimoji="1" lang="ja-JP" altLang="en-US" dirty="0"/>
              </a:p>
            </p:txBody>
          </p:sp>
          <p:sp>
            <p:nvSpPr>
              <p:cNvPr id="25" name="テキスト ボックス 24"/>
              <p:cNvSpPr txBox="1"/>
              <p:nvPr/>
            </p:nvSpPr>
            <p:spPr>
              <a:xfrm>
                <a:off x="1299781" y="3501256"/>
                <a:ext cx="661528" cy="369332"/>
              </a:xfrm>
              <a:prstGeom prst="rect">
                <a:avLst/>
              </a:prstGeom>
              <a:noFill/>
            </p:spPr>
            <p:txBody>
              <a:bodyPr wrap="none" rtlCol="0">
                <a:spAutoFit/>
              </a:bodyPr>
              <a:lstStyle/>
              <a:p>
                <a:r>
                  <a:rPr kumimoji="1" lang="en-US" altLang="ja-JP" dirty="0" smtClean="0"/>
                  <a:t>WAN</a:t>
                </a:r>
                <a:endParaRPr kumimoji="1" lang="ja-JP" altLang="en-US" dirty="0"/>
              </a:p>
            </p:txBody>
          </p:sp>
          <p:sp>
            <p:nvSpPr>
              <p:cNvPr id="26" name="テキスト ボックス 25"/>
              <p:cNvSpPr txBox="1"/>
              <p:nvPr/>
            </p:nvSpPr>
            <p:spPr>
              <a:xfrm>
                <a:off x="7958366" y="2561360"/>
                <a:ext cx="1010213" cy="369332"/>
              </a:xfrm>
              <a:prstGeom prst="rect">
                <a:avLst/>
              </a:prstGeom>
              <a:noFill/>
            </p:spPr>
            <p:txBody>
              <a:bodyPr wrap="none" rtlCol="0">
                <a:spAutoFit/>
              </a:bodyPr>
              <a:lstStyle/>
              <a:p>
                <a:r>
                  <a:rPr kumimoji="1" lang="ja-JP" altLang="en-US" dirty="0" smtClean="0"/>
                  <a:t>サーバ</a:t>
                </a:r>
                <a:r>
                  <a:rPr kumimoji="1" lang="en-US" altLang="ja-JP" dirty="0" smtClean="0"/>
                  <a:t>A</a:t>
                </a:r>
                <a:endParaRPr kumimoji="1" lang="ja-JP" altLang="en-US" dirty="0"/>
              </a:p>
            </p:txBody>
          </p:sp>
          <p:sp>
            <p:nvSpPr>
              <p:cNvPr id="27" name="テキスト ボックス 26"/>
              <p:cNvSpPr txBox="1"/>
              <p:nvPr/>
            </p:nvSpPr>
            <p:spPr>
              <a:xfrm>
                <a:off x="7955622" y="3561945"/>
                <a:ext cx="1069524"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8" name="テキスト ボックス 27"/>
              <p:cNvSpPr txBox="1"/>
              <p:nvPr/>
            </p:nvSpPr>
            <p:spPr>
              <a:xfrm>
                <a:off x="7913108" y="4595576"/>
                <a:ext cx="1128835"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9" name="テキスト ボックス 28"/>
              <p:cNvSpPr txBox="1"/>
              <p:nvPr/>
            </p:nvSpPr>
            <p:spPr>
              <a:xfrm>
                <a:off x="4295808" y="1362230"/>
                <a:ext cx="2954655" cy="369332"/>
              </a:xfrm>
              <a:prstGeom prst="rect">
                <a:avLst/>
              </a:prstGeom>
              <a:noFill/>
            </p:spPr>
            <p:txBody>
              <a:bodyPr wrap="none" rtlCol="0">
                <a:spAutoFit/>
              </a:bodyPr>
              <a:lstStyle/>
              <a:p>
                <a:r>
                  <a:rPr kumimoji="1" lang="ja-JP" altLang="en-US" dirty="0" smtClean="0"/>
                  <a:t>平均応答速度</a:t>
                </a:r>
                <a:r>
                  <a:rPr kumimoji="1" lang="ja-JP" altLang="en-US" dirty="0"/>
                  <a:t>の</a:t>
                </a:r>
                <a:r>
                  <a:rPr kumimoji="1" lang="ja-JP" altLang="en-US" dirty="0" smtClean="0"/>
                  <a:t>計測サーバ</a:t>
                </a:r>
                <a:endParaRPr kumimoji="1" lang="ja-JP" altLang="en-US" dirty="0"/>
              </a:p>
            </p:txBody>
          </p:sp>
          <p:sp>
            <p:nvSpPr>
              <p:cNvPr id="30" name="テキスト ボックス 29"/>
              <p:cNvSpPr txBox="1"/>
              <p:nvPr/>
            </p:nvSpPr>
            <p:spPr>
              <a:xfrm>
                <a:off x="6714857" y="5279975"/>
                <a:ext cx="2492990" cy="369332"/>
              </a:xfrm>
              <a:prstGeom prst="rect">
                <a:avLst/>
              </a:prstGeom>
              <a:noFill/>
            </p:spPr>
            <p:txBody>
              <a:bodyPr wrap="none" rtlCol="0">
                <a:spAutoFit/>
              </a:bodyPr>
              <a:lstStyle/>
              <a:p>
                <a:r>
                  <a:rPr kumimoji="1" lang="ja-JP" altLang="en-US" dirty="0" smtClean="0"/>
                  <a:t>物理的冗長的なサーバ</a:t>
                </a:r>
                <a:endParaRPr kumimoji="1" lang="ja-JP" altLang="en-US" dirty="0"/>
              </a:p>
            </p:txBody>
          </p:sp>
        </p:grpSp>
        <p:cxnSp>
          <p:nvCxnSpPr>
            <p:cNvPr id="10" name="直線コネクタ 9"/>
            <p:cNvCxnSpPr>
              <a:stCxn id="6" idx="5"/>
              <a:endCxn id="22" idx="1"/>
            </p:cNvCxnSpPr>
            <p:nvPr/>
          </p:nvCxnSpPr>
          <p:spPr>
            <a:xfrm>
              <a:off x="6296589" y="2584013"/>
              <a:ext cx="797597" cy="26492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19683" y="2584013"/>
              <a:ext cx="646331" cy="369332"/>
            </a:xfrm>
            <a:prstGeom prst="rect">
              <a:avLst/>
            </a:prstGeom>
            <a:noFill/>
          </p:spPr>
          <p:txBody>
            <a:bodyPr wrap="none" rtlCol="0">
              <a:spAutoFit/>
            </a:bodyPr>
            <a:lstStyle/>
            <a:p>
              <a:r>
                <a:rPr kumimoji="1" lang="ja-JP" altLang="en-US"/>
                <a:t>計測</a:t>
              </a:r>
            </a:p>
          </p:txBody>
        </p:sp>
        <p:cxnSp>
          <p:nvCxnSpPr>
            <p:cNvPr id="12" name="直線矢印コネクタ 11"/>
            <p:cNvCxnSpPr>
              <a:stCxn id="6" idx="3"/>
              <a:endCxn id="19" idx="0"/>
            </p:cNvCxnSpPr>
            <p:nvPr/>
          </p:nvCxnSpPr>
          <p:spPr>
            <a:xfrm flipH="1">
              <a:off x="4935634" y="3067007"/>
              <a:ext cx="584625" cy="676583"/>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3237790" y="2777211"/>
              <a:ext cx="1800493" cy="646331"/>
            </a:xfrm>
            <a:prstGeom prst="rect">
              <a:avLst/>
            </a:prstGeom>
            <a:noFill/>
          </p:spPr>
          <p:txBody>
            <a:bodyPr wrap="none" rtlCol="0">
              <a:spAutoFit/>
            </a:bodyPr>
            <a:lstStyle/>
            <a:p>
              <a:r>
                <a:rPr kumimoji="1" lang="ja-JP" altLang="en-US" dirty="0" smtClean="0"/>
                <a:t>平均応答速度を</a:t>
              </a:r>
              <a:r>
                <a:rPr kumimoji="1" lang="en-US" altLang="ja-JP" dirty="0" smtClean="0"/>
                <a:t/>
              </a:r>
              <a:br>
                <a:rPr kumimoji="1" lang="en-US" altLang="ja-JP" dirty="0" smtClean="0"/>
              </a:br>
              <a:r>
                <a:rPr kumimoji="1" lang="ja-JP" altLang="en-US" dirty="0" smtClean="0"/>
                <a:t>指標として送る</a:t>
              </a:r>
              <a:endParaRPr kumimoji="1" lang="en-US" altLang="ja-JP" dirty="0" smtClean="0"/>
            </a:p>
          </p:txBody>
        </p:sp>
        <p:cxnSp>
          <p:nvCxnSpPr>
            <p:cNvPr id="14" name="直線矢印コネクタ 13"/>
            <p:cNvCxnSpPr>
              <a:stCxn id="19" idx="5"/>
              <a:endCxn id="22" idx="1"/>
            </p:cNvCxnSpPr>
            <p:nvPr/>
          </p:nvCxnSpPr>
          <p:spPr>
            <a:xfrm>
              <a:off x="5518766" y="4033386"/>
              <a:ext cx="1575420" cy="11998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p:cNvSpPr txBox="1"/>
            <p:nvPr/>
          </p:nvSpPr>
          <p:spPr>
            <a:xfrm>
              <a:off x="5772057" y="4604169"/>
              <a:ext cx="1107996" cy="369332"/>
            </a:xfrm>
            <a:prstGeom prst="rect">
              <a:avLst/>
            </a:prstGeom>
            <a:noFill/>
          </p:spPr>
          <p:txBody>
            <a:bodyPr wrap="none" rtlCol="0">
              <a:spAutoFit/>
            </a:bodyPr>
            <a:lstStyle/>
            <a:p>
              <a:r>
                <a:rPr kumimoji="1" lang="ja-JP" altLang="en-US" dirty="0" smtClean="0"/>
                <a:t>割り振る</a:t>
              </a:r>
              <a:endParaRPr kumimoji="1" lang="ja-JP" altLang="en-US" dirty="0"/>
            </a:p>
          </p:txBody>
        </p:sp>
      </p:grpSp>
      <p:cxnSp>
        <p:nvCxnSpPr>
          <p:cNvPr id="31" name="直線コネクタ 30"/>
          <p:cNvCxnSpPr>
            <a:stCxn id="6" idx="5"/>
            <a:endCxn id="21" idx="1"/>
          </p:cNvCxnSpPr>
          <p:nvPr/>
        </p:nvCxnSpPr>
        <p:spPr>
          <a:xfrm>
            <a:off x="6111431" y="2904129"/>
            <a:ext cx="797597" cy="1626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a:endCxn id="20" idx="1"/>
          </p:cNvCxnSpPr>
          <p:nvPr/>
        </p:nvCxnSpPr>
        <p:spPr>
          <a:xfrm>
            <a:off x="6111431" y="2904129"/>
            <a:ext cx="797597" cy="63966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9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14</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15</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16</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1690143"/>
            <a:ext cx="8771766" cy="543259"/>
          </a:xfrm>
        </p:spPr>
        <p:txBody>
          <a:bodyPr>
            <a:normAutofit/>
          </a:bodyPr>
          <a:lstStyle/>
          <a:p>
            <a:r>
              <a:rPr lang="ja-JP" altLang="en-US" dirty="0" smtClean="0"/>
              <a:t>簡易的</a:t>
            </a:r>
            <a:r>
              <a:rPr lang="ja-JP" altLang="en-US" dirty="0"/>
              <a:t>な検索システムを作成しデータベースと接続</a:t>
            </a:r>
            <a:r>
              <a:rPr lang="ja-JP" altLang="en-US" dirty="0" smtClean="0"/>
              <a:t>。</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
        <p:nvSpPr>
          <p:cNvPr id="6" name="タイトル 1"/>
          <p:cNvSpPr>
            <a:spLocks noGrp="1"/>
          </p:cNvSpPr>
          <p:nvPr>
            <p:ph type="title"/>
          </p:nvPr>
        </p:nvSpPr>
        <p:spPr/>
        <p:txBody>
          <a:bodyPr>
            <a:normAutofit/>
          </a:bodyPr>
          <a:lstStyle/>
          <a:p>
            <a:r>
              <a:rPr kumimoji="1" lang="ja-JP" altLang="en-US" sz="4000" dirty="0" smtClean="0"/>
              <a:t>ラズパイ上に検索システムの作成</a:t>
            </a:r>
            <a:endParaRPr kumimoji="1" lang="ja-JP" altLang="en-US" sz="4000"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27202"/>
          <a:stretch/>
        </p:blipFill>
        <p:spPr>
          <a:xfrm>
            <a:off x="345428" y="2331740"/>
            <a:ext cx="4283216" cy="3138427"/>
          </a:xfrm>
          <a:prstGeom prst="rect">
            <a:avLst/>
          </a:prstGeom>
        </p:spPr>
      </p:pic>
      <p:pic>
        <p:nvPicPr>
          <p:cNvPr id="9" name="図 8"/>
          <p:cNvPicPr>
            <a:picLocks noChangeAspect="1"/>
          </p:cNvPicPr>
          <p:nvPr/>
        </p:nvPicPr>
        <p:blipFill>
          <a:blip r:embed="rId3"/>
          <a:stretch>
            <a:fillRect/>
          </a:stretch>
        </p:blipFill>
        <p:spPr>
          <a:xfrm>
            <a:off x="4945793" y="2331740"/>
            <a:ext cx="3389004" cy="2960302"/>
          </a:xfrm>
          <a:prstGeom prst="rect">
            <a:avLst/>
          </a:prstGeom>
        </p:spPr>
      </p:pic>
      <p:sp>
        <p:nvSpPr>
          <p:cNvPr id="10" name="テキスト ボックス 9"/>
          <p:cNvSpPr txBox="1"/>
          <p:nvPr/>
        </p:nvSpPr>
        <p:spPr>
          <a:xfrm>
            <a:off x="1437811" y="4922710"/>
            <a:ext cx="1800493" cy="369332"/>
          </a:xfrm>
          <a:prstGeom prst="rect">
            <a:avLst/>
          </a:prstGeom>
          <a:noFill/>
        </p:spPr>
        <p:txBody>
          <a:bodyPr wrap="none" rtlCol="0">
            <a:spAutoFit/>
          </a:bodyPr>
          <a:lstStyle/>
          <a:p>
            <a:r>
              <a:rPr kumimoji="1" lang="ja-JP" altLang="en-US" dirty="0" smtClean="0"/>
              <a:t>観光地入力画面</a:t>
            </a:r>
            <a:endParaRPr kumimoji="1" lang="ja-JP" altLang="en-US" dirty="0"/>
          </a:p>
        </p:txBody>
      </p:sp>
      <p:sp>
        <p:nvSpPr>
          <p:cNvPr id="11" name="テキスト ボックス 10"/>
          <p:cNvSpPr txBox="1"/>
          <p:nvPr/>
        </p:nvSpPr>
        <p:spPr>
          <a:xfrm>
            <a:off x="6086297" y="5205714"/>
            <a:ext cx="1107996" cy="369332"/>
          </a:xfrm>
          <a:prstGeom prst="rect">
            <a:avLst/>
          </a:prstGeom>
          <a:noFill/>
        </p:spPr>
        <p:txBody>
          <a:bodyPr wrap="none" rtlCol="0">
            <a:spAutoFit/>
          </a:bodyPr>
          <a:lstStyle/>
          <a:p>
            <a:r>
              <a:rPr kumimoji="1" lang="ja-JP" altLang="en-US" dirty="0"/>
              <a:t>実行結果</a:t>
            </a:r>
          </a:p>
        </p:txBody>
      </p:sp>
      <p:sp>
        <p:nvSpPr>
          <p:cNvPr id="12" name="テキスト ボックス 11"/>
          <p:cNvSpPr txBox="1"/>
          <p:nvPr/>
        </p:nvSpPr>
        <p:spPr>
          <a:xfrm>
            <a:off x="1011570" y="5813638"/>
            <a:ext cx="7120860" cy="646331"/>
          </a:xfrm>
          <a:prstGeom prst="rect">
            <a:avLst/>
          </a:prstGeom>
          <a:noFill/>
        </p:spPr>
        <p:txBody>
          <a:bodyPr wrap="none" rtlCol="0">
            <a:spAutoFit/>
          </a:bodyPr>
          <a:lstStyle/>
          <a:p>
            <a:r>
              <a:rPr kumimoji="1" lang="ja-JP" altLang="en-US" dirty="0" smtClean="0"/>
              <a:t>ラズパイの</a:t>
            </a:r>
            <a:r>
              <a:rPr kumimoji="1" lang="en-US" altLang="ja-JP" dirty="0" smtClean="0"/>
              <a:t>IP</a:t>
            </a:r>
            <a:r>
              <a:rPr kumimoji="1" lang="ja-JP" altLang="en-US" dirty="0" smtClean="0"/>
              <a:t>アドレスを自宅では「</a:t>
            </a:r>
            <a:r>
              <a:rPr kumimoji="1" lang="en-US" altLang="ja-JP" dirty="0" smtClean="0"/>
              <a:t>192.168</a:t>
            </a:r>
            <a:r>
              <a:rPr kumimoji="1" lang="en-US" altLang="ja-JP" dirty="0"/>
              <a:t>.</a:t>
            </a:r>
            <a:r>
              <a:rPr kumimoji="1" lang="en-US" altLang="ja-JP" dirty="0" smtClean="0"/>
              <a:t>1.81</a:t>
            </a:r>
            <a:r>
              <a:rPr kumimoji="1" lang="ja-JP" altLang="en-US" dirty="0" smtClean="0"/>
              <a:t>」に固定した。</a:t>
            </a:r>
            <a:endParaRPr kumimoji="1" lang="en-US" altLang="ja-JP" dirty="0" smtClean="0"/>
          </a:p>
          <a:p>
            <a:r>
              <a:rPr kumimoji="1" lang="en-US" altLang="ja-JP" dirty="0" smtClean="0"/>
              <a:t>PC</a:t>
            </a:r>
            <a:r>
              <a:rPr kumimoji="1" lang="ja-JP" altLang="en-US" dirty="0" smtClean="0"/>
              <a:t>からそこへアクセスし検証した結果ちゃんと動いている</a:t>
            </a:r>
            <a:r>
              <a:rPr kumimoji="1" lang="ja-JP" altLang="en-US" dirty="0" err="1" smtClean="0"/>
              <a:t>っぽい</a:t>
            </a:r>
            <a:r>
              <a:rPr kumimoji="1" lang="ja-JP" altLang="en-US" dirty="0" smtClean="0"/>
              <a:t>。</a:t>
            </a:r>
            <a:endParaRPr kumimoji="1" lang="en-US" altLang="ja-JP" dirty="0" smtClean="0"/>
          </a:p>
        </p:txBody>
      </p:sp>
    </p:spTree>
    <p:extLst>
      <p:ext uri="{BB962C8B-B14F-4D97-AF65-F5344CB8AC3E}">
        <p14:creationId xmlns:p14="http://schemas.microsoft.com/office/powerpoint/2010/main" val="114533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5055525"/>
            <a:ext cx="8771766" cy="1743792"/>
          </a:xfrm>
        </p:spPr>
        <p:txBody>
          <a:bodyPr>
            <a:noAutofit/>
          </a:bodyPr>
          <a:lstStyle/>
          <a:p>
            <a:pPr marL="0" indent="0">
              <a:buNone/>
            </a:pPr>
            <a:r>
              <a:rPr lang="ja-JP" altLang="en-US" sz="2300" dirty="0" smtClean="0"/>
              <a:t>別プログラムで計測した「現在の応答速度」「応答速度の平均」を監視できるようにした。</a:t>
            </a:r>
            <a:r>
              <a:rPr lang="ja-JP" altLang="ja-JP" sz="2300" dirty="0" smtClean="0"/>
              <a:t>平均</a:t>
            </a:r>
            <a:r>
              <a:rPr lang="ja-JP" altLang="ja-JP" sz="2300" dirty="0"/>
              <a:t>の方は</a:t>
            </a:r>
            <a:r>
              <a:rPr lang="en-US" altLang="ja-JP" sz="2300" dirty="0"/>
              <a:t>30</a:t>
            </a:r>
            <a:r>
              <a:rPr lang="ja-JP" altLang="ja-JP" sz="2300" dirty="0"/>
              <a:t>分に</a:t>
            </a:r>
            <a:r>
              <a:rPr lang="en-US" altLang="ja-JP" sz="2300" dirty="0"/>
              <a:t>1</a:t>
            </a:r>
            <a:r>
              <a:rPr lang="ja-JP" altLang="ja-JP" sz="2300" dirty="0"/>
              <a:t>回</a:t>
            </a:r>
            <a:r>
              <a:rPr lang="ja-JP" altLang="ja-JP" sz="2300" dirty="0" smtClean="0"/>
              <a:t>、現在</a:t>
            </a:r>
            <a:r>
              <a:rPr lang="ja-JP" altLang="en-US" sz="2300" dirty="0"/>
              <a:t>の方は</a:t>
            </a:r>
            <a:r>
              <a:rPr lang="en-US" altLang="ja-JP" sz="2300" dirty="0"/>
              <a:t>1</a:t>
            </a:r>
            <a:r>
              <a:rPr lang="ja-JP" altLang="en-US" sz="2300" dirty="0"/>
              <a:t>分に</a:t>
            </a:r>
            <a:r>
              <a:rPr lang="en-US" altLang="ja-JP" sz="2300" dirty="0"/>
              <a:t>1</a:t>
            </a:r>
            <a:r>
              <a:rPr lang="ja-JP" altLang="en-US" sz="2300" dirty="0"/>
              <a:t>回リクエストを送信している関係で、完全なリアルタイムではな</a:t>
            </a:r>
            <a:r>
              <a:rPr lang="ja-JP" altLang="en-US" sz="2300" dirty="0" smtClean="0"/>
              <a:t>いがサーバに異常があったら分かるようになっている。</a:t>
            </a:r>
            <a:endParaRPr lang="en-US" altLang="ja-JP" sz="2300"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
        <p:nvSpPr>
          <p:cNvPr id="6" name="タイトル 1"/>
          <p:cNvSpPr>
            <a:spLocks noGrp="1"/>
          </p:cNvSpPr>
          <p:nvPr>
            <p:ph type="title"/>
          </p:nvPr>
        </p:nvSpPr>
        <p:spPr/>
        <p:txBody>
          <a:bodyPr/>
          <a:lstStyle/>
          <a:p>
            <a:r>
              <a:rPr lang="ja-JP" altLang="en-US" dirty="0"/>
              <a:t>応答</a:t>
            </a:r>
            <a:r>
              <a:rPr lang="ja-JP" altLang="en-US" dirty="0" smtClean="0"/>
              <a:t>速度を監視するシステム</a:t>
            </a:r>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33" y="1487564"/>
            <a:ext cx="4284734" cy="3317419"/>
          </a:xfrm>
          <a:prstGeom prst="rect">
            <a:avLst/>
          </a:prstGeom>
        </p:spPr>
      </p:pic>
      <p:sp>
        <p:nvSpPr>
          <p:cNvPr id="8" name="コンテンツ プレースホルダー 2"/>
          <p:cNvSpPr txBox="1">
            <a:spLocks/>
          </p:cNvSpPr>
          <p:nvPr/>
        </p:nvSpPr>
        <p:spPr>
          <a:xfrm>
            <a:off x="5286627" y="2032337"/>
            <a:ext cx="3544312" cy="2772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smtClean="0"/>
          </a:p>
        </p:txBody>
      </p:sp>
    </p:spTree>
    <p:extLst>
      <p:ext uri="{BB962C8B-B14F-4D97-AF65-F5344CB8AC3E}">
        <p14:creationId xmlns:p14="http://schemas.microsoft.com/office/powerpoint/2010/main" val="2907809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91314" y="4960418"/>
            <a:ext cx="8771766" cy="1497026"/>
          </a:xfrm>
        </p:spPr>
        <p:txBody>
          <a:bodyPr>
            <a:normAutofit/>
          </a:bodyPr>
          <a:lstStyle/>
          <a:p>
            <a:pPr marL="0" indent="0">
              <a:buNone/>
            </a:pPr>
            <a:r>
              <a:rPr lang="ja-JP" altLang="en-US" sz="2000" dirty="0" smtClean="0"/>
              <a:t>自作関数を作り、取得したレスポンス速度に応じて評価、コメントするようにした。主観的にならない様、評価</a:t>
            </a:r>
            <a:r>
              <a:rPr lang="ja-JP" altLang="en-US" sz="2000" dirty="0"/>
              <a:t>は</a:t>
            </a:r>
            <a:r>
              <a:rPr lang="en-US" altLang="ja-JP" sz="2000" dirty="0"/>
              <a:t>Google</a:t>
            </a:r>
            <a:r>
              <a:rPr lang="ja-JP" altLang="en-US" sz="2000" dirty="0"/>
              <a:t>の開発者向け</a:t>
            </a:r>
            <a:r>
              <a:rPr lang="ja-JP" altLang="en-US" sz="2000" dirty="0" smtClean="0"/>
              <a:t>学習サイト「</a:t>
            </a:r>
            <a:r>
              <a:rPr lang="en-US" altLang="ja-JP" sz="2000" dirty="0" err="1"/>
              <a:t>web.dev</a:t>
            </a:r>
            <a:r>
              <a:rPr lang="ja-JP" altLang="en-US" sz="2000" dirty="0"/>
              <a:t>」が収集したユーザエクスペリエンスを参考にしている。</a:t>
            </a:r>
          </a:p>
          <a:p>
            <a:pPr marL="0" indent="0">
              <a:buNone/>
            </a:pPr>
            <a:r>
              <a:rPr lang="ja-JP" altLang="en-US" sz="2000" dirty="0" smtClean="0"/>
              <a:t>参考：</a:t>
            </a:r>
            <a:r>
              <a:rPr lang="en-US" altLang="ja-JP" sz="2000" dirty="0" smtClean="0"/>
              <a:t>https</a:t>
            </a:r>
            <a:r>
              <a:rPr lang="en-US" altLang="ja-JP" sz="2000" dirty="0"/>
              <a:t>://web.dev/rail/</a:t>
            </a:r>
            <a:endParaRPr lang="en-US" altLang="ja-JP" sz="2000"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
        <p:nvSpPr>
          <p:cNvPr id="6" name="タイトル 1"/>
          <p:cNvSpPr>
            <a:spLocks noGrp="1"/>
          </p:cNvSpPr>
          <p:nvPr>
            <p:ph type="title"/>
          </p:nvPr>
        </p:nvSpPr>
        <p:spPr/>
        <p:txBody>
          <a:bodyPr/>
          <a:lstStyle/>
          <a:p>
            <a:r>
              <a:rPr lang="ja-JP" altLang="en-US" dirty="0"/>
              <a:t>応答</a:t>
            </a:r>
            <a:r>
              <a:rPr lang="ja-JP" altLang="en-US" dirty="0" smtClean="0"/>
              <a:t>速度を監視するシステム</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b="53050"/>
          <a:stretch/>
        </p:blipFill>
        <p:spPr>
          <a:xfrm>
            <a:off x="628650" y="1811418"/>
            <a:ext cx="3826903" cy="2776765"/>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t="45781"/>
          <a:stretch/>
        </p:blipFill>
        <p:spPr>
          <a:xfrm>
            <a:off x="4677197" y="1811418"/>
            <a:ext cx="3405864" cy="2853855"/>
          </a:xfrm>
          <a:prstGeom prst="rect">
            <a:avLst/>
          </a:prstGeom>
        </p:spPr>
      </p:pic>
    </p:spTree>
    <p:extLst>
      <p:ext uri="{BB962C8B-B14F-4D97-AF65-F5344CB8AC3E}">
        <p14:creationId xmlns:p14="http://schemas.microsoft.com/office/powerpoint/2010/main" val="3525054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
        <p:nvSpPr>
          <p:cNvPr id="6" name="タイトル 1"/>
          <p:cNvSpPr>
            <a:spLocks noGrp="1"/>
          </p:cNvSpPr>
          <p:nvPr>
            <p:ph type="title"/>
          </p:nvPr>
        </p:nvSpPr>
        <p:spPr/>
        <p:txBody>
          <a:bodyPr/>
          <a:lstStyle/>
          <a:p>
            <a:r>
              <a:rPr lang="ja-JP" altLang="en-US" sz="4000" dirty="0" smtClean="0"/>
              <a:t>ロードバランサに使われる技術</a:t>
            </a:r>
            <a:endParaRPr kumimoji="1" lang="ja-JP" altLang="en-US" dirty="0"/>
          </a:p>
        </p:txBody>
      </p:sp>
      <p:sp>
        <p:nvSpPr>
          <p:cNvPr id="7" name="コンテンツ プレースホルダー 2"/>
          <p:cNvSpPr txBox="1">
            <a:spLocks/>
          </p:cNvSpPr>
          <p:nvPr/>
        </p:nvSpPr>
        <p:spPr>
          <a:xfrm>
            <a:off x="275129" y="1690689"/>
            <a:ext cx="8510525"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dirty="0"/>
              <a:t>Apache</a:t>
            </a:r>
            <a:r>
              <a:rPr lang="ja-JP" altLang="en-US" dirty="0"/>
              <a:t>で負荷分散するにはプロキシ機能を応用</a:t>
            </a:r>
            <a:r>
              <a:rPr lang="ja-JP" altLang="en-US" dirty="0" smtClean="0"/>
              <a:t>する</a:t>
            </a:r>
            <a:endParaRPr lang="en-US" altLang="ja-JP" dirty="0" smtClean="0"/>
          </a:p>
          <a:p>
            <a:pPr lvl="1"/>
            <a:endParaRPr lang="en-US" altLang="ja-JP" dirty="0" smtClean="0"/>
          </a:p>
          <a:p>
            <a:pPr lvl="1"/>
            <a:r>
              <a:rPr lang="ja-JP" altLang="en-US" dirty="0" smtClean="0"/>
              <a:t>フォワードプロキシ</a:t>
            </a:r>
            <a:endParaRPr lang="en-US" altLang="ja-JP" dirty="0" smtClean="0"/>
          </a:p>
          <a:p>
            <a:pPr lvl="2"/>
            <a:r>
              <a:rPr lang="en-US" altLang="ja-JP" sz="2400" dirty="0"/>
              <a:t>Client </a:t>
            </a:r>
            <a:r>
              <a:rPr lang="ja-JP" altLang="en-US" sz="2400" dirty="0"/>
              <a:t>から不特定の </a:t>
            </a:r>
            <a:r>
              <a:rPr lang="en-US" altLang="ja-JP" sz="2400" dirty="0"/>
              <a:t>Server </a:t>
            </a:r>
            <a:r>
              <a:rPr lang="ja-JP" altLang="en-US" sz="2400" dirty="0"/>
              <a:t>にアクセスする際、</a:t>
            </a:r>
            <a:r>
              <a:rPr lang="en-US" altLang="ja-JP" sz="2400" dirty="0"/>
              <a:t/>
            </a:r>
            <a:br>
              <a:rPr lang="en-US" altLang="ja-JP" sz="2400" dirty="0"/>
            </a:br>
            <a:r>
              <a:rPr lang="en-US" altLang="ja-JP" sz="2400" dirty="0">
                <a:solidFill>
                  <a:srgbClr val="FF0000"/>
                </a:solidFill>
              </a:rPr>
              <a:t>Client </a:t>
            </a:r>
            <a:r>
              <a:rPr lang="ja-JP" altLang="en-US" sz="2400" dirty="0">
                <a:solidFill>
                  <a:srgbClr val="FF0000"/>
                </a:solidFill>
              </a:rPr>
              <a:t>の代わりに通信</a:t>
            </a:r>
            <a:r>
              <a:rPr lang="ja-JP" altLang="en-US" sz="2400" dirty="0"/>
              <a:t>を行ってくれる</a:t>
            </a:r>
            <a:r>
              <a:rPr lang="ja-JP" altLang="en-US" sz="2400" dirty="0" smtClean="0"/>
              <a:t>もの</a:t>
            </a:r>
            <a:endParaRPr lang="en-US" altLang="ja-JP" sz="2400" dirty="0" smtClean="0"/>
          </a:p>
          <a:p>
            <a:pPr lvl="1"/>
            <a:endParaRPr lang="en-US" altLang="ja-JP" dirty="0" smtClean="0"/>
          </a:p>
          <a:p>
            <a:pPr lvl="1"/>
            <a:r>
              <a:rPr lang="ja-JP" altLang="en-US" dirty="0" smtClean="0"/>
              <a:t>リバースプロキシ</a:t>
            </a:r>
            <a:endParaRPr lang="en-US" altLang="ja-JP" dirty="0" smtClean="0"/>
          </a:p>
          <a:p>
            <a:pPr lvl="2"/>
            <a:r>
              <a:rPr lang="ja-JP" altLang="en-US" sz="2400" dirty="0"/>
              <a:t>不特定多数の </a:t>
            </a:r>
            <a:r>
              <a:rPr lang="en-US" altLang="ja-JP" sz="2400" dirty="0"/>
              <a:t>Client </a:t>
            </a:r>
            <a:r>
              <a:rPr lang="ja-JP" altLang="en-US" sz="2400" dirty="0"/>
              <a:t>から、特定の </a:t>
            </a:r>
            <a:r>
              <a:rPr lang="en-US" altLang="ja-JP" sz="2400" dirty="0">
                <a:solidFill>
                  <a:srgbClr val="FF0000"/>
                </a:solidFill>
              </a:rPr>
              <a:t>Server </a:t>
            </a:r>
            <a:r>
              <a:rPr lang="ja-JP" altLang="en-US" sz="2400" dirty="0" smtClean="0">
                <a:solidFill>
                  <a:srgbClr val="FF0000"/>
                </a:solidFill>
              </a:rPr>
              <a:t>へ通信</a:t>
            </a:r>
            <a:r>
              <a:rPr lang="ja-JP" altLang="en-US" sz="2400" dirty="0">
                <a:solidFill>
                  <a:srgbClr val="FF0000"/>
                </a:solidFill>
              </a:rPr>
              <a:t>を代わり</a:t>
            </a:r>
            <a:r>
              <a:rPr lang="ja-JP" altLang="en-US" sz="2400" dirty="0"/>
              <a:t>に行って</a:t>
            </a:r>
            <a:r>
              <a:rPr lang="ja-JP" altLang="en-US" sz="2400" dirty="0" smtClean="0"/>
              <a:t>くれる</a:t>
            </a:r>
            <a:endParaRPr lang="en-US" altLang="ja-JP" sz="2400" dirty="0" smtClean="0"/>
          </a:p>
          <a:p>
            <a:pPr lvl="2"/>
            <a:endParaRPr lang="en-US" altLang="ja-JP" sz="2400" dirty="0"/>
          </a:p>
          <a:p>
            <a:pPr marL="914400" lvl="2" indent="0">
              <a:buNone/>
            </a:pPr>
            <a:r>
              <a:rPr lang="ja-JP" altLang="en-US" sz="2400" dirty="0" smtClean="0"/>
              <a:t>参考：</a:t>
            </a:r>
            <a:r>
              <a:rPr lang="en-US" altLang="ja-JP" sz="2400" dirty="0" smtClean="0"/>
              <a:t/>
            </a:r>
            <a:br>
              <a:rPr lang="en-US" altLang="ja-JP" sz="2400" dirty="0" smtClean="0"/>
            </a:br>
            <a:r>
              <a:rPr lang="en-US" altLang="ja-JP" sz="2400" dirty="0" smtClean="0"/>
              <a:t>https</a:t>
            </a:r>
            <a:r>
              <a:rPr lang="en-US" altLang="ja-JP" sz="2400" dirty="0"/>
              <a:t>://qiita.com/att55/items/162950627dc593c72f23</a:t>
            </a:r>
            <a:endParaRPr lang="en-US" altLang="ja-JP" sz="2400" dirty="0" smtClean="0"/>
          </a:p>
        </p:txBody>
      </p:sp>
      <p:sp>
        <p:nvSpPr>
          <p:cNvPr id="9" name="コンテンツ プレースホルダー 2"/>
          <p:cNvSpPr txBox="1">
            <a:spLocks/>
          </p:cNvSpPr>
          <p:nvPr/>
        </p:nvSpPr>
        <p:spPr>
          <a:xfrm>
            <a:off x="275129" y="3657601"/>
            <a:ext cx="7806190" cy="852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endParaRPr lang="en-US" altLang="ja-JP" dirty="0" smtClean="0"/>
          </a:p>
        </p:txBody>
      </p:sp>
      <p:sp>
        <p:nvSpPr>
          <p:cNvPr id="2" name="正方形/長方形 1"/>
          <p:cNvSpPr/>
          <p:nvPr/>
        </p:nvSpPr>
        <p:spPr>
          <a:xfrm>
            <a:off x="678078" y="3991233"/>
            <a:ext cx="3066020" cy="38305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3744098" y="3813429"/>
            <a:ext cx="2723823" cy="369332"/>
          </a:xfrm>
          <a:prstGeom prst="rect">
            <a:avLst/>
          </a:prstGeom>
          <a:noFill/>
        </p:spPr>
        <p:txBody>
          <a:bodyPr wrap="none" rtlCol="0">
            <a:spAutoFit/>
          </a:bodyPr>
          <a:lstStyle/>
          <a:p>
            <a:r>
              <a:rPr kumimoji="1" lang="ja-JP" altLang="en-US" b="1" dirty="0" smtClean="0">
                <a:solidFill>
                  <a:srgbClr val="FF0000"/>
                </a:solidFill>
              </a:rPr>
              <a:t>ロードバランサはこっち</a:t>
            </a:r>
            <a:endParaRPr kumimoji="1" lang="ja-JP" altLang="en-US" b="1" dirty="0">
              <a:solidFill>
                <a:srgbClr val="FF0000"/>
              </a:solidFill>
            </a:endParaRPr>
          </a:p>
        </p:txBody>
      </p:sp>
    </p:spTree>
    <p:extLst>
      <p:ext uri="{BB962C8B-B14F-4D97-AF65-F5344CB8AC3E}">
        <p14:creationId xmlns:p14="http://schemas.microsoft.com/office/powerpoint/2010/main" val="412947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
        <p:nvSpPr>
          <p:cNvPr id="6" name="タイトル 1"/>
          <p:cNvSpPr>
            <a:spLocks noGrp="1"/>
          </p:cNvSpPr>
          <p:nvPr>
            <p:ph type="title"/>
          </p:nvPr>
        </p:nvSpPr>
        <p:spPr/>
        <p:txBody>
          <a:bodyPr/>
          <a:lstStyle/>
          <a:p>
            <a:r>
              <a:rPr lang="ja-JP" altLang="en-US" dirty="0" smtClean="0"/>
              <a:t>今後</a:t>
            </a:r>
            <a:endParaRPr kumimoji="1" lang="ja-JP" altLang="en-US" dirty="0"/>
          </a:p>
        </p:txBody>
      </p:sp>
      <p:sp>
        <p:nvSpPr>
          <p:cNvPr id="7" name="コンテンツ プレースホルダー 2"/>
          <p:cNvSpPr txBox="1">
            <a:spLocks/>
          </p:cNvSpPr>
          <p:nvPr/>
        </p:nvSpPr>
        <p:spPr>
          <a:xfrm>
            <a:off x="275129" y="1690689"/>
            <a:ext cx="8510525"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endParaRPr lang="en-US" altLang="ja-JP" sz="2400" dirty="0" smtClean="0"/>
          </a:p>
        </p:txBody>
      </p:sp>
      <p:sp>
        <p:nvSpPr>
          <p:cNvPr id="8" name="コンテンツ プレースホルダー 2"/>
          <p:cNvSpPr txBox="1">
            <a:spLocks/>
          </p:cNvSpPr>
          <p:nvPr/>
        </p:nvSpPr>
        <p:spPr>
          <a:xfrm>
            <a:off x="427529" y="1600328"/>
            <a:ext cx="8510525"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監視</a:t>
            </a:r>
            <a:r>
              <a:rPr lang="ja-JP" altLang="en-US" dirty="0" smtClean="0"/>
              <a:t>システムのブラッシュアップ</a:t>
            </a:r>
            <a:r>
              <a:rPr lang="en-US" altLang="ja-JP" dirty="0" smtClean="0"/>
              <a:t/>
            </a:r>
            <a:br>
              <a:rPr lang="en-US" altLang="ja-JP" dirty="0" smtClean="0"/>
            </a:br>
            <a:r>
              <a:rPr lang="en-US" altLang="ja-JP" dirty="0" smtClean="0"/>
              <a:t>	</a:t>
            </a:r>
            <a:r>
              <a:rPr lang="ja-JP" altLang="en-US" dirty="0" smtClean="0"/>
              <a:t>例）非同期通信</a:t>
            </a:r>
            <a:r>
              <a:rPr lang="en-US" altLang="ja-JP" dirty="0" smtClean="0"/>
              <a:t>Ajax</a:t>
            </a:r>
            <a:r>
              <a:rPr lang="ja-JP" altLang="en-US" dirty="0" smtClean="0"/>
              <a:t>の利用、</a:t>
            </a:r>
            <a:r>
              <a:rPr lang="en-US" altLang="ja-JP" dirty="0" smtClean="0"/>
              <a:t/>
            </a:r>
            <a:br>
              <a:rPr lang="en-US" altLang="ja-JP" dirty="0" smtClean="0"/>
            </a:br>
            <a:r>
              <a:rPr lang="en-US" altLang="ja-JP" dirty="0" smtClean="0"/>
              <a:t>	         </a:t>
            </a:r>
            <a:r>
              <a:rPr lang="ja-JP" altLang="en-US" dirty="0" smtClean="0"/>
              <a:t>通知機能を付ける</a:t>
            </a:r>
            <a:r>
              <a:rPr lang="en-US" altLang="ja-JP" sz="1800" dirty="0" smtClean="0"/>
              <a:t>(</a:t>
            </a:r>
            <a:r>
              <a:rPr lang="ja-JP" altLang="en-US" sz="1800" dirty="0" smtClean="0"/>
              <a:t>次ページに詳細</a:t>
            </a:r>
            <a:r>
              <a:rPr lang="en-US" altLang="ja-JP" dirty="0" smtClean="0"/>
              <a:t>)</a:t>
            </a:r>
            <a:endParaRPr lang="en-US" altLang="ja-JP" dirty="0"/>
          </a:p>
          <a:p>
            <a:pPr lvl="1"/>
            <a:endParaRPr lang="en-US" altLang="ja-JP" dirty="0" smtClean="0"/>
          </a:p>
          <a:p>
            <a:pPr lvl="1"/>
            <a:r>
              <a:rPr lang="ja-JP" altLang="en-US" dirty="0" smtClean="0"/>
              <a:t>ロードバランサ</a:t>
            </a:r>
            <a:r>
              <a:rPr lang="en-US" altLang="ja-JP" dirty="0" smtClean="0"/>
              <a:t>―</a:t>
            </a:r>
            <a:r>
              <a:rPr lang="ja-JP" altLang="en-US" dirty="0" smtClean="0"/>
              <a:t>の自作はまだ難しい。</a:t>
            </a:r>
            <a:endParaRPr lang="en-US" altLang="ja-JP" dirty="0"/>
          </a:p>
          <a:p>
            <a:pPr lvl="2"/>
            <a:r>
              <a:rPr lang="ja-JP" altLang="en-US" dirty="0" smtClean="0"/>
              <a:t>製品として完成している</a:t>
            </a:r>
            <a:r>
              <a:rPr lang="en-US" altLang="ja-JP" dirty="0" smtClean="0"/>
              <a:t>LB</a:t>
            </a:r>
            <a:r>
              <a:rPr lang="ja-JP" altLang="en-US" dirty="0" smtClean="0"/>
              <a:t>を調査</a:t>
            </a:r>
            <a:endParaRPr lang="en-US" altLang="ja-JP" dirty="0" smtClean="0"/>
          </a:p>
          <a:p>
            <a:pPr lvl="2"/>
            <a:endParaRPr lang="en-US" altLang="ja-JP" dirty="0"/>
          </a:p>
          <a:p>
            <a:pPr lvl="1"/>
            <a:r>
              <a:rPr lang="en-US" altLang="ja-JP" sz="2400" dirty="0" smtClean="0"/>
              <a:t>NGINX</a:t>
            </a:r>
            <a:r>
              <a:rPr lang="ja-JP" altLang="en-US" sz="2400" dirty="0" smtClean="0"/>
              <a:t>はリバースプロキシや、ロードバランスする機能が備わっているらしい。まずは、</a:t>
            </a:r>
            <a:r>
              <a:rPr lang="en-US" altLang="ja-JP" sz="2400" dirty="0" smtClean="0"/>
              <a:t>3</a:t>
            </a:r>
            <a:r>
              <a:rPr lang="ja-JP" altLang="en-US" dirty="0" smtClean="0"/>
              <a:t>台の</a:t>
            </a:r>
            <a:r>
              <a:rPr lang="ja-JP" altLang="en-US" sz="2400" dirty="0" smtClean="0"/>
              <a:t>ラズパイへアクセスを振り分けたり、ラウンドロビンを試してみたい。</a:t>
            </a:r>
            <a:r>
              <a:rPr lang="en-US" altLang="ja-JP" sz="2400" dirty="0" smtClean="0"/>
              <a:t/>
            </a:r>
            <a:br>
              <a:rPr lang="en-US" altLang="ja-JP" sz="2400" dirty="0" smtClean="0"/>
            </a:br>
            <a:endParaRPr lang="en-US" altLang="ja-JP" sz="2400" dirty="0" smtClean="0"/>
          </a:p>
        </p:txBody>
      </p:sp>
      <p:pic>
        <p:nvPicPr>
          <p:cNvPr id="12" name="Picture 2" descr="入門】Nginx（エンジンエックス）とは？Apacheとの違いと初期設定 | カゴヤのサーバー研究室"/>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832" y="5136277"/>
            <a:ext cx="2151835" cy="112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331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pic>
        <p:nvPicPr>
          <p:cNvPr id="71" name="図 70"/>
          <p:cNvPicPr>
            <a:picLocks noChangeAspect="1"/>
          </p:cNvPicPr>
          <p:nvPr/>
        </p:nvPicPr>
        <p:blipFill>
          <a:blip r:embed="rId2"/>
          <a:stretch>
            <a:fillRect/>
          </a:stretch>
        </p:blipFill>
        <p:spPr>
          <a:xfrm>
            <a:off x="1936611" y="1470559"/>
            <a:ext cx="5653717" cy="5179296"/>
          </a:xfrm>
          <a:prstGeom prst="rect">
            <a:avLst/>
          </a:prstGeom>
        </p:spPr>
      </p:pic>
      <p:sp>
        <p:nvSpPr>
          <p:cNvPr id="72" name="タイトル 1"/>
          <p:cNvSpPr>
            <a:spLocks noGrp="1"/>
          </p:cNvSpPr>
          <p:nvPr>
            <p:ph type="title"/>
          </p:nvPr>
        </p:nvSpPr>
        <p:spPr>
          <a:xfrm>
            <a:off x="554347" y="336249"/>
            <a:ext cx="8418246" cy="1427814"/>
          </a:xfrm>
        </p:spPr>
        <p:txBody>
          <a:bodyPr>
            <a:normAutofit/>
          </a:bodyPr>
          <a:lstStyle/>
          <a:p>
            <a:r>
              <a:rPr lang="ja-JP" altLang="en-US" sz="4000" dirty="0" smtClean="0"/>
              <a:t>応答平均を出す</a:t>
            </a:r>
            <a:r>
              <a:rPr kumimoji="1" lang="ja-JP" altLang="en-US" sz="4000" dirty="0" smtClean="0"/>
              <a:t>実験システム図</a:t>
            </a:r>
            <a:endParaRPr kumimoji="1" lang="ja-JP" altLang="en-US" sz="4000" dirty="0"/>
          </a:p>
        </p:txBody>
      </p:sp>
      <p:sp>
        <p:nvSpPr>
          <p:cNvPr id="2" name="正方形/長方形 1"/>
          <p:cNvSpPr/>
          <p:nvPr/>
        </p:nvSpPr>
        <p:spPr>
          <a:xfrm>
            <a:off x="7525593" y="5963830"/>
            <a:ext cx="436970" cy="3925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0119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
        <p:nvSpPr>
          <p:cNvPr id="72" name="タイトル 1"/>
          <p:cNvSpPr>
            <a:spLocks noGrp="1"/>
          </p:cNvSpPr>
          <p:nvPr>
            <p:ph type="title"/>
          </p:nvPr>
        </p:nvSpPr>
        <p:spPr>
          <a:xfrm>
            <a:off x="539638" y="316574"/>
            <a:ext cx="7886700" cy="1325563"/>
          </a:xfrm>
        </p:spPr>
        <p:txBody>
          <a:bodyPr/>
          <a:lstStyle/>
          <a:p>
            <a:r>
              <a:rPr lang="ja-JP" altLang="en-US" dirty="0" smtClean="0"/>
              <a:t>監視システム通知機能の実装</a:t>
            </a:r>
            <a:endParaRPr kumimoji="1" lang="ja-JP" altLang="en-US" dirty="0"/>
          </a:p>
        </p:txBody>
      </p:sp>
      <p:sp>
        <p:nvSpPr>
          <p:cNvPr id="2" name="正方形/長方形 1"/>
          <p:cNvSpPr/>
          <p:nvPr/>
        </p:nvSpPr>
        <p:spPr>
          <a:xfrm>
            <a:off x="7525593" y="5963830"/>
            <a:ext cx="436970" cy="3925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スライド番号プレースホルダー 2"/>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1A4E16F-9CEB-47A6-B8DF-28924D05829B}" type="slidenum">
              <a:rPr kumimoji="1" lang="ja-JP" altLang="en-US" smtClean="0"/>
              <a:pPr/>
              <a:t>7</a:t>
            </a:fld>
            <a:endParaRPr kumimoji="1" lang="ja-JP" altLang="en-US"/>
          </a:p>
        </p:txBody>
      </p:sp>
      <p:sp>
        <p:nvSpPr>
          <p:cNvPr id="7" name="正方形/長方形 6"/>
          <p:cNvSpPr/>
          <p:nvPr/>
        </p:nvSpPr>
        <p:spPr>
          <a:xfrm>
            <a:off x="1102361" y="1728858"/>
            <a:ext cx="2487153" cy="867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現在の応答速度を取得</a:t>
            </a:r>
            <a:endParaRPr kumimoji="1" lang="ja-JP" altLang="en-US" dirty="0"/>
          </a:p>
        </p:txBody>
      </p:sp>
      <p:sp>
        <p:nvSpPr>
          <p:cNvPr id="8" name="正方形/長方形 7"/>
          <p:cNvSpPr/>
          <p:nvPr/>
        </p:nvSpPr>
        <p:spPr>
          <a:xfrm>
            <a:off x="5214373" y="1831461"/>
            <a:ext cx="2487153" cy="867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１日の応答速度の平均</a:t>
            </a:r>
            <a:endParaRPr kumimoji="1" lang="ja-JP" altLang="en-US" dirty="0"/>
          </a:p>
        </p:txBody>
      </p:sp>
      <p:sp>
        <p:nvSpPr>
          <p:cNvPr id="9" name="正方形/長方形 8"/>
          <p:cNvSpPr/>
          <p:nvPr/>
        </p:nvSpPr>
        <p:spPr>
          <a:xfrm>
            <a:off x="3184321" y="3155776"/>
            <a:ext cx="2487153" cy="867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現在と１日平均の</a:t>
            </a:r>
            <a:r>
              <a:rPr kumimoji="1" lang="en-US" altLang="ja-JP" dirty="0" smtClean="0"/>
              <a:t/>
            </a:r>
            <a:br>
              <a:rPr kumimoji="1" lang="en-US" altLang="ja-JP" dirty="0" smtClean="0"/>
            </a:br>
            <a:r>
              <a:rPr kumimoji="1" lang="ja-JP" altLang="en-US" dirty="0" smtClean="0"/>
              <a:t>応答速度を</a:t>
            </a:r>
            <a:r>
              <a:rPr kumimoji="1" lang="ja-JP" altLang="en-US" dirty="0" smtClean="0">
                <a:solidFill>
                  <a:srgbClr val="FF0000"/>
                </a:solidFill>
              </a:rPr>
              <a:t>比較する</a:t>
            </a:r>
            <a:endParaRPr kumimoji="1" lang="ja-JP" altLang="en-US" dirty="0">
              <a:solidFill>
                <a:srgbClr val="FF0000"/>
              </a:solidFill>
            </a:endParaRPr>
          </a:p>
        </p:txBody>
      </p:sp>
      <p:cxnSp>
        <p:nvCxnSpPr>
          <p:cNvPr id="10" name="直線矢印コネクタ 9"/>
          <p:cNvCxnSpPr>
            <a:stCxn id="8" idx="2"/>
            <a:endCxn id="9" idx="3"/>
          </p:cNvCxnSpPr>
          <p:nvPr/>
        </p:nvCxnSpPr>
        <p:spPr>
          <a:xfrm flipH="1">
            <a:off x="5671474" y="2699204"/>
            <a:ext cx="786476" cy="89044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直線矢印コネクタ 10"/>
          <p:cNvCxnSpPr>
            <a:stCxn id="7" idx="2"/>
            <a:endCxn id="9" idx="1"/>
          </p:cNvCxnSpPr>
          <p:nvPr/>
        </p:nvCxnSpPr>
        <p:spPr>
          <a:xfrm>
            <a:off x="2345938" y="2596601"/>
            <a:ext cx="838383" cy="99304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 name="フローチャート: 判断 11"/>
          <p:cNvSpPr/>
          <p:nvPr/>
        </p:nvSpPr>
        <p:spPr>
          <a:xfrm>
            <a:off x="3401491" y="4315796"/>
            <a:ext cx="2052814" cy="8223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平均よりも低い</a:t>
            </a:r>
            <a:endParaRPr kumimoji="1" lang="ja-JP" altLang="en-US" sz="1200" dirty="0"/>
          </a:p>
        </p:txBody>
      </p:sp>
      <p:cxnSp>
        <p:nvCxnSpPr>
          <p:cNvPr id="13" name="直線矢印コネクタ 12"/>
          <p:cNvCxnSpPr>
            <a:stCxn id="9" idx="2"/>
            <a:endCxn id="12" idx="0"/>
          </p:cNvCxnSpPr>
          <p:nvPr/>
        </p:nvCxnSpPr>
        <p:spPr>
          <a:xfrm>
            <a:off x="4427898" y="4023519"/>
            <a:ext cx="0" cy="29227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直線矢印コネクタ 13"/>
          <p:cNvCxnSpPr>
            <a:stCxn id="12" idx="2"/>
            <a:endCxn id="15" idx="0"/>
          </p:cNvCxnSpPr>
          <p:nvPr/>
        </p:nvCxnSpPr>
        <p:spPr>
          <a:xfrm flipH="1">
            <a:off x="4427897" y="5138107"/>
            <a:ext cx="1" cy="39896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3447150" y="5537069"/>
            <a:ext cx="1961493" cy="42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アラートを送信</a:t>
            </a:r>
            <a:endParaRPr kumimoji="1" lang="ja-JP" altLang="en-US" dirty="0"/>
          </a:p>
        </p:txBody>
      </p:sp>
      <p:grpSp>
        <p:nvGrpSpPr>
          <p:cNvPr id="16" name="グループ化 15"/>
          <p:cNvGrpSpPr/>
          <p:nvPr/>
        </p:nvGrpSpPr>
        <p:grpSpPr>
          <a:xfrm>
            <a:off x="6509857" y="2839976"/>
            <a:ext cx="2608806" cy="2608290"/>
            <a:chOff x="2298138" y="1351370"/>
            <a:chExt cx="3533798" cy="3536219"/>
          </a:xfrm>
        </p:grpSpPr>
        <p:sp>
          <p:nvSpPr>
            <p:cNvPr id="17" name="角丸四角形 16"/>
            <p:cNvSpPr/>
            <p:nvPr/>
          </p:nvSpPr>
          <p:spPr>
            <a:xfrm>
              <a:off x="2298138" y="1351370"/>
              <a:ext cx="3285366" cy="35362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8" name="図 17"/>
            <p:cNvPicPr>
              <a:picLocks noChangeAspect="1"/>
            </p:cNvPicPr>
            <p:nvPr/>
          </p:nvPicPr>
          <p:blipFill>
            <a:blip r:embed="rId2"/>
            <a:stretch>
              <a:fillRect/>
            </a:stretch>
          </p:blipFill>
          <p:spPr>
            <a:xfrm>
              <a:off x="2560058" y="1620817"/>
              <a:ext cx="3271878" cy="2997324"/>
            </a:xfrm>
            <a:prstGeom prst="rect">
              <a:avLst/>
            </a:prstGeom>
          </p:spPr>
        </p:pic>
      </p:grpSp>
    </p:spTree>
    <p:extLst>
      <p:ext uri="{BB962C8B-B14F-4D97-AF65-F5344CB8AC3E}">
        <p14:creationId xmlns:p14="http://schemas.microsoft.com/office/powerpoint/2010/main" val="366125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628650" y="1491992"/>
            <a:ext cx="7886700" cy="4351338"/>
          </a:xfrm>
        </p:spPr>
        <p:txBody>
          <a:bodyPr>
            <a:normAutofit fontScale="92500" lnSpcReduction="10000"/>
          </a:bodyPr>
          <a:lstStyle/>
          <a:p>
            <a:endParaRPr lang="en-US" altLang="ja-JP" dirty="0"/>
          </a:p>
          <a:p>
            <a:r>
              <a:rPr lang="ja-JP" altLang="en-US" dirty="0"/>
              <a:t>昨今の</a:t>
            </a:r>
            <a:r>
              <a:rPr lang="en-US" altLang="ja-JP" dirty="0"/>
              <a:t>WEB</a:t>
            </a:r>
            <a:r>
              <a:rPr lang="ja-JP" altLang="en-US" dirty="0"/>
              <a:t>ページは電気や水道などと同じく重要なライフラインになりつつある。</a:t>
            </a:r>
          </a:p>
          <a:p>
            <a:endParaRPr lang="ja-JP" altLang="en-US" dirty="0"/>
          </a:p>
          <a:p>
            <a:r>
              <a:rPr lang="ja-JP" altLang="en-US" dirty="0"/>
              <a:t>しかしアクセスが増加すると、応答速度の低下や</a:t>
            </a:r>
            <a:r>
              <a:rPr lang="ja-JP" altLang="en-US" dirty="0" smtClean="0"/>
              <a:t>接続しにくいなど、サービス</a:t>
            </a:r>
            <a:r>
              <a:rPr lang="ja-JP" altLang="en-US" dirty="0"/>
              <a:t>の低下に</a:t>
            </a:r>
            <a:r>
              <a:rPr lang="ja-JP" altLang="en-US" dirty="0" smtClean="0"/>
              <a:t>つながってしまう。</a:t>
            </a:r>
            <a:endParaRPr lang="ja-JP" altLang="en-US" dirty="0"/>
          </a:p>
          <a:p>
            <a:endParaRPr lang="ja-JP" altLang="en-US" dirty="0"/>
          </a:p>
          <a:p>
            <a:r>
              <a:rPr lang="ja-JP" altLang="en-US" dirty="0"/>
              <a:t>サービスを止めることなく、サーバの保守や修理、拡張等が行えるロードバランサーの需要</a:t>
            </a:r>
            <a:r>
              <a:rPr lang="ja-JP" altLang="en-US" dirty="0" smtClean="0"/>
              <a:t>は今後</a:t>
            </a:r>
            <a:r>
              <a:rPr lang="ja-JP" altLang="en-US" dirty="0"/>
              <a:t>、増加傾向になると予想される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ロードバランサー</a:t>
            </a:r>
            <a:r>
              <a:rPr lang="ja-JP" altLang="en-US" dirty="0" smtClean="0"/>
              <a:t>は順に接続先を均等に割り振る方法や、</a:t>
            </a:r>
            <a:r>
              <a:rPr lang="ja-JP" altLang="en-US" dirty="0"/>
              <a:t>コネクション数が最も少ないサーバに</a:t>
            </a:r>
            <a:r>
              <a:rPr lang="ja-JP" altLang="en-US" dirty="0" smtClean="0"/>
              <a:t>転送する方法がとられている。</a:t>
            </a:r>
            <a:endParaRPr lang="en-US" altLang="ja-JP" dirty="0" smtClean="0"/>
          </a:p>
          <a:p>
            <a:endParaRPr kumimoji="1" lang="en-US" altLang="ja-JP" dirty="0"/>
          </a:p>
          <a:p>
            <a:r>
              <a:rPr lang="ja-JP" altLang="en-US" dirty="0" smtClean="0"/>
              <a:t>しかしこの方法では、</a:t>
            </a:r>
            <a:r>
              <a:rPr lang="ja-JP" altLang="ja-JP" dirty="0" smtClean="0"/>
              <a:t>応答</a:t>
            </a:r>
            <a:r>
              <a:rPr lang="ja-JP" altLang="ja-JP" dirty="0"/>
              <a:t>速度</a:t>
            </a:r>
            <a:r>
              <a:rPr lang="ja-JP" altLang="ja-JP" dirty="0" smtClean="0"/>
              <a:t>が</a:t>
            </a:r>
            <a:r>
              <a:rPr lang="ja-JP" altLang="en-US" dirty="0"/>
              <a:t>遅い</a:t>
            </a:r>
            <a:r>
              <a:rPr lang="ja-JP" altLang="ja-JP" dirty="0" smtClean="0"/>
              <a:t>サーバ</a:t>
            </a:r>
            <a:r>
              <a:rPr lang="ja-JP" altLang="ja-JP" dirty="0"/>
              <a:t>につないでしまうと返って速度が落ち</a:t>
            </a:r>
            <a:r>
              <a:rPr lang="ja-JP" altLang="ja-JP" dirty="0" smtClean="0"/>
              <a:t>てしま</a:t>
            </a:r>
            <a:r>
              <a:rPr lang="ja-JP" altLang="en-US" dirty="0" smtClean="0"/>
              <a:t>う。</a:t>
            </a:r>
            <a:endParaRPr lang="en-US" altLang="ja-JP" dirty="0" smtClean="0"/>
          </a:p>
          <a:p>
            <a:endParaRPr lang="en-US" altLang="ja-JP" dirty="0"/>
          </a:p>
          <a:p>
            <a:r>
              <a:rPr lang="ja-JP" altLang="en-US" dirty="0" smtClean="0"/>
              <a:t>コネクション数だけでなく応答速度も考慮したロードバランサーが必要ではないかと考えた。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290652678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10734</TotalTime>
  <Words>763</Words>
  <Application>Microsoft Office PowerPoint</Application>
  <PresentationFormat>画面に合わせる (4:3)</PresentationFormat>
  <Paragraphs>101</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応答速度を監視するシステム</vt:lpstr>
      <vt:lpstr>応答速度を監視するシステム</vt:lpstr>
      <vt:lpstr>ロードバランサに使われる技術</vt:lpstr>
      <vt:lpstr>今後</vt:lpstr>
      <vt:lpstr>応答平均を出す実験システム図</vt:lpstr>
      <vt:lpstr>監視システム通知機能の実装</vt:lpstr>
      <vt:lpstr>研究背景</vt:lpstr>
      <vt:lpstr>研究動機</vt:lpstr>
      <vt:lpstr>既存技術</vt:lpstr>
      <vt:lpstr>研究課題</vt:lpstr>
      <vt:lpstr>研究課題</vt:lpstr>
      <vt:lpstr>提案システム</vt:lpstr>
      <vt:lpstr>Kait.jp応答速度の計測結果</vt:lpstr>
      <vt:lpstr>平均を出すプログラム</vt:lpstr>
      <vt:lpstr>プログラムが正しく動いているか</vt:lpstr>
      <vt:lpstr>ラズパイ上に検索システムの作成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115</cp:revision>
  <dcterms:created xsi:type="dcterms:W3CDTF">2021-05-14T04:47:49Z</dcterms:created>
  <dcterms:modified xsi:type="dcterms:W3CDTF">2021-06-25T04:17:55Z</dcterms:modified>
</cp:coreProperties>
</file>