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75" r:id="rId3"/>
    <p:sldId id="277" r:id="rId4"/>
    <p:sldId id="278" r:id="rId5"/>
    <p:sldId id="281" r:id="rId6"/>
    <p:sldId id="286" r:id="rId7"/>
    <p:sldId id="292" r:id="rId8"/>
    <p:sldId id="282" r:id="rId9"/>
    <p:sldId id="297" r:id="rId10"/>
    <p:sldId id="285" r:id="rId11"/>
    <p:sldId id="298" r:id="rId12"/>
    <p:sldId id="284" r:id="rId13"/>
    <p:sldId id="296" r:id="rId14"/>
    <p:sldId id="287" r:id="rId15"/>
    <p:sldId id="288" r:id="rId16"/>
    <p:sldId id="289" r:id="rId17"/>
    <p:sldId id="291" r:id="rId18"/>
    <p:sldId id="295" r:id="rId19"/>
    <p:sldId id="290" r:id="rId20"/>
    <p:sldId id="29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0F1"/>
    <a:srgbClr val="41719C"/>
    <a:srgbClr val="BDEDFF"/>
    <a:srgbClr val="FFD966"/>
    <a:srgbClr val="DEEBF7"/>
    <a:srgbClr val="FFC000"/>
    <a:srgbClr val="6A6600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94010" y="517890"/>
            <a:ext cx="8565419" cy="5534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8000" dirty="0" smtClean="0"/>
              <a:t>図表だけの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8000" dirty="0"/>
              <a:t>PowerPoint</a:t>
            </a:r>
            <a:endParaRPr lang="en-US" altLang="ja-JP" sz="8000" dirty="0" smtClean="0"/>
          </a:p>
          <a:p>
            <a:endParaRPr lang="ja-JP" altLang="en-US" sz="80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167951" y="4535100"/>
            <a:ext cx="6858000" cy="1241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学籍番号：</a:t>
            </a:r>
            <a:r>
              <a:rPr lang="en-US" altLang="ja-JP" dirty="0" smtClean="0"/>
              <a:t>1821086</a:t>
            </a:r>
          </a:p>
          <a:p>
            <a:r>
              <a:rPr lang="ja-JP" altLang="en-US" dirty="0" smtClean="0"/>
              <a:t>氏名：松尾祐介</a:t>
            </a:r>
            <a:endParaRPr lang="ja-JP" altLang="en-US" dirty="0"/>
          </a:p>
        </p:txBody>
      </p:sp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6610350" y="65087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022724-7A88-4190-89E1-23935288E04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08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35543" y="1351055"/>
            <a:ext cx="3984215" cy="3819677"/>
            <a:chOff x="2035543" y="1351055"/>
            <a:chExt cx="3984215" cy="381967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035543" y="1351055"/>
              <a:ext cx="3984215" cy="3819677"/>
              <a:chOff x="4179634" y="893568"/>
              <a:chExt cx="3984215" cy="3811749"/>
            </a:xfrm>
            <a:solidFill>
              <a:srgbClr val="BDEDFF"/>
            </a:solidFill>
          </p:grpSpPr>
          <p:sp>
            <p:nvSpPr>
              <p:cNvPr id="4" name="正方形/長方形 3"/>
              <p:cNvSpPr/>
              <p:nvPr/>
            </p:nvSpPr>
            <p:spPr>
              <a:xfrm>
                <a:off x="4179634" y="893568"/>
                <a:ext cx="3984215" cy="381174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5002190" y="1093189"/>
                <a:ext cx="2339102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ロードバランサ</a:t>
                </a:r>
                <a:endParaRPr kumimoji="1" lang="ja-JP" altLang="en-US" sz="2400" b="1" dirty="0"/>
              </a:p>
            </p:txBody>
          </p:sp>
          <p:sp>
            <p:nvSpPr>
              <p:cNvPr id="14" name="テキスト ボックス 13"/>
              <p:cNvSpPr txBox="1"/>
              <p:nvPr/>
            </p:nvSpPr>
            <p:spPr>
              <a:xfrm>
                <a:off x="4274301" y="1599528"/>
                <a:ext cx="3331361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1,2,3 &gt;= 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C)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437133" y="3003864"/>
                <a:ext cx="3469219" cy="4616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>
                    <a:solidFill>
                      <a:srgbClr val="41719C"/>
                    </a:solidFill>
                  </a:rPr>
                  <a:t>e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lse If(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 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== D</a:t>
                </a:r>
                <a:r>
                  <a:rPr kumimoji="1" lang="ja-JP" altLang="en-US" sz="2400" b="1" dirty="0" smtClean="0">
                    <a:solidFill>
                      <a:srgbClr val="41719C"/>
                    </a:solidFill>
                  </a:rPr>
                  <a:t>評価</a:t>
                </a:r>
                <a:r>
                  <a:rPr kumimoji="1" lang="en-US" altLang="ja-JP" sz="2400" b="1" dirty="0" smtClean="0">
                    <a:solidFill>
                      <a:srgbClr val="41719C"/>
                    </a:solidFill>
                  </a:rPr>
                  <a:t>)</a:t>
                </a:r>
                <a:endParaRPr kumimoji="1" lang="ja-JP" altLang="en-US" sz="2400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17" name="正方形/長方形 16"/>
            <p:cNvSpPr/>
            <p:nvPr/>
          </p:nvSpPr>
          <p:spPr>
            <a:xfrm>
              <a:off x="2243045" y="2543166"/>
              <a:ext cx="3569216" cy="717728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rgbClr val="41719C"/>
                  </a:solidFill>
                </a:rPr>
                <a:t>最小接続を使う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（リーストコネクション）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243045" y="3945612"/>
              <a:ext cx="3569216" cy="717728"/>
            </a:xfrm>
            <a:prstGeom prst="rect">
              <a:avLst/>
            </a:prstGeom>
            <a:solidFill>
              <a:srgbClr val="FFD966"/>
            </a:solidFill>
            <a:ln>
              <a:solidFill>
                <a:srgbClr val="41719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rgbClr val="41719C"/>
                  </a:solidFill>
                </a:rPr>
                <a:t>X</a:t>
              </a:r>
              <a:r>
                <a:rPr kumimoji="1" lang="ja-JP" altLang="en-US" b="1" dirty="0">
                  <a:solidFill>
                    <a:srgbClr val="41719C"/>
                  </a:solidFill>
                </a:rPr>
                <a:t>サーバの重みづけを下げる</a:t>
              </a:r>
              <a:br>
                <a:rPr kumimoji="1" lang="ja-JP" altLang="en-US" b="1" dirty="0">
                  <a:solidFill>
                    <a:srgbClr val="41719C"/>
                  </a:solidFill>
                </a:rPr>
              </a:br>
              <a:r>
                <a:rPr kumimoji="1" lang="ja-JP" altLang="en-US" b="1" dirty="0">
                  <a:solidFill>
                    <a:srgbClr val="41719C"/>
                  </a:solidFill>
                </a:rPr>
                <a:t>（コンフィグの設定変更）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8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035543" y="1351055"/>
            <a:ext cx="2552641" cy="1626814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36693" y="1933629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6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363304" y="62231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19" y="221171"/>
            <a:ext cx="2415909" cy="298196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sp>
        <p:nvSpPr>
          <p:cNvPr id="209" name="右矢印 208"/>
          <p:cNvSpPr/>
          <p:nvPr/>
        </p:nvSpPr>
        <p:spPr>
          <a:xfrm>
            <a:off x="1001140" y="4634836"/>
            <a:ext cx="1682064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3"/>
            <a:ext cx="2472266" cy="3231287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275020" y="5008147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冗長的で不均一な性能の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2" y="1335814"/>
            <a:ext cx="767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83833" y="317496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保存された評価で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719" y="291982"/>
            <a:ext cx="2293458" cy="2991314"/>
          </a:xfrm>
          <a:prstGeom prst="rect">
            <a:avLst/>
          </a:prstGeom>
          <a:ln w="12700">
            <a:solidFill>
              <a:srgbClr val="01B0F1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791" y="2001979"/>
            <a:ext cx="2094283" cy="2284673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33" idx="3"/>
          </p:cNvCxnSpPr>
          <p:nvPr/>
        </p:nvCxnSpPr>
        <p:spPr>
          <a:xfrm flipV="1">
            <a:off x="5139845" y="2459979"/>
            <a:ext cx="1588709" cy="194402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3" idx="3"/>
          </p:cNvCxnSpPr>
          <p:nvPr/>
        </p:nvCxnSpPr>
        <p:spPr>
          <a:xfrm flipV="1">
            <a:off x="5139845" y="3299277"/>
            <a:ext cx="1520922" cy="1104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3" idx="3"/>
          </p:cNvCxnSpPr>
          <p:nvPr/>
        </p:nvCxnSpPr>
        <p:spPr>
          <a:xfrm flipV="1">
            <a:off x="5139845" y="3931152"/>
            <a:ext cx="1520922" cy="4728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2700097" y="3685071"/>
            <a:ext cx="2552641" cy="1367900"/>
          </a:xfrm>
          <a:prstGeom prst="rect">
            <a:avLst/>
          </a:prstGeom>
          <a:solidFill>
            <a:srgbClr val="BDEDFF"/>
          </a:solidFill>
          <a:ln>
            <a:solidFill>
              <a:srgbClr val="01B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89505" y="4173171"/>
            <a:ext cx="2350340" cy="4616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ロードバランサ</a:t>
            </a:r>
            <a:endParaRPr kumimoji="1" lang="ja-JP" altLang="en-US" sz="2400" b="1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90185" y="4293933"/>
            <a:ext cx="473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en-US" altLang="ja-JP" sz="1200" b="1" dirty="0" smtClean="0">
              <a:solidFill>
                <a:schemeClr val="bg1"/>
              </a:solidFill>
            </a:endParaRPr>
          </a:p>
          <a:p>
            <a:r>
              <a:rPr kumimoji="1" lang="ja-JP" altLang="en-US" sz="1200" b="1" dirty="0" smtClean="0">
                <a:solidFill>
                  <a:schemeClr val="bg1"/>
                </a:solidFill>
              </a:rPr>
              <a:t>・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r>
              <a:rPr kumimoji="1" lang="ja-JP" altLang="en-US" sz="1200" b="1" dirty="0">
                <a:solidFill>
                  <a:schemeClr val="bg1"/>
                </a:solidFill>
              </a:rPr>
              <a:t>・</a:t>
            </a:r>
          </a:p>
          <a:p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898369" y="4837543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667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84776"/>
              </p:ext>
            </p:extLst>
          </p:nvPr>
        </p:nvGraphicFramePr>
        <p:xfrm>
          <a:off x="974654" y="767974"/>
          <a:ext cx="386095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6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Speed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Datetime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15:50:15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307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0.2371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2021-07-06 15:51:15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724050"/>
              </p:ext>
            </p:extLst>
          </p:nvPr>
        </p:nvGraphicFramePr>
        <p:xfrm>
          <a:off x="425294" y="3266888"/>
          <a:ext cx="7773930" cy="15738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11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ID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 smtClean="0"/>
                        <a:t>Now_speed_score</a:t>
                      </a:r>
                      <a:endParaRPr kumimoji="1" lang="ja-JP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Ave_speed_score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 err="1" smtClean="0"/>
                        <a:t>Datetime</a:t>
                      </a:r>
                      <a:endParaRPr kumimoji="1" lang="ja-JP" altLang="en-US" sz="11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0.3652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15:51:23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6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0.4561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0.16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2021-07-06 15:52:23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889468" y="39864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応答速度テーブル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27429" y="28975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評価テーブル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119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5469920" y="424675"/>
            <a:ext cx="2603157" cy="423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987122" y="91505"/>
            <a:ext cx="156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Integrated.py</a:t>
            </a:r>
            <a:endParaRPr kumimoji="1" lang="ja-JP" altLang="en-US" b="1" dirty="0"/>
          </a:p>
        </p:txBody>
      </p:sp>
      <p:sp>
        <p:nvSpPr>
          <p:cNvPr id="17" name="正方形/長方形 16"/>
          <p:cNvSpPr/>
          <p:nvPr/>
        </p:nvSpPr>
        <p:spPr>
          <a:xfrm>
            <a:off x="5667437" y="570124"/>
            <a:ext cx="2208124" cy="388584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応答速計測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667437" y="1119716"/>
            <a:ext cx="2208124" cy="22952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計測結果を応答</a:t>
            </a:r>
            <a:r>
              <a:rPr kumimoji="1" lang="ja-JP" altLang="en-US" sz="900" b="1" dirty="0">
                <a:solidFill>
                  <a:srgbClr val="41719C"/>
                </a:solidFill>
              </a:rPr>
              <a:t>速度テーブル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へ挿入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667437" y="1510247"/>
            <a:ext cx="2208124" cy="24523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応答速度を評価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667437" y="1916493"/>
            <a:ext cx="2208124" cy="264227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評価済み速度を評価テーブルへ挿入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667437" y="2325969"/>
            <a:ext cx="2208124" cy="397496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 smtClean="0">
                <a:solidFill>
                  <a:srgbClr val="41719C"/>
                </a:solidFill>
              </a:rPr>
              <a:t>応答速度テーブルから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41719C"/>
                </a:solidFill>
              </a:rPr>
            </a:br>
            <a:r>
              <a:rPr kumimoji="1" lang="ja-JP" altLang="en-US" sz="900" b="1" dirty="0" smtClean="0">
                <a:solidFill>
                  <a:srgbClr val="41719C"/>
                </a:solidFill>
              </a:rPr>
              <a:t>過去</a:t>
            </a:r>
            <a:r>
              <a:rPr kumimoji="1" lang="en-US" altLang="ja-JP" sz="900" b="1" dirty="0" smtClean="0">
                <a:solidFill>
                  <a:srgbClr val="41719C"/>
                </a:solidFill>
              </a:rPr>
              <a:t>24</a:t>
            </a:r>
            <a:r>
              <a:rPr kumimoji="1" lang="ja-JP" altLang="en-US" sz="900" b="1" dirty="0" smtClean="0">
                <a:solidFill>
                  <a:srgbClr val="41719C"/>
                </a:solidFill>
              </a:rPr>
              <a:t>時間の平均を取り出す</a:t>
            </a:r>
            <a:endParaRPr kumimoji="1" lang="ja-JP" altLang="en-US" sz="900" b="1" dirty="0">
              <a:solidFill>
                <a:srgbClr val="41719C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667437" y="3452347"/>
            <a:ext cx="2208124" cy="350108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平均を評価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667437" y="3967964"/>
            <a:ext cx="2208124" cy="391479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評価済み平均速度を</a:t>
            </a:r>
            <a:endParaRPr kumimoji="1" lang="en-US" altLang="ja-JP" sz="1000" b="1" dirty="0" smtClean="0">
              <a:solidFill>
                <a:srgbClr val="41719C"/>
              </a:solidFill>
            </a:endParaRPr>
          </a:p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評価</a:t>
            </a:r>
            <a:r>
              <a:rPr kumimoji="1" lang="ja-JP" altLang="en-US" sz="1000" b="1" dirty="0">
                <a:solidFill>
                  <a:srgbClr val="41719C"/>
                </a:solidFill>
              </a:rPr>
              <a:t>テーブルへ挿入</a:t>
            </a:r>
            <a:endParaRPr kumimoji="1" lang="ja-JP" altLang="en-US" sz="1050" b="1" dirty="0">
              <a:solidFill>
                <a:srgbClr val="41719C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667437" y="2869295"/>
            <a:ext cx="2208124" cy="417543"/>
          </a:xfrm>
          <a:prstGeom prst="rect">
            <a:avLst/>
          </a:prstGeom>
          <a:solidFill>
            <a:srgbClr val="DEEBF7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b="1" dirty="0" smtClean="0">
                <a:solidFill>
                  <a:srgbClr val="41719C"/>
                </a:solidFill>
              </a:rPr>
              <a:t>抽出した平均を挿入</a:t>
            </a:r>
            <a:endParaRPr kumimoji="1" lang="ja-JP" altLang="en-US" sz="1000" b="1" dirty="0">
              <a:solidFill>
                <a:srgbClr val="41719C"/>
              </a:solidFill>
            </a:endParaRPr>
          </a:p>
        </p:txBody>
      </p:sp>
      <p:sp>
        <p:nvSpPr>
          <p:cNvPr id="26" name="下矢印 25"/>
          <p:cNvSpPr/>
          <p:nvPr/>
        </p:nvSpPr>
        <p:spPr>
          <a:xfrm>
            <a:off x="6673825" y="95420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673825" y="1338290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下矢印 27"/>
          <p:cNvSpPr/>
          <p:nvPr/>
        </p:nvSpPr>
        <p:spPr>
          <a:xfrm>
            <a:off x="6671142" y="1745118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/>
          <p:cNvSpPr/>
          <p:nvPr/>
        </p:nvSpPr>
        <p:spPr>
          <a:xfrm>
            <a:off x="6671142" y="2147969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/>
          <p:cNvSpPr/>
          <p:nvPr/>
        </p:nvSpPr>
        <p:spPr>
          <a:xfrm>
            <a:off x="6671142" y="2712215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下矢印 30"/>
          <p:cNvSpPr/>
          <p:nvPr/>
        </p:nvSpPr>
        <p:spPr>
          <a:xfrm>
            <a:off x="6671142" y="3284017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下矢印 31"/>
          <p:cNvSpPr/>
          <p:nvPr/>
        </p:nvSpPr>
        <p:spPr>
          <a:xfrm>
            <a:off x="6671141" y="3801892"/>
            <a:ext cx="195345" cy="14865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6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8" y="305276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07" y="3159384"/>
            <a:ext cx="4585738" cy="120545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667" y="483287"/>
            <a:ext cx="3151905" cy="46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右矢印 208"/>
          <p:cNvSpPr/>
          <p:nvPr/>
        </p:nvSpPr>
        <p:spPr>
          <a:xfrm>
            <a:off x="1001140" y="4634836"/>
            <a:ext cx="161019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1025" name="屈折矢印 1024"/>
          <p:cNvSpPr/>
          <p:nvPr/>
        </p:nvSpPr>
        <p:spPr>
          <a:xfrm rot="16200000">
            <a:off x="6160299" y="603042"/>
            <a:ext cx="1136510" cy="2036976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角丸四角形 29"/>
          <p:cNvSpPr/>
          <p:nvPr/>
        </p:nvSpPr>
        <p:spPr>
          <a:xfrm>
            <a:off x="6400800" y="1744134"/>
            <a:ext cx="2472266" cy="4656666"/>
          </a:xfrm>
          <a:prstGeom prst="roundRect">
            <a:avLst/>
          </a:prstGeom>
          <a:solidFill>
            <a:schemeClr val="accent5"/>
          </a:solidFill>
          <a:ln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プレゼン】見やすいプレゼン資料の作り方【初心者用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4" y="-597711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1939131"/>
            <a:ext cx="1753870" cy="418200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480" y="291982"/>
            <a:ext cx="2337611" cy="304890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6" y="291982"/>
            <a:ext cx="2411738" cy="297681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618" y="4435956"/>
            <a:ext cx="864014" cy="712052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933" y="4527078"/>
            <a:ext cx="1017555" cy="620930"/>
          </a:xfrm>
          <a:prstGeom prst="rect">
            <a:avLst/>
          </a:prstGeom>
        </p:spPr>
      </p:pic>
      <p:sp>
        <p:nvSpPr>
          <p:cNvPr id="1024" name="テキスト ボックス 1023"/>
          <p:cNvSpPr txBox="1"/>
          <p:nvPr/>
        </p:nvSpPr>
        <p:spPr>
          <a:xfrm>
            <a:off x="6439535" y="6411131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冗長的な</a:t>
            </a:r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  <p:sp>
        <p:nvSpPr>
          <p:cNvPr id="1027" name="右矢印 1026"/>
          <p:cNvSpPr/>
          <p:nvPr/>
        </p:nvSpPr>
        <p:spPr>
          <a:xfrm rot="10800000">
            <a:off x="2691653" y="1335814"/>
            <a:ext cx="663827" cy="63697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右矢印 209"/>
          <p:cNvSpPr/>
          <p:nvPr/>
        </p:nvSpPr>
        <p:spPr>
          <a:xfrm rot="20104714">
            <a:off x="5266929" y="4424942"/>
            <a:ext cx="1755046" cy="18953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41719C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1333" y="3517477"/>
            <a:ext cx="2754004" cy="2640132"/>
          </a:xfrm>
          <a:prstGeom prst="rect">
            <a:avLst/>
          </a:prstGeom>
        </p:spPr>
      </p:pic>
      <p:sp>
        <p:nvSpPr>
          <p:cNvPr id="205" name="屈折矢印 204"/>
          <p:cNvSpPr/>
          <p:nvPr/>
        </p:nvSpPr>
        <p:spPr>
          <a:xfrm rot="5400000">
            <a:off x="1359691" y="3095551"/>
            <a:ext cx="1419332" cy="1261479"/>
          </a:xfrm>
          <a:prstGeom prst="bentUpArrow">
            <a:avLst>
              <a:gd name="adj1" fmla="val 25000"/>
              <a:gd name="adj2" fmla="val 25795"/>
              <a:gd name="adj3" fmla="val 229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正方形/長方形 1029"/>
          <p:cNvSpPr/>
          <p:nvPr/>
        </p:nvSpPr>
        <p:spPr>
          <a:xfrm>
            <a:off x="6400800" y="460607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各サーバの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応答速度を測る</a:t>
            </a:r>
            <a:endParaRPr kumimoji="1" lang="ja-JP" altLang="en-US" b="1" dirty="0"/>
          </a:p>
        </p:txBody>
      </p:sp>
      <p:sp>
        <p:nvSpPr>
          <p:cNvPr id="212" name="正方形/長方形 211"/>
          <p:cNvSpPr/>
          <p:nvPr/>
        </p:nvSpPr>
        <p:spPr>
          <a:xfrm>
            <a:off x="3900785" y="6003130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応答速度に基づいて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割り振りを行う</a:t>
            </a:r>
            <a:endParaRPr kumimoji="1" lang="ja-JP" altLang="en-US" b="1" dirty="0"/>
          </a:p>
        </p:txBody>
      </p:sp>
      <p:sp>
        <p:nvSpPr>
          <p:cNvPr id="213" name="正方形/長方形 212"/>
          <p:cNvSpPr/>
          <p:nvPr/>
        </p:nvSpPr>
        <p:spPr>
          <a:xfrm>
            <a:off x="196669" y="3240624"/>
            <a:ext cx="2243667" cy="59266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応答評価</a:t>
            </a:r>
            <a:r>
              <a:rPr kumimoji="1" lang="en-US" altLang="ja-JP" b="1" dirty="0" smtClean="0"/>
              <a:t>DB</a:t>
            </a:r>
            <a:r>
              <a:rPr kumimoji="1" lang="ja-JP" altLang="en-US" b="1" dirty="0"/>
              <a:t>を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割り振る指標にする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4330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27979"/>
              </p:ext>
            </p:extLst>
          </p:nvPr>
        </p:nvGraphicFramePr>
        <p:xfrm>
          <a:off x="547225" y="2190259"/>
          <a:ext cx="7884676" cy="276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874">
                  <a:extLst>
                    <a:ext uri="{9D8B030D-6E8A-4147-A177-3AD203B41FA5}">
                      <a16:colId xmlns:a16="http://schemas.microsoft.com/office/drawing/2014/main" val="3485652126"/>
                    </a:ext>
                  </a:extLst>
                </a:gridCol>
                <a:gridCol w="837309">
                  <a:extLst>
                    <a:ext uri="{9D8B030D-6E8A-4147-A177-3AD203B41FA5}">
                      <a16:colId xmlns:a16="http://schemas.microsoft.com/office/drawing/2014/main" val="359627915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145896562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221901698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4025677375"/>
                    </a:ext>
                  </a:extLst>
                </a:gridCol>
                <a:gridCol w="1314113">
                  <a:extLst>
                    <a:ext uri="{9D8B030D-6E8A-4147-A177-3AD203B41FA5}">
                      <a16:colId xmlns:a16="http://schemas.microsoft.com/office/drawing/2014/main" val="713905081"/>
                    </a:ext>
                  </a:extLst>
                </a:gridCol>
              </a:tblGrid>
              <a:tr h="460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8592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計測システム作成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21953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評価システム作成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112469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ロードバランサ実装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83884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実験・評価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5737"/>
                  </a:ext>
                </a:extLst>
              </a:tr>
              <a:tr h="4603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 smtClean="0"/>
                        <a:t>論文執筆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77780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/>
          <p:cNvSpPr>
            <a:spLocks noGrp="1"/>
          </p:cNvSpPr>
          <p:nvPr>
            <p:ph type="sldNum" sz="quarter" idx="4294967295"/>
          </p:nvPr>
        </p:nvSpPr>
        <p:spPr>
          <a:xfrm>
            <a:off x="6457950" y="5991225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1" name="右矢印 10"/>
          <p:cNvSpPr/>
          <p:nvPr/>
        </p:nvSpPr>
        <p:spPr>
          <a:xfrm>
            <a:off x="2913132" y="3195429"/>
            <a:ext cx="1246173" cy="2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右矢印 12"/>
          <p:cNvSpPr/>
          <p:nvPr/>
        </p:nvSpPr>
        <p:spPr>
          <a:xfrm>
            <a:off x="4033667" y="3641203"/>
            <a:ext cx="882464" cy="31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4863752" y="4142444"/>
            <a:ext cx="1594198" cy="30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627815" y="4571322"/>
            <a:ext cx="1367116" cy="316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2913131" y="2776507"/>
            <a:ext cx="687825" cy="2334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88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円柱 8"/>
          <p:cNvSpPr/>
          <p:nvPr/>
        </p:nvSpPr>
        <p:spPr>
          <a:xfrm>
            <a:off x="3598101" y="708660"/>
            <a:ext cx="2487686" cy="1627332"/>
          </a:xfrm>
          <a:prstGeom prst="can">
            <a:avLst/>
          </a:prstGeom>
          <a:solidFill>
            <a:srgbClr val="FFD966"/>
          </a:solidFill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</a:t>
            </a:r>
            <a:endParaRPr kumimoji="1" lang="en-US" altLang="ja-JP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データベース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2023110" y="2680912"/>
            <a:ext cx="5433060" cy="2948940"/>
          </a:xfrm>
          <a:prstGeom prst="wedgeRectCallout">
            <a:avLst>
              <a:gd name="adj1" fmla="val -7649"/>
              <a:gd name="adj2" fmla="val -65407"/>
            </a:avLst>
          </a:prstGeom>
          <a:solidFill>
            <a:srgbClr val="BDED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93" y="2750820"/>
            <a:ext cx="2692294" cy="148076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1" y="4231582"/>
            <a:ext cx="4585738" cy="12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2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直方体 30"/>
          <p:cNvSpPr/>
          <p:nvPr/>
        </p:nvSpPr>
        <p:spPr>
          <a:xfrm>
            <a:off x="4856207" y="1719683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 flipV="1">
            <a:off x="2039252" y="3555451"/>
            <a:ext cx="2520558" cy="2023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雲 3"/>
          <p:cNvSpPr/>
          <p:nvPr/>
        </p:nvSpPr>
        <p:spPr>
          <a:xfrm>
            <a:off x="547730" y="3102298"/>
            <a:ext cx="1691235" cy="946768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2538371" y="3061837"/>
            <a:ext cx="1124793" cy="987229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方体 6"/>
          <p:cNvSpPr/>
          <p:nvPr/>
        </p:nvSpPr>
        <p:spPr>
          <a:xfrm>
            <a:off x="4078384" y="3169056"/>
            <a:ext cx="1359462" cy="772790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/>
          <p:cNvSpPr/>
          <p:nvPr/>
        </p:nvSpPr>
        <p:spPr>
          <a:xfrm>
            <a:off x="7013266" y="2236449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代替処理 8"/>
          <p:cNvSpPr/>
          <p:nvPr/>
        </p:nvSpPr>
        <p:spPr>
          <a:xfrm>
            <a:off x="7013266" y="3223677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代替処理 9"/>
          <p:cNvSpPr/>
          <p:nvPr/>
        </p:nvSpPr>
        <p:spPr>
          <a:xfrm>
            <a:off x="7013266" y="4245986"/>
            <a:ext cx="679730" cy="825388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57868" y="40144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ロードバランサ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538371" y="4061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ルーター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62583" y="3391016"/>
            <a:ext cx="66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WAN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21168" y="245112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718424" y="34517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675910" y="448533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58610" y="125199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</a:t>
            </a:r>
            <a:r>
              <a:rPr kumimoji="1" lang="ja-JP" altLang="en-US" dirty="0"/>
              <a:t>の</a:t>
            </a:r>
            <a:r>
              <a:rPr kumimoji="1" lang="ja-JP" altLang="en-US" dirty="0" smtClean="0"/>
              <a:t>計測サーバ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77659" y="51697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冗長的なサーバ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31" idx="5"/>
            <a:endCxn id="8" idx="1"/>
          </p:cNvCxnSpPr>
          <p:nvPr/>
        </p:nvCxnSpPr>
        <p:spPr>
          <a:xfrm>
            <a:off x="6215669" y="2009479"/>
            <a:ext cx="797597" cy="63966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1" idx="5"/>
            <a:endCxn id="9" idx="1"/>
          </p:cNvCxnSpPr>
          <p:nvPr/>
        </p:nvCxnSpPr>
        <p:spPr>
          <a:xfrm>
            <a:off x="6215669" y="2009479"/>
            <a:ext cx="797597" cy="16268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1" idx="5"/>
            <a:endCxn id="10" idx="1"/>
          </p:cNvCxnSpPr>
          <p:nvPr/>
        </p:nvCxnSpPr>
        <p:spPr>
          <a:xfrm>
            <a:off x="6215669" y="2009479"/>
            <a:ext cx="797597" cy="26492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6338763" y="2009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計測</a:t>
            </a:r>
          </a:p>
        </p:txBody>
      </p:sp>
      <p:cxnSp>
        <p:nvCxnSpPr>
          <p:cNvPr id="53" name="直線矢印コネクタ 52"/>
          <p:cNvCxnSpPr>
            <a:stCxn id="31" idx="3"/>
            <a:endCxn id="7" idx="0"/>
          </p:cNvCxnSpPr>
          <p:nvPr/>
        </p:nvCxnSpPr>
        <p:spPr>
          <a:xfrm flipH="1">
            <a:off x="4854714" y="2492473"/>
            <a:ext cx="584625" cy="6765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060659" y="2499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平均応答速度を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指標として送る</a:t>
            </a:r>
            <a:endParaRPr kumimoji="1" lang="en-US" altLang="ja-JP" dirty="0" smtClean="0"/>
          </a:p>
        </p:txBody>
      </p:sp>
      <p:cxnSp>
        <p:nvCxnSpPr>
          <p:cNvPr id="56" name="直線矢印コネクタ 55"/>
          <p:cNvCxnSpPr>
            <a:stCxn id="7" idx="5"/>
            <a:endCxn id="10" idx="1"/>
          </p:cNvCxnSpPr>
          <p:nvPr/>
        </p:nvCxnSpPr>
        <p:spPr>
          <a:xfrm>
            <a:off x="5437846" y="3458852"/>
            <a:ext cx="1575420" cy="11998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5691137" y="4029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割り振る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角丸四角形 14"/>
          <p:cNvSpPr/>
          <p:nvPr/>
        </p:nvSpPr>
        <p:spPr>
          <a:xfrm>
            <a:off x="3241902" y="4341702"/>
            <a:ext cx="1629502" cy="11317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6" b="10847"/>
          <a:stretch/>
        </p:blipFill>
        <p:spPr>
          <a:xfrm>
            <a:off x="1394901" y="313867"/>
            <a:ext cx="6347073" cy="2825841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1826528" y="4737296"/>
            <a:ext cx="1415373" cy="34058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69" y="4551562"/>
            <a:ext cx="864014" cy="71205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23" y="4629538"/>
            <a:ext cx="1017555" cy="620930"/>
          </a:xfrm>
          <a:prstGeom prst="rect">
            <a:avLst/>
          </a:prstGeom>
        </p:spPr>
      </p:pic>
      <p:sp>
        <p:nvSpPr>
          <p:cNvPr id="7" name="直方体 6"/>
          <p:cNvSpPr/>
          <p:nvPr/>
        </p:nvSpPr>
        <p:spPr>
          <a:xfrm>
            <a:off x="3359686" y="4719512"/>
            <a:ext cx="1406523" cy="60880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ロードバランサ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直方体 11"/>
          <p:cNvSpPr/>
          <p:nvPr/>
        </p:nvSpPr>
        <p:spPr>
          <a:xfrm>
            <a:off x="6165518" y="3803278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サーバ１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直方体 12"/>
          <p:cNvSpPr/>
          <p:nvPr/>
        </p:nvSpPr>
        <p:spPr>
          <a:xfrm>
            <a:off x="6165517" y="4464025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サーバ２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直方体 13"/>
          <p:cNvSpPr/>
          <p:nvPr/>
        </p:nvSpPr>
        <p:spPr>
          <a:xfrm>
            <a:off x="6165516" y="5179607"/>
            <a:ext cx="931197" cy="513173"/>
          </a:xfrm>
          <a:prstGeom prst="cube">
            <a:avLst/>
          </a:prstGeom>
          <a:solidFill>
            <a:srgbClr val="BDED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>
                <a:solidFill>
                  <a:schemeClr val="tx1"/>
                </a:solidFill>
              </a:rPr>
              <a:t>サーバ３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7" idx="5"/>
            <a:endCxn id="12" idx="2"/>
          </p:cNvCxnSpPr>
          <p:nvPr/>
        </p:nvCxnSpPr>
        <p:spPr>
          <a:xfrm flipV="1">
            <a:off x="4766209" y="4124011"/>
            <a:ext cx="1399309" cy="8238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7" idx="5"/>
            <a:endCxn id="14" idx="2"/>
          </p:cNvCxnSpPr>
          <p:nvPr/>
        </p:nvCxnSpPr>
        <p:spPr>
          <a:xfrm>
            <a:off x="4766209" y="4947813"/>
            <a:ext cx="1399307" cy="5525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7" idx="5"/>
            <a:endCxn id="13" idx="2"/>
          </p:cNvCxnSpPr>
          <p:nvPr/>
        </p:nvCxnSpPr>
        <p:spPr>
          <a:xfrm flipV="1">
            <a:off x="4766209" y="4784758"/>
            <a:ext cx="1399308" cy="16305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207243" y="3715986"/>
            <a:ext cx="17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ここが遅いと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ボトルネックに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11399" y="4358175"/>
            <a:ext cx="1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/>
              <a:t>WEB</a:t>
            </a:r>
            <a:r>
              <a:rPr kumimoji="1" lang="ja-JP" altLang="en-US" b="1" dirty="0" smtClean="0"/>
              <a:t>サーバ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0252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1294726" y="1237535"/>
            <a:ext cx="2233402" cy="4265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PC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4361" y="1712639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応答速度計測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14361" y="2870598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レスポンス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614361" y="3950144"/>
            <a:ext cx="1594131" cy="786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平均を出す</a:t>
            </a:r>
            <a:r>
              <a:rPr kumimoji="1" lang="en-US" altLang="ja-JP" dirty="0" smtClean="0">
                <a:solidFill>
                  <a:schemeClr val="tx1"/>
                </a:solidFill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</a:rPr>
            </a:br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4449860" y="130273"/>
            <a:ext cx="2744465" cy="2015462"/>
            <a:chOff x="4031814" y="1690690"/>
            <a:chExt cx="2744465" cy="2015462"/>
          </a:xfrm>
        </p:grpSpPr>
        <p:sp>
          <p:nvSpPr>
            <p:cNvPr id="9" name="正方形/長方形 8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192.168.1.81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フローチャート: 磁気ディスク 10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449860" y="2376799"/>
            <a:ext cx="2744465" cy="2015462"/>
            <a:chOff x="4031814" y="1690690"/>
            <a:chExt cx="2744465" cy="2015462"/>
          </a:xfrm>
        </p:grpSpPr>
        <p:sp>
          <p:nvSpPr>
            <p:cNvPr id="13" name="正方形/長方形 12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192.168.1.82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フローチャート: 磁気ディスク 14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4449859" y="4623325"/>
            <a:ext cx="2744465" cy="2015462"/>
            <a:chOff x="4031814" y="1690690"/>
            <a:chExt cx="2744465" cy="2015462"/>
          </a:xfrm>
        </p:grpSpPr>
        <p:sp>
          <p:nvSpPr>
            <p:cNvPr id="17" name="正方形/長方形 16"/>
            <p:cNvSpPr/>
            <p:nvPr/>
          </p:nvSpPr>
          <p:spPr>
            <a:xfrm>
              <a:off x="4031814" y="1690690"/>
              <a:ext cx="2744465" cy="2015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192.168.1.83</a:t>
              </a:r>
              <a:r>
                <a:rPr kumimoji="1" lang="ja-JP" altLang="en-US" dirty="0" smtClean="0"/>
                <a:t>ラズパイ</a:t>
              </a:r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en-US" altLang="ja-JP" dirty="0"/>
            </a:p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72000" y="2112795"/>
              <a:ext cx="1570276" cy="622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</a:rPr>
                <a:t>検索システム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フローチャート: 磁気ディスク 18"/>
            <p:cNvSpPr/>
            <p:nvPr/>
          </p:nvSpPr>
          <p:spPr>
            <a:xfrm>
              <a:off x="4769938" y="2766380"/>
              <a:ext cx="1174399" cy="782637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観光地</a:t>
              </a:r>
              <a:r>
                <a:rPr kumimoji="1" lang="en-US" altLang="ja-JP" dirty="0" smtClean="0"/>
                <a:t>DB</a:t>
              </a:r>
              <a:endParaRPr kumimoji="1" lang="ja-JP" altLang="en-US" dirty="0"/>
            </a:p>
          </p:txBody>
        </p:sp>
      </p:grpSp>
      <p:cxnSp>
        <p:nvCxnSpPr>
          <p:cNvPr id="20" name="直線矢印コネクタ 19"/>
          <p:cNvCxnSpPr>
            <a:stCxn id="11" idx="0"/>
          </p:cNvCxnSpPr>
          <p:nvPr/>
        </p:nvCxnSpPr>
        <p:spPr>
          <a:xfrm flipH="1" flipV="1">
            <a:off x="5769621" y="9791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H="1" flipV="1">
            <a:off x="5769621" y="3208636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 flipV="1">
            <a:off x="5755966" y="5499965"/>
            <a:ext cx="5563" cy="487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5" idx="2"/>
            <a:endCxn id="6" idx="0"/>
          </p:cNvCxnSpPr>
          <p:nvPr/>
        </p:nvCxnSpPr>
        <p:spPr>
          <a:xfrm>
            <a:off x="2411427" y="2499535"/>
            <a:ext cx="0" cy="371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6" idx="2"/>
            <a:endCxn id="7" idx="0"/>
          </p:cNvCxnSpPr>
          <p:nvPr/>
        </p:nvCxnSpPr>
        <p:spPr>
          <a:xfrm>
            <a:off x="2411427" y="3657494"/>
            <a:ext cx="0" cy="292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endCxn id="18" idx="1"/>
          </p:cNvCxnSpPr>
          <p:nvPr/>
        </p:nvCxnSpPr>
        <p:spPr>
          <a:xfrm>
            <a:off x="3191003" y="2337151"/>
            <a:ext cx="1799042" cy="301967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3"/>
            <a:endCxn id="14" idx="1"/>
          </p:cNvCxnSpPr>
          <p:nvPr/>
        </p:nvCxnSpPr>
        <p:spPr>
          <a:xfrm>
            <a:off x="3208492" y="2106087"/>
            <a:ext cx="1781554" cy="100421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10" idx="1"/>
          </p:cNvCxnSpPr>
          <p:nvPr/>
        </p:nvCxnSpPr>
        <p:spPr>
          <a:xfrm flipV="1">
            <a:off x="3191003" y="863778"/>
            <a:ext cx="1799043" cy="11023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67237" y="33874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１日の平均を出すアーキテクチャー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3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サーバ管理システム提案方式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1A4E16F-9CEB-47A6-B8DF-28924D05829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02361" y="1728858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現在の応答速度を取得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5214373" y="1831461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１日の応答速度の平均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184321" y="3155776"/>
            <a:ext cx="2487153" cy="86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現在と１日平均の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応答速度を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比較する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0" name="直線矢印コネクタ 39"/>
          <p:cNvCxnSpPr>
            <a:stCxn id="37" idx="2"/>
            <a:endCxn id="38" idx="3"/>
          </p:cNvCxnSpPr>
          <p:nvPr/>
        </p:nvCxnSpPr>
        <p:spPr>
          <a:xfrm flipH="1">
            <a:off x="5671474" y="2699204"/>
            <a:ext cx="786476" cy="890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5" idx="2"/>
            <a:endCxn id="38" idx="1"/>
          </p:cNvCxnSpPr>
          <p:nvPr/>
        </p:nvCxnSpPr>
        <p:spPr>
          <a:xfrm>
            <a:off x="2345938" y="2596601"/>
            <a:ext cx="838383" cy="9930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3401491" y="4315796"/>
            <a:ext cx="2052814" cy="8223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平均よりも低い</a:t>
            </a:r>
            <a:endParaRPr kumimoji="1" lang="ja-JP" altLang="en-US" sz="1200" dirty="0"/>
          </a:p>
        </p:txBody>
      </p:sp>
      <p:cxnSp>
        <p:nvCxnSpPr>
          <p:cNvPr id="50" name="直線矢印コネクタ 49"/>
          <p:cNvCxnSpPr>
            <a:stCxn id="38" idx="2"/>
            <a:endCxn id="49" idx="0"/>
          </p:cNvCxnSpPr>
          <p:nvPr/>
        </p:nvCxnSpPr>
        <p:spPr>
          <a:xfrm>
            <a:off x="4427898" y="4023519"/>
            <a:ext cx="0" cy="292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49" idx="2"/>
            <a:endCxn id="57" idx="0"/>
          </p:cNvCxnSpPr>
          <p:nvPr/>
        </p:nvCxnSpPr>
        <p:spPr>
          <a:xfrm flipH="1">
            <a:off x="4427897" y="5138107"/>
            <a:ext cx="1" cy="398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3447150" y="5537069"/>
            <a:ext cx="1961493" cy="423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アラートを送信</a:t>
            </a:r>
            <a:endParaRPr kumimoji="1" lang="ja-JP" altLang="en-US" dirty="0"/>
          </a:p>
        </p:txBody>
      </p:sp>
      <p:grpSp>
        <p:nvGrpSpPr>
          <p:cNvPr id="80" name="グループ化 79"/>
          <p:cNvGrpSpPr/>
          <p:nvPr/>
        </p:nvGrpSpPr>
        <p:grpSpPr>
          <a:xfrm>
            <a:off x="6509857" y="2839976"/>
            <a:ext cx="2608806" cy="2608290"/>
            <a:chOff x="2298138" y="1351370"/>
            <a:chExt cx="3533798" cy="3536219"/>
          </a:xfrm>
        </p:grpSpPr>
        <p:sp>
          <p:nvSpPr>
            <p:cNvPr id="81" name="角丸四角形 80"/>
            <p:cNvSpPr/>
            <p:nvPr/>
          </p:nvSpPr>
          <p:spPr>
            <a:xfrm>
              <a:off x="2298138" y="1351370"/>
              <a:ext cx="3285366" cy="35362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0058" y="1620817"/>
              <a:ext cx="3271878" cy="2997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3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071981" y="622703"/>
            <a:ext cx="3984215" cy="4910667"/>
            <a:chOff x="385498" y="2245946"/>
            <a:chExt cx="3984215" cy="491066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385498" y="2245946"/>
              <a:ext cx="3984215" cy="4910667"/>
              <a:chOff x="380434" y="626533"/>
              <a:chExt cx="3984215" cy="4910667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380434" y="626533"/>
                <a:ext cx="3984215" cy="4910667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endParaRPr kumimoji="1" lang="ja-JP" altLang="en-US" dirty="0"/>
              </a:p>
            </p:txBody>
          </p:sp>
          <p:sp>
            <p:nvSpPr>
              <p:cNvPr id="8" name="円柱 7"/>
              <p:cNvSpPr/>
              <p:nvPr/>
            </p:nvSpPr>
            <p:spPr>
              <a:xfrm>
                <a:off x="1427291" y="3863246"/>
                <a:ext cx="1881651" cy="1363980"/>
              </a:xfrm>
              <a:prstGeom prst="can">
                <a:avLst/>
              </a:prstGeom>
              <a:solidFill>
                <a:srgbClr val="FFD966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60998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現在の速度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464528" y="1407508"/>
                <a:ext cx="1624986" cy="71772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X</a:t>
                </a: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の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平均速度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097669" y="2670118"/>
                <a:ext cx="2549731" cy="61186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サーバ応答速度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/>
                </a:r>
                <a:br>
                  <a:rPr kumimoji="1" lang="en-US" altLang="ja-JP" b="1" dirty="0" smtClean="0">
                    <a:solidFill>
                      <a:srgbClr val="41719C"/>
                    </a:solidFill>
                  </a:rPr>
                </a:br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評価アルゴリズム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2" name="下矢印 31"/>
              <p:cNvSpPr/>
              <p:nvPr/>
            </p:nvSpPr>
            <p:spPr>
              <a:xfrm>
                <a:off x="2052648" y="2183955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テキスト ボックス 32"/>
              <p:cNvSpPr txBox="1"/>
              <p:nvPr/>
            </p:nvSpPr>
            <p:spPr>
              <a:xfrm>
                <a:off x="1026312" y="825514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 dirty="0" smtClean="0"/>
                  <a:t>評価付けシステム</a:t>
                </a:r>
                <a:endParaRPr kumimoji="1" lang="ja-JP" altLang="en-US" sz="2400" b="1" dirty="0"/>
              </a:p>
            </p:txBody>
          </p:sp>
          <p:sp>
            <p:nvSpPr>
              <p:cNvPr id="41" name="下矢印 40"/>
              <p:cNvSpPr/>
              <p:nvPr/>
            </p:nvSpPr>
            <p:spPr>
              <a:xfrm>
                <a:off x="2029864" y="3353913"/>
                <a:ext cx="639774" cy="437406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テキスト ボックス 30"/>
            <p:cNvSpPr txBox="1"/>
            <p:nvPr/>
          </p:nvSpPr>
          <p:spPr>
            <a:xfrm>
              <a:off x="2165432" y="3208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b="1" dirty="0" smtClean="0"/>
                <a:t>＋</a:t>
              </a:r>
              <a:endParaRPr kumimoji="1" lang="ja-JP" altLang="en-US" b="1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2870706" y="4231394"/>
            <a:ext cx="2377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評価済み</a:t>
            </a:r>
            <a:endParaRPr kumimoji="1" lang="en-US" altLang="ja-JP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応答速度を</a:t>
            </a: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kumimoji="1" lang="ja-JP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へ保管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17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845376" y="2568001"/>
              <a:ext cx="3591662" cy="786896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 smtClean="0">
                  <a:solidFill>
                    <a:srgbClr val="41719C"/>
                  </a:solidFill>
                </a:rPr>
                <a:t>応</a:t>
              </a:r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答計測テーブルへ挿入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1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635769" y="668866"/>
            <a:ext cx="3984215" cy="5200819"/>
            <a:chOff x="4591569" y="626533"/>
            <a:chExt cx="3984215" cy="5200819"/>
          </a:xfrm>
        </p:grpSpPr>
        <p:sp>
          <p:nvSpPr>
            <p:cNvPr id="23" name="正方形/長方形 22"/>
            <p:cNvSpPr/>
            <p:nvPr/>
          </p:nvSpPr>
          <p:spPr>
            <a:xfrm>
              <a:off x="4591569" y="626533"/>
              <a:ext cx="3984215" cy="5200819"/>
            </a:xfrm>
            <a:prstGeom prst="rect">
              <a:avLst/>
            </a:prstGeom>
            <a:solidFill>
              <a:srgbClr val="BDE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r>
                <a:rPr kumimoji="1" lang="en-US" altLang="ja-JP" b="1" dirty="0" smtClean="0"/>
                <a:t/>
              </a:r>
              <a:br>
                <a:rPr kumimoji="1" lang="en-US" altLang="ja-JP" b="1" dirty="0" smtClean="0"/>
              </a:br>
              <a:endParaRPr kumimoji="1" lang="ja-JP" altLang="en-US" b="1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845376" y="1314565"/>
              <a:ext cx="3591662" cy="10255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応答速度計測プログラム</a:t>
              </a:r>
              <a:endParaRPr kumimoji="1" lang="en-US" altLang="ja-JP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365787" y="3582829"/>
              <a:ext cx="205698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過去</a:t>
              </a:r>
              <a:r>
                <a:rPr kumimoji="1" lang="en-US" altLang="ja-JP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24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時間のデータを抽出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5461951" y="1711633"/>
              <a:ext cx="2358511" cy="4624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分に</a:t>
              </a:r>
              <a:r>
                <a:rPr kumimoji="1" lang="en-US" altLang="ja-JP" b="1" dirty="0" smtClean="0">
                  <a:solidFill>
                    <a:schemeClr val="tx1"/>
                  </a:solidFill>
                </a:rPr>
                <a:t>1</a:t>
              </a:r>
              <a:r>
                <a:rPr kumimoji="1" lang="ja-JP" altLang="en-US" b="1" dirty="0" smtClean="0">
                  <a:solidFill>
                    <a:schemeClr val="tx1"/>
                  </a:solidFill>
                </a:rPr>
                <a:t>回計測</a:t>
              </a:r>
              <a:endParaRPr kumimoji="1" lang="en-US" altLang="ja-JP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798085" y="3575208"/>
              <a:ext cx="1461259" cy="657818"/>
            </a:xfrm>
            <a:prstGeom prst="rect">
              <a:avLst/>
            </a:prstGeom>
            <a:solidFill>
              <a:srgbClr val="DEE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直近</a:t>
              </a:r>
              <a:r>
                <a:rPr kumimoji="1" lang="ja-JP" altLang="en-US" sz="1400" b="1" dirty="0" smtClean="0">
                  <a:solidFill>
                    <a:schemeClr val="accent1">
                      <a:lumMod val="50000"/>
                    </a:schemeClr>
                  </a:solidFill>
                </a:rPr>
                <a:t>の応答速度を抽出</a:t>
              </a:r>
              <a:endParaRPr kumimoji="1" lang="en-US" altLang="ja-JP" sz="1400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718499" y="4757272"/>
              <a:ext cx="1467335" cy="657818"/>
            </a:xfrm>
            <a:prstGeom prst="rect">
              <a:avLst/>
            </a:prstGeom>
            <a:solidFill>
              <a:srgbClr val="FFD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平均の応答速度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5414125" y="777831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 smtClean="0"/>
                <a:t>応答速度の計測</a:t>
              </a:r>
              <a:endParaRPr kumimoji="1" lang="ja-JP" altLang="en-US" sz="2400" b="1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41379" y="4754620"/>
              <a:ext cx="1467335" cy="6578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>
                  <a:solidFill>
                    <a:schemeClr val="tx1"/>
                  </a:solidFill>
                </a:rPr>
                <a:t>現在</a:t>
              </a:r>
              <a:r>
                <a:rPr kumimoji="1" lang="ja-JP" altLang="en-US" sz="1400" b="1" dirty="0" smtClean="0">
                  <a:solidFill>
                    <a:schemeClr val="tx1"/>
                  </a:solidFill>
                </a:rPr>
                <a:t>の応答速度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下矢印 41"/>
            <p:cNvSpPr/>
            <p:nvPr/>
          </p:nvSpPr>
          <p:spPr>
            <a:xfrm>
              <a:off x="6321319" y="2192087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下矢印 42"/>
            <p:cNvSpPr/>
            <p:nvPr/>
          </p:nvSpPr>
          <p:spPr>
            <a:xfrm>
              <a:off x="5262270" y="319159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下矢印 43"/>
            <p:cNvSpPr/>
            <p:nvPr/>
          </p:nvSpPr>
          <p:spPr>
            <a:xfrm>
              <a:off x="7074394" y="3208671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下矢印 44"/>
            <p:cNvSpPr/>
            <p:nvPr/>
          </p:nvSpPr>
          <p:spPr>
            <a:xfrm>
              <a:off x="7074394" y="4289386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下矢印 45"/>
            <p:cNvSpPr/>
            <p:nvPr/>
          </p:nvSpPr>
          <p:spPr>
            <a:xfrm>
              <a:off x="5259156" y="4289582"/>
              <a:ext cx="639774" cy="43740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2900777" y="104063"/>
            <a:ext cx="2744466" cy="6508514"/>
            <a:chOff x="5076711" y="95597"/>
            <a:chExt cx="2744466" cy="6508514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076711" y="95597"/>
              <a:ext cx="2744466" cy="6508514"/>
              <a:chOff x="5076711" y="95597"/>
              <a:chExt cx="2744466" cy="6508514"/>
            </a:xfrm>
          </p:grpSpPr>
          <p:sp>
            <p:nvSpPr>
              <p:cNvPr id="36" name="正方形/長方形 35"/>
              <p:cNvSpPr/>
              <p:nvPr/>
            </p:nvSpPr>
            <p:spPr>
              <a:xfrm>
                <a:off x="5076712" y="95597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192.168.1.81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616898" y="517702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8" name="フローチャート: 磁気ディスク 37"/>
              <p:cNvSpPr/>
              <p:nvPr/>
            </p:nvSpPr>
            <p:spPr>
              <a:xfrm>
                <a:off x="5814836" y="1234461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39" name="正方形/長方形 38"/>
              <p:cNvSpPr/>
              <p:nvPr/>
            </p:nvSpPr>
            <p:spPr>
              <a:xfrm>
                <a:off x="5076712" y="2342123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192.168.1.82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5616898" y="2764228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1" name="フローチャート: 磁気ディスク 40"/>
              <p:cNvSpPr/>
              <p:nvPr/>
            </p:nvSpPr>
            <p:spPr>
              <a:xfrm>
                <a:off x="5814836" y="3480987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5076711" y="4588649"/>
                <a:ext cx="2744465" cy="2015462"/>
              </a:xfrm>
              <a:prstGeom prst="rect">
                <a:avLst/>
              </a:prstGeom>
              <a:solidFill>
                <a:srgbClr val="BDE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chemeClr val="tx1"/>
                    </a:solidFill>
                  </a:rPr>
                  <a:t>192.168.1.83</a:t>
                </a:r>
                <a:r>
                  <a:rPr kumimoji="1" lang="ja-JP" altLang="en-US" b="1" dirty="0" smtClean="0">
                    <a:solidFill>
                      <a:schemeClr val="tx1"/>
                    </a:solidFill>
                  </a:rPr>
                  <a:t>ラズパイ</a:t>
                </a:r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algn="ctr"/>
                <a:endParaRPr kumimoji="1" lang="en-US" altLang="ja-JP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5616897" y="5010754"/>
                <a:ext cx="1570276" cy="622799"/>
              </a:xfrm>
              <a:prstGeom prst="rect">
                <a:avLst/>
              </a:prstGeom>
              <a:solidFill>
                <a:srgbClr val="DEEB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検索システム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  <p:sp>
            <p:nvSpPr>
              <p:cNvPr id="44" name="フローチャート: 磁気ディスク 43"/>
              <p:cNvSpPr/>
              <p:nvPr/>
            </p:nvSpPr>
            <p:spPr>
              <a:xfrm>
                <a:off x="5814836" y="5727513"/>
                <a:ext cx="1174399" cy="782637"/>
              </a:xfrm>
              <a:prstGeom prst="flowChartMagneticDisk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b="1" dirty="0" smtClean="0">
                    <a:solidFill>
                      <a:srgbClr val="41719C"/>
                    </a:solidFill>
                  </a:rPr>
                  <a:t>観光地</a:t>
                </a:r>
                <a:r>
                  <a:rPr kumimoji="1" lang="en-US" altLang="ja-JP" b="1" dirty="0" smtClean="0">
                    <a:solidFill>
                      <a:srgbClr val="41719C"/>
                    </a:solidFill>
                  </a:rPr>
                  <a:t>DB</a:t>
                </a:r>
                <a:endParaRPr kumimoji="1" lang="ja-JP" altLang="en-US" b="1" dirty="0">
                  <a:solidFill>
                    <a:srgbClr val="41719C"/>
                  </a:solidFill>
                </a:endParaRPr>
              </a:p>
            </p:txBody>
          </p:sp>
        </p:grpSp>
        <p:sp>
          <p:nvSpPr>
            <p:cNvPr id="66" name="下矢印 65"/>
            <p:cNvSpPr/>
            <p:nvPr/>
          </p:nvSpPr>
          <p:spPr>
            <a:xfrm rot="10800000">
              <a:off x="6224721" y="325790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下矢印 66"/>
            <p:cNvSpPr/>
            <p:nvPr/>
          </p:nvSpPr>
          <p:spPr>
            <a:xfrm rot="10800000">
              <a:off x="6224721" y="938899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下矢印 67"/>
            <p:cNvSpPr/>
            <p:nvPr/>
          </p:nvSpPr>
          <p:spPr>
            <a:xfrm rot="10800000">
              <a:off x="6224721" y="5431951"/>
              <a:ext cx="354627" cy="40320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2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/>
          <p:cNvSpPr/>
          <p:nvPr/>
        </p:nvSpPr>
        <p:spPr>
          <a:xfrm>
            <a:off x="5012799" y="994187"/>
            <a:ext cx="2744465" cy="8831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192.168.1.81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サービス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1533224" y="2374866"/>
            <a:ext cx="2744465" cy="2015462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192.168.1.82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ラズパイ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073410" y="2796971"/>
            <a:ext cx="1570276" cy="622799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検索システム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41" name="フローチャート: 磁気ディスク 40"/>
          <p:cNvSpPr/>
          <p:nvPr/>
        </p:nvSpPr>
        <p:spPr>
          <a:xfrm>
            <a:off x="2271348" y="3513730"/>
            <a:ext cx="1174399" cy="782637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観光地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1533223" y="4621392"/>
            <a:ext cx="2744465" cy="2015462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192.168.1.83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ラズパイ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073409" y="5043497"/>
            <a:ext cx="1570276" cy="622799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検索システム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44" name="フローチャート: 磁気ディスク 43"/>
          <p:cNvSpPr/>
          <p:nvPr/>
        </p:nvSpPr>
        <p:spPr>
          <a:xfrm>
            <a:off x="2271348" y="5760256"/>
            <a:ext cx="1174399" cy="782637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41719C"/>
                </a:solidFill>
              </a:rPr>
              <a:t>観光地</a:t>
            </a:r>
            <a:r>
              <a:rPr kumimoji="1" lang="en-US" altLang="ja-JP" b="1" dirty="0" smtClean="0">
                <a:solidFill>
                  <a:srgbClr val="41719C"/>
                </a:solidFill>
              </a:rPr>
              <a:t>DB</a:t>
            </a:r>
            <a:endParaRPr kumimoji="1" lang="ja-JP" altLang="en-US" b="1" dirty="0">
              <a:solidFill>
                <a:srgbClr val="41719C"/>
              </a:solidFill>
            </a:endParaRPr>
          </a:p>
        </p:txBody>
      </p:sp>
      <p:sp>
        <p:nvSpPr>
          <p:cNvPr id="66" name="下矢印 65"/>
          <p:cNvSpPr/>
          <p:nvPr/>
        </p:nvSpPr>
        <p:spPr>
          <a:xfrm rot="10800000">
            <a:off x="2681233" y="3290652"/>
            <a:ext cx="354627" cy="40320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下矢印 67"/>
          <p:cNvSpPr/>
          <p:nvPr/>
        </p:nvSpPr>
        <p:spPr>
          <a:xfrm rot="10800000">
            <a:off x="2681233" y="5464694"/>
            <a:ext cx="354627" cy="40320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012798" y="2054244"/>
            <a:ext cx="2744465" cy="8831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192.168.1.82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サービス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12797" y="3108370"/>
            <a:ext cx="2744465" cy="883165"/>
          </a:xfrm>
          <a:prstGeom prst="rect">
            <a:avLst/>
          </a:prstGeom>
          <a:solidFill>
            <a:srgbClr val="BD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192.168.1.83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smtClean="0">
                <a:solidFill>
                  <a:schemeClr val="tx1"/>
                </a:solidFill>
              </a:rPr>
              <a:t>WEB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サービス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3227</TotalTime>
  <Words>631</Words>
  <Application>Microsoft Office PowerPoint</Application>
  <PresentationFormat>画面に合わせる (4:3)</PresentationFormat>
  <Paragraphs>199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サーバ管理システム提案方式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103</cp:revision>
  <dcterms:created xsi:type="dcterms:W3CDTF">2021-04-16T03:36:38Z</dcterms:created>
  <dcterms:modified xsi:type="dcterms:W3CDTF">2021-07-22T16:25:38Z</dcterms:modified>
</cp:coreProperties>
</file>