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91" r:id="rId2"/>
    <p:sldId id="300" r:id="rId3"/>
    <p:sldId id="334" r:id="rId4"/>
    <p:sldId id="335" r:id="rId5"/>
    <p:sldId id="258" r:id="rId6"/>
    <p:sldId id="336" r:id="rId7"/>
    <p:sldId id="260" r:id="rId8"/>
    <p:sldId id="263" r:id="rId9"/>
    <p:sldId id="338" r:id="rId10"/>
    <p:sldId id="318" r:id="rId11"/>
    <p:sldId id="330" r:id="rId12"/>
    <p:sldId id="289" r:id="rId13"/>
    <p:sldId id="286" r:id="rId14"/>
    <p:sldId id="339" r:id="rId15"/>
    <p:sldId id="337" r:id="rId16"/>
    <p:sldId id="294" r:id="rId17"/>
    <p:sldId id="331" r:id="rId18"/>
    <p:sldId id="315" r:id="rId19"/>
    <p:sldId id="333" r:id="rId20"/>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15" autoAdjust="0"/>
  </p:normalViewPr>
  <p:slideViewPr>
    <p:cSldViewPr snapToGrid="0">
      <p:cViewPr varScale="1">
        <p:scale>
          <a:sx n="70" d="100"/>
          <a:sy n="70" d="100"/>
        </p:scale>
        <p:origin x="1180" y="32"/>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2022/1/18</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dirty="0"/>
          </a:p>
        </p:txBody>
      </p:sp>
    </p:spTree>
    <p:extLst>
      <p:ext uri="{BB962C8B-B14F-4D97-AF65-F5344CB8AC3E}">
        <p14:creationId xmlns:p14="http://schemas.microsoft.com/office/powerpoint/2010/main" val="271706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124712"/>
            <a:ext cx="8376476" cy="4965192"/>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速度に基づいた割り振り</a:t>
            </a:r>
            <a:r>
              <a:rPr lang="en-US" altLang="ja-JP" sz="3200" dirty="0"/>
              <a:t/>
            </a:r>
            <a:br>
              <a:rPr lang="en-US" altLang="ja-JP" sz="3200" dirty="0"/>
            </a:b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smtClean="0"/>
          </a:p>
          <a:p>
            <a:pPr marL="0" indent="0">
              <a:buNone/>
            </a:pP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r>
              <a:rPr lang="ja-JP" altLang="ja-JP" sz="3200" u="sng" dirty="0" smtClean="0"/>
              <a:t>稼働率</a:t>
            </a:r>
            <a:r>
              <a:rPr lang="ja-JP" altLang="ja-JP" sz="3200" u="sng" dirty="0"/>
              <a:t>を落とすことなく</a:t>
            </a:r>
            <a:r>
              <a:rPr lang="ja-JP" altLang="ja-JP" sz="3200" dirty="0" smtClean="0"/>
              <a:t>，負荷分散の重みを動的にロードバランサ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smtClean="0"/>
              <a:t>環境</a:t>
            </a:r>
            <a:r>
              <a:rPr lang="ja-JP" altLang="en-US" dirty="0" smtClean="0"/>
              <a:t>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smtClean="0"/>
              <a:t>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2324311255"/>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1800" u="none" strike="noStrike" kern="1200" dirty="0" smtClean="0">
                          <a:solidFill>
                            <a:schemeClr val="dk1"/>
                          </a:solidFill>
                          <a:effectLst/>
                          <a:latin typeface="+mn-lt"/>
                          <a:ea typeface="+mn-ea"/>
                          <a:cs typeface="+mn-cs"/>
                        </a:rPr>
                        <a:t>応答速度の範囲</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1800" u="none" strike="noStrike" kern="1200" dirty="0" smtClean="0">
                          <a:solidFill>
                            <a:schemeClr val="dk1"/>
                          </a:solidFill>
                          <a:effectLst/>
                          <a:latin typeface="+mn-lt"/>
                          <a:ea typeface="+mn-ea"/>
                          <a:cs typeface="+mn-cs"/>
                        </a:rPr>
                        <a:t>評価</a:t>
                      </a:r>
                      <a:endParaRPr kumimoji="1" lang="ja-JP" altLang="en-US"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0.000~0.016</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S</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0.017~0.099</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A</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0.100~0.999</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B</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1.000~9.999</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C</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10.000</a:t>
                      </a:r>
                      <a:r>
                        <a:rPr kumimoji="1" lang="ja-JP" altLang="ja-JP" sz="1800" kern="1200" dirty="0" smtClean="0">
                          <a:solidFill>
                            <a:schemeClr val="dk1"/>
                          </a:solidFill>
                          <a:effectLst/>
                          <a:latin typeface="+mn-lt"/>
                          <a:ea typeface="+mn-ea"/>
                          <a:cs typeface="+mn-cs"/>
                        </a:rPr>
                        <a:t>以上</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D</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
        <p:nvSpPr>
          <p:cNvPr id="3" name="テキスト ボックス 2"/>
          <p:cNvSpPr txBox="1"/>
          <p:nvPr/>
        </p:nvSpPr>
        <p:spPr>
          <a:xfrm>
            <a:off x="2992374" y="5800000"/>
            <a:ext cx="1517904" cy="369332"/>
          </a:xfrm>
          <a:prstGeom prst="rect">
            <a:avLst/>
          </a:prstGeom>
          <a:noFill/>
        </p:spPr>
        <p:txBody>
          <a:bodyPr wrap="square" rtlCol="0">
            <a:spAutoFit/>
          </a:bodyPr>
          <a:lstStyle/>
          <a:p>
            <a:r>
              <a:rPr kumimoji="1" lang="ja-JP" altLang="en-US" dirty="0" smtClean="0"/>
              <a:t>速いサーバ</a:t>
            </a:r>
            <a:endParaRPr kumimoji="1" lang="ja-JP" altLang="en-US" dirty="0"/>
          </a:p>
        </p:txBody>
      </p:sp>
      <p:sp>
        <p:nvSpPr>
          <p:cNvPr id="9" name="テキスト ボックス 8"/>
          <p:cNvSpPr txBox="1"/>
          <p:nvPr/>
        </p:nvSpPr>
        <p:spPr>
          <a:xfrm>
            <a:off x="4510278" y="5798729"/>
            <a:ext cx="1517904" cy="369332"/>
          </a:xfrm>
          <a:prstGeom prst="rect">
            <a:avLst/>
          </a:prstGeom>
          <a:noFill/>
        </p:spPr>
        <p:txBody>
          <a:bodyPr wrap="square" rtlCol="0">
            <a:spAutoFit/>
          </a:bodyPr>
          <a:lstStyle/>
          <a:p>
            <a:r>
              <a:rPr lang="ja-JP" altLang="en-US" dirty="0" smtClean="0"/>
              <a:t>遅</a:t>
            </a:r>
            <a:r>
              <a:rPr kumimoji="1" lang="ja-JP" altLang="en-US" dirty="0" smtClean="0"/>
              <a:t>いサーバ</a:t>
            </a:r>
            <a:endParaRPr kumimoji="1" lang="ja-JP" altLang="en-US" dirty="0"/>
          </a:p>
        </p:txBody>
      </p:sp>
      <p:sp>
        <p:nvSpPr>
          <p:cNvPr id="10" name="テキスト ボックス 9"/>
          <p:cNvSpPr txBox="1"/>
          <p:nvPr/>
        </p:nvSpPr>
        <p:spPr>
          <a:xfrm>
            <a:off x="6115608" y="5798729"/>
            <a:ext cx="1517904" cy="369332"/>
          </a:xfrm>
          <a:prstGeom prst="rect">
            <a:avLst/>
          </a:prstGeom>
          <a:noFill/>
        </p:spPr>
        <p:txBody>
          <a:bodyPr wrap="square" rtlCol="0">
            <a:spAutoFit/>
          </a:bodyPr>
          <a:lstStyle/>
          <a:p>
            <a:r>
              <a:rPr lang="ja-JP" altLang="en-US" dirty="0"/>
              <a:t>遅い</a:t>
            </a:r>
            <a:r>
              <a:rPr kumimoji="1" lang="ja-JP" altLang="en-US" dirty="0" smtClean="0"/>
              <a:t>サーバ</a:t>
            </a:r>
            <a:endParaRPr kumimoji="1" lang="ja-JP" altLang="en-US" dirty="0"/>
          </a:p>
        </p:txBody>
      </p:sp>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603000"/>
            <a:ext cx="8303683" cy="4904300"/>
          </a:xfrm>
        </p:spPr>
        <p:txBody>
          <a:bodyPr>
            <a:noAutofit/>
          </a:bodyPr>
          <a:lstStyle/>
          <a:p>
            <a:r>
              <a:rPr lang="ja-JP" altLang="ja-JP" sz="3200" dirty="0"/>
              <a:t>大企業だけでなく中小企業や個人のサイト</a:t>
            </a:r>
            <a:r>
              <a:rPr lang="ja-JP" altLang="ja-JP" sz="3200" dirty="0" smtClean="0"/>
              <a:t>でもサービス</a:t>
            </a:r>
            <a:r>
              <a:rPr lang="ja-JP" altLang="ja-JP" sz="3200" dirty="0"/>
              <a:t>が拡大するに</a:t>
            </a:r>
            <a:r>
              <a:rPr lang="ja-JP" altLang="ja-JP" sz="3200" dirty="0" smtClean="0"/>
              <a:t>つれて</a:t>
            </a:r>
            <a:r>
              <a:rPr lang="ja-JP" altLang="en-US" sz="3200" dirty="0" smtClean="0"/>
              <a:t>「</a:t>
            </a:r>
            <a:r>
              <a:rPr lang="ja-JP" altLang="ja-JP" sz="3200" dirty="0" smtClean="0"/>
              <a:t>サーバロードバランシング</a:t>
            </a:r>
            <a:r>
              <a:rPr lang="ja-JP" altLang="en-US" sz="3200" dirty="0" smtClean="0"/>
              <a:t>」</a:t>
            </a:r>
            <a:r>
              <a:rPr lang="ja-JP" altLang="ja-JP" sz="3200" dirty="0" smtClean="0"/>
              <a:t>は</a:t>
            </a:r>
            <a:r>
              <a:rPr lang="ja-JP" altLang="ja-JP" sz="3200" dirty="0"/>
              <a:t>重要視される</a:t>
            </a:r>
            <a:r>
              <a:rPr lang="ja-JP" altLang="ja-JP" sz="3200" dirty="0" smtClean="0"/>
              <a:t>．</a:t>
            </a:r>
            <a:r>
              <a:rPr lang="en-US" altLang="ja-JP" sz="3200" dirty="0"/>
              <a:t/>
            </a:r>
            <a:br>
              <a:rPr lang="en-US" altLang="ja-JP" sz="3200" dirty="0"/>
            </a:br>
            <a:endParaRPr lang="en-US" altLang="ja-JP" sz="3200" dirty="0" smtClean="0"/>
          </a:p>
          <a:p>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r>
              <a:rPr lang="ja-JP" altLang="en-US" sz="3200" dirty="0"/>
              <a:t>ため</a:t>
            </a:r>
            <a:r>
              <a:rPr lang="ja-JP" altLang="ja-JP" sz="3200" dirty="0" smtClean="0"/>
              <a:t>，</a:t>
            </a:r>
            <a:r>
              <a:rPr lang="ja-JP" altLang="ja-JP" sz="3200" dirty="0"/>
              <a:t>負荷分散時にも応答速度に配慮する必要がある</a:t>
            </a:r>
            <a:r>
              <a:rPr lang="ja-JP" altLang="ja-JP" sz="3200" dirty="0" smtClean="0"/>
              <a:t>．</a:t>
            </a:r>
            <a:endParaRPr lang="en-US" altLang="ja-JP" sz="32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9302" y="1558231"/>
            <a:ext cx="8303683" cy="4904300"/>
          </a:xfrm>
        </p:spPr>
        <p:txBody>
          <a:bodyPr>
            <a:noAutofit/>
          </a:bodyPr>
          <a:lstStyle/>
          <a:p>
            <a:r>
              <a:rPr lang="ja-JP" altLang="ja-JP" sz="3600" dirty="0"/>
              <a:t>リプレイスによって導入された新しいサーバと旧式のサーバを混合して負荷分散に利用されること</a:t>
            </a:r>
            <a:r>
              <a:rPr lang="ja-JP" altLang="ja-JP" sz="3600" dirty="0" smtClean="0"/>
              <a:t>も個人</a:t>
            </a:r>
            <a:r>
              <a:rPr lang="ja-JP" altLang="ja-JP" sz="3600" dirty="0"/>
              <a:t>や中小企業を中心に見受けられる．</a:t>
            </a:r>
          </a:p>
          <a:p>
            <a:endParaRPr lang="en-US" altLang="ja-JP" sz="40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3</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1641013163"/>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252821"/>
            <a:ext cx="8166434" cy="5316392"/>
          </a:xfrm>
        </p:spPr>
        <p:txBody>
          <a:bodyPr>
            <a:noAutofit/>
          </a:bodyPr>
          <a:lstStyle/>
          <a:p>
            <a:pPr marL="0" indent="0">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ja-JP" altLang="en-US" sz="2400" dirty="0">
                <a:latin typeface="ＭＳ Ｐゴシック" panose="020B0600070205080204" pitchFamily="50" charset="-128"/>
              </a:rPr>
              <a:t>土居幸一郎</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後藤滋樹</a:t>
            </a:r>
            <a:r>
              <a:rPr lang="en-US" altLang="ja-JP" sz="2400" dirty="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セッションのハンドオーバによる</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システムの負荷監視機能の改善に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a:t>
            </a:r>
            <a:r>
              <a:rPr lang="ja-JP" altLang="en-US" b="1" u="sng" dirty="0" smtClean="0">
                <a:latin typeface="ＭＳ Ｐゴシック" panose="020B0600070205080204" pitchFamily="50" charset="-128"/>
              </a:rPr>
              <a:t>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a:t>
            </a:r>
            <a:r>
              <a:rPr lang="ja-JP" altLang="en-US" sz="2400" dirty="0" smtClean="0">
                <a:latin typeface="ＭＳ Ｐゴシック" panose="020B0600070205080204" pitchFamily="50" charset="-128"/>
              </a:rPr>
              <a:t>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a:t>
            </a:r>
            <a:r>
              <a:rPr lang="ja-JP" altLang="en-US" sz="2400" dirty="0" smtClean="0">
                <a:latin typeface="ＭＳ Ｐゴシック" panose="020B0600070205080204" pitchFamily="50" charset="-128"/>
              </a:rPr>
              <a:t>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10000"/>
          </a:bodyPr>
          <a:lstStyle/>
          <a:p>
            <a:pPr algn="just">
              <a:lnSpc>
                <a:spcPct val="120000"/>
              </a:lnSpc>
            </a:pPr>
            <a:r>
              <a:rPr lang="ja-JP" altLang="en-US" sz="3200" dirty="0"/>
              <a:t>既存技術では</a:t>
            </a:r>
            <a:r>
              <a:rPr lang="ja-JP" altLang="en-US" sz="3200" dirty="0" smtClean="0"/>
              <a:t>，導入</a:t>
            </a:r>
            <a:r>
              <a:rPr lang="ja-JP" altLang="en-US" sz="3200" dirty="0"/>
              <a:t>の</a:t>
            </a:r>
            <a:r>
              <a:rPr lang="ja-JP" altLang="en-US" sz="3200" dirty="0" smtClean="0"/>
              <a:t>しやすさ，コストの安さから異種</a:t>
            </a:r>
            <a:r>
              <a:rPr lang="ja-JP" altLang="en-US" sz="3200" dirty="0"/>
              <a:t>環境において</a:t>
            </a:r>
            <a:r>
              <a:rPr lang="ja-JP" altLang="en-US" sz="3200" dirty="0" smtClean="0"/>
              <a:t>も</a:t>
            </a:r>
            <a:r>
              <a:rPr lang="ja-JP" altLang="en-US" sz="3200" dirty="0"/>
              <a:t>均等</a:t>
            </a:r>
            <a:r>
              <a:rPr lang="ja-JP" altLang="en-US" sz="3200" dirty="0" smtClean="0"/>
              <a:t>に割り振る</a:t>
            </a:r>
            <a:r>
              <a:rPr lang="ja-JP" altLang="en-US" sz="3200" dirty="0"/>
              <a:t>「ラウンドロビン」方式が頻繁に利用</a:t>
            </a:r>
            <a:r>
              <a:rPr lang="ja-JP" altLang="en-US" sz="3200" dirty="0" smtClean="0"/>
              <a:t>されている．</a:t>
            </a:r>
            <a:endParaRPr lang="en-US" altLang="ja-JP" sz="3200" dirty="0" smtClean="0"/>
          </a:p>
          <a:p>
            <a:pPr algn="just">
              <a:lnSpc>
                <a:spcPct val="120000"/>
              </a:lnSpc>
            </a:pPr>
            <a:r>
              <a:rPr lang="ja-JP" altLang="en-US" sz="3200" dirty="0"/>
              <a:t>サーバ間の性能や通信装置の性能にバラつきがある場合，応答速度が一定とは限らない．単純に空いているサーバへ割り振るだけではなく，応答速度も加味してロードバランスを行う必要がある．</a:t>
            </a:r>
            <a:endParaRPr lang="en-US" altLang="ja-JP" sz="3200" dirty="0"/>
          </a:p>
          <a:p>
            <a:pPr algn="just">
              <a:lnSpc>
                <a:spcPct val="120000"/>
              </a:lnSpc>
            </a:pPr>
            <a:endParaRPr lang="ja-JP" altLang="en-US" sz="3200" dirty="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32986" y="1740384"/>
            <a:ext cx="8078028" cy="4351338"/>
          </a:xfrm>
        </p:spPr>
        <p:txBody>
          <a:bodyPr>
            <a:noAutofit/>
          </a:bodyPr>
          <a:lstStyle/>
          <a:p>
            <a:pPr algn="just">
              <a:lnSpc>
                <a:spcPct val="120000"/>
              </a:lnSpc>
            </a:pPr>
            <a:r>
              <a:rPr lang="ja-JP" altLang="ja-JP" sz="3200" dirty="0" smtClean="0"/>
              <a:t>ロードバランサ</a:t>
            </a:r>
            <a:r>
              <a:rPr lang="ja-JP" altLang="ja-JP" sz="3200" dirty="0"/>
              <a:t>の導入コストを抑えるために，</a:t>
            </a:r>
            <a:r>
              <a:rPr lang="ja-JP" altLang="ja-JP" sz="3200" u="sng" dirty="0"/>
              <a:t>安価で現行システムに導入でき，</a:t>
            </a:r>
            <a:r>
              <a:rPr lang="en-US" altLang="ja-JP" sz="3200" u="sng" dirty="0"/>
              <a:t>Web</a:t>
            </a:r>
            <a:r>
              <a:rPr lang="ja-JP" altLang="ja-JP" sz="3200" u="sng" dirty="0"/>
              <a:t>の負荷分散に詳しくないユーザでも導入できる実装方法が求められる</a:t>
            </a:r>
            <a:r>
              <a:rPr lang="ja-JP" altLang="ja-JP" sz="3200" u="sng" dirty="0" smtClean="0"/>
              <a:t>．</a:t>
            </a:r>
            <a:endParaRPr lang="en-US" altLang="ja-JP" sz="3200" u="sng" dirty="0" smtClean="0"/>
          </a:p>
          <a:p>
            <a:pPr algn="just">
              <a:lnSpc>
                <a:spcPct val="120000"/>
              </a:lnSpc>
            </a:pPr>
            <a:endParaRPr lang="en-US" altLang="ja-JP" sz="2900"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5" name="タイトル 4"/>
          <p:cNvSpPr>
            <a:spLocks noGrp="1"/>
          </p:cNvSpPr>
          <p:nvPr>
            <p:ph type="title"/>
          </p:nvPr>
        </p:nvSpPr>
        <p:spPr/>
        <p:txBody>
          <a:bodyPr/>
          <a:lstStyle/>
          <a:p>
            <a:r>
              <a:rPr kumimoji="1" lang="ja-JP" altLang="en-US" dirty="0" smtClean="0"/>
              <a:t>研究課題</a:t>
            </a:r>
            <a:endParaRPr kumimoji="1" lang="ja-JP" altLang="en-US" dirty="0"/>
          </a:p>
        </p:txBody>
      </p:sp>
    </p:spTree>
    <p:extLst>
      <p:ext uri="{BB962C8B-B14F-4D97-AF65-F5344CB8AC3E}">
        <p14:creationId xmlns:p14="http://schemas.microsoft.com/office/powerpoint/2010/main" val="1055307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84048" y="1600678"/>
            <a:ext cx="8558784" cy="4845684"/>
          </a:xfrm>
        </p:spPr>
        <p:txBody>
          <a:bodyPr>
            <a:noAutofit/>
          </a:bodyPr>
          <a:lstStyle/>
          <a:p>
            <a:r>
              <a:rPr lang="ja-JP" altLang="en-US" sz="3200" dirty="0"/>
              <a:t>応答速度によってサーバの割り振り先を決めるアルゴリズムの提案．</a:t>
            </a:r>
            <a:endParaRPr lang="en-US" altLang="ja-JP" sz="3200" dirty="0"/>
          </a:p>
          <a:p>
            <a:r>
              <a:rPr lang="ja-JP" altLang="en-US" sz="3200" dirty="0"/>
              <a:t>サーバを監視し評価するシステムの設計と開発．</a:t>
            </a:r>
            <a:endParaRPr lang="en-US" altLang="ja-JP" sz="3200" dirty="0"/>
          </a:p>
          <a:p>
            <a:r>
              <a:rPr lang="ja-JP" altLang="en-US" sz="3200" dirty="0"/>
              <a:t>異種環境を想定した，応答速度に基づく動的割り振りを行うロードバランサの設計と開発．</a:t>
            </a:r>
            <a:r>
              <a:rPr lang="en-US" altLang="ja-JP" sz="3200" dirty="0"/>
              <a:t/>
            </a:r>
            <a:br>
              <a:rPr lang="en-US" altLang="ja-JP" sz="3200" dirty="0"/>
            </a:br>
            <a:r>
              <a:rPr lang="ja-JP" altLang="ja-JP" sz="3200" dirty="0" smtClean="0"/>
              <a:t>安価</a:t>
            </a:r>
            <a:r>
              <a:rPr lang="ja-JP" altLang="ja-JP" sz="3200" dirty="0"/>
              <a:t>で導入</a:t>
            </a:r>
            <a:r>
              <a:rPr lang="ja-JP" altLang="en-US" sz="3200" dirty="0"/>
              <a:t>しやすい</a:t>
            </a:r>
            <a:r>
              <a:rPr lang="ja-JP" altLang="ja-JP" sz="3200" dirty="0" smtClean="0"/>
              <a:t>システ</a:t>
            </a:r>
            <a:r>
              <a:rPr lang="ja-JP" altLang="en-US" sz="3200" dirty="0" smtClean="0"/>
              <a:t>ムで</a:t>
            </a:r>
            <a:r>
              <a:rPr lang="ja-JP" altLang="ja-JP" sz="3200" dirty="0" smtClean="0"/>
              <a:t>課題</a:t>
            </a:r>
            <a:r>
              <a:rPr lang="ja-JP" altLang="ja-JP" sz="3200" dirty="0"/>
              <a:t>の</a:t>
            </a:r>
            <a:r>
              <a:rPr lang="ja-JP" altLang="ja-JP" sz="3200" dirty="0" smtClean="0"/>
              <a:t>解決</a:t>
            </a:r>
            <a:r>
              <a:rPr lang="ja-JP" altLang="en-US" sz="3200" dirty="0" smtClean="0"/>
              <a:t>を目指す．</a:t>
            </a:r>
            <a:endParaRPr lang="ja-JP" altLang="en-US" sz="3200" dirty="0"/>
          </a:p>
          <a:p>
            <a:r>
              <a:rPr lang="ja-JP" altLang="en-US" sz="3200" dirty="0"/>
              <a:t>実験による実現可能性の評価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[step:3]</a:t>
            </a:r>
            <a:r>
              <a:rPr kumimoji="1" lang="ja-JP" altLang="en-US" dirty="0" smtClean="0"/>
              <a:t>評価付けシステム</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3066886"/>
              </a:xfrm>
            </p:spPr>
            <p:txBody>
              <a:bodyPr>
                <a:normAutofit/>
              </a:bodyPr>
              <a:lstStyle/>
              <a:p>
                <a:r>
                  <a:rPr lang="ja-JP" altLang="ja-JP" dirty="0"/>
                  <a:t>実行手順の</a:t>
                </a:r>
                <a:r>
                  <a:rPr lang="en-US" altLang="ja-JP" dirty="0"/>
                  <a:t>STEP-3</a:t>
                </a:r>
                <a:r>
                  <a:rPr lang="ja-JP" altLang="ja-JP" dirty="0" smtClean="0"/>
                  <a:t>では</a:t>
                </a:r>
                <a:r>
                  <a:rPr lang="en-US" altLang="ja-JP" dirty="0"/>
                  <a:t>L</a:t>
                </a:r>
                <a:r>
                  <a:rPr lang="en-US" altLang="ja-JP" baseline="-25000" dirty="0"/>
                  <a:t>1</a:t>
                </a:r>
                <a:r>
                  <a:rPr lang="ja-JP" altLang="ja-JP" dirty="0"/>
                  <a:t>～</a:t>
                </a:r>
                <a:r>
                  <a:rPr lang="en-US" altLang="ja-JP" dirty="0"/>
                  <a:t>L</a:t>
                </a:r>
                <a:r>
                  <a:rPr lang="en-US" altLang="ja-JP" baseline="-25000" dirty="0"/>
                  <a:t>n</a:t>
                </a:r>
                <a:r>
                  <a:rPr lang="ja-JP" altLang="ja-JP" dirty="0"/>
                  <a:t>の</a:t>
                </a:r>
                <a:r>
                  <a:rPr lang="en-US" altLang="ja-JP" dirty="0"/>
                  <a:t>n</a:t>
                </a:r>
                <a:r>
                  <a:rPr lang="ja-JP" altLang="ja-JP" dirty="0"/>
                  <a:t>段階で評価</a:t>
                </a:r>
                <a:r>
                  <a:rPr lang="ja-JP" altLang="en-US" dirty="0"/>
                  <a:t>を</a:t>
                </a:r>
                <a:r>
                  <a:rPr lang="ja-JP" altLang="en-US" dirty="0" smtClean="0"/>
                  <a:t>行う</a:t>
                </a:r>
                <a:r>
                  <a:rPr lang="en-US" altLang="ja-JP" dirty="0" smtClean="0"/>
                  <a:t>. </a:t>
                </a:r>
                <a:r>
                  <a:rPr lang="ja-JP" altLang="en-US" dirty="0" smtClean="0"/>
                  <a:t>評価付けに使う数式は下記に示す．</a:t>
                </a:r>
                <a:r>
                  <a:rPr lang="en-US" altLang="ja-JP" dirty="0" smtClean="0"/>
                  <a:t/>
                </a:r>
                <a:br>
                  <a:rPr lang="en-US" altLang="ja-JP" dirty="0" smtClean="0"/>
                </a:br>
                <a:endParaRPr lang="en-US" altLang="ja-JP" dirty="0"/>
              </a:p>
              <a:p>
                <a:r>
                  <a:rPr lang="en-US" altLang="ja-JP" dirty="0" smtClean="0"/>
                  <a:t>L</a:t>
                </a:r>
                <a:r>
                  <a:rPr lang="ja-JP" altLang="ja-JP" dirty="0" smtClean="0"/>
                  <a:t>は</a:t>
                </a:r>
                <a:r>
                  <a:rPr lang="ja-JP" altLang="en-US" dirty="0" smtClean="0"/>
                  <a:t>サーバ</a:t>
                </a:r>
                <a:r>
                  <a:rPr lang="ja-JP" altLang="ja-JP" dirty="0" smtClean="0"/>
                  <a:t>評価値，</a:t>
                </a:r>
                <a14:m>
                  <m:oMath xmlns:m="http://schemas.openxmlformats.org/officeDocument/2006/math">
                    <m:r>
                      <m:rPr>
                        <m:sty m:val="p"/>
                      </m:rPr>
                      <a:rPr lang="en-US" altLang="ja-JP" i="1" dirty="0">
                        <a:latin typeface="Cambria Math" panose="02040503050406030204" pitchFamily="18" charset="0"/>
                      </a:rPr>
                      <m:t>Ave</m:t>
                    </m:r>
                  </m:oMath>
                </a14:m>
                <a:r>
                  <a:rPr lang="en-US" altLang="ja-JP" dirty="0" smtClean="0"/>
                  <a:t> </a:t>
                </a:r>
                <a:r>
                  <a:rPr lang="ja-JP" altLang="ja-JP" dirty="0"/>
                  <a:t>は</a:t>
                </a:r>
                <a:r>
                  <a:rPr lang="ja-JP" altLang="ja-JP" dirty="0" smtClean="0"/>
                  <a:t>過去の</a:t>
                </a:r>
                <a:r>
                  <a:rPr lang="ja-JP" altLang="ja-JP" dirty="0"/>
                  <a:t>平均速度，</a:t>
                </a:r>
                <a14:m>
                  <m:oMath xmlns:m="http://schemas.openxmlformats.org/officeDocument/2006/math">
                    <m:r>
                      <m:rPr>
                        <m:sty m:val="p"/>
                      </m:rPr>
                      <a:rPr lang="en-US" altLang="ja-JP">
                        <a:latin typeface="Cambria Math" panose="02040503050406030204" pitchFamily="18" charset="0"/>
                      </a:rPr>
                      <m:t>T</m:t>
                    </m:r>
                  </m:oMath>
                </a14:m>
                <a:r>
                  <a:rPr lang="ja-JP" altLang="ja-JP" dirty="0" smtClean="0"/>
                  <a:t>は</a:t>
                </a:r>
                <a:r>
                  <a:rPr lang="en-US" altLang="ja-JP" dirty="0" smtClean="0">
                    <a:latin typeface="ＭＳ Ｐゴシック" panose="020B0600070205080204" pitchFamily="50" charset="-128"/>
                  </a:rPr>
                  <a:t>[</a:t>
                </a:r>
                <a:r>
                  <a:rPr lang="en-US" altLang="ja-JP" dirty="0">
                    <a:latin typeface="ＭＳ Ｐゴシック" panose="020B0600070205080204" pitchFamily="50" charset="-128"/>
                  </a:rPr>
                  <a:t>Paul 2014</a:t>
                </a:r>
                <a:r>
                  <a:rPr lang="en-US" altLang="ja-JP" dirty="0" smtClean="0">
                    <a:latin typeface="ＭＳ Ｐゴシック" panose="020B0600070205080204" pitchFamily="50" charset="-128"/>
                  </a:rPr>
                  <a:t>]</a:t>
                </a:r>
                <a:r>
                  <a:rPr lang="ja-JP" altLang="en-US" dirty="0" smtClean="0"/>
                  <a:t>や</a:t>
                </a:r>
                <a:r>
                  <a:rPr lang="en-US" altLang="ja-JP" dirty="0" smtClean="0"/>
                  <a:t>[Google 2008]</a:t>
                </a:r>
                <a:r>
                  <a:rPr lang="ja-JP" altLang="en-US" dirty="0" smtClean="0"/>
                  <a:t>を参考にした</a:t>
                </a:r>
                <a:r>
                  <a:rPr lang="ja-JP" altLang="ja-JP" dirty="0" smtClean="0"/>
                  <a:t>応答</a:t>
                </a:r>
                <a:r>
                  <a:rPr lang="ja-JP" altLang="ja-JP" dirty="0"/>
                  <a:t>速度の範囲を示す</a:t>
                </a:r>
                <a:r>
                  <a:rPr lang="ja-JP" altLang="ja-JP" dirty="0" smtClean="0"/>
                  <a:t>．</a:t>
                </a:r>
                <a:endParaRPr lang="ja-JP"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3066886"/>
              </a:xfrm>
              <a:blipFill>
                <a:blip r:embed="rId2"/>
                <a:stretch>
                  <a:fillRect l="-1391" t="-416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7" name="図 6"/>
          <p:cNvPicPr>
            <a:picLocks noChangeAspect="1"/>
          </p:cNvPicPr>
          <p:nvPr/>
        </p:nvPicPr>
        <p:blipFill rotWithShape="1">
          <a:blip r:embed="rId3"/>
          <a:srcRect l="30907" r="30967"/>
          <a:stretch/>
        </p:blipFill>
        <p:spPr>
          <a:xfrm>
            <a:off x="1076188" y="4710137"/>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12974</TotalTime>
  <Words>2022</Words>
  <Application>Microsoft Office PowerPoint</Application>
  <PresentationFormat>画面に合わせる (4:3)</PresentationFormat>
  <Paragraphs>185</Paragraphs>
  <Slides>19</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研究背景</vt:lpstr>
      <vt:lpstr>関連研究</vt:lpstr>
      <vt:lpstr>研究課題</vt:lpstr>
      <vt:lpstr>研究課題</vt:lpstr>
      <vt:lpstr>研究目的</vt:lpstr>
      <vt:lpstr>提案方式</vt:lpstr>
      <vt:lpstr>[step:3]評価付けシステム</vt:lpstr>
      <vt:lpstr>実装した割り振り方法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307</cp:revision>
  <cp:lastPrinted>2021-07-27T10:53:03Z</cp:lastPrinted>
  <dcterms:created xsi:type="dcterms:W3CDTF">2018-06-14T09:18:55Z</dcterms:created>
  <dcterms:modified xsi:type="dcterms:W3CDTF">2022-01-18T09:20:48Z</dcterms:modified>
</cp:coreProperties>
</file>