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300" r:id="rId3"/>
    <p:sldId id="261" r:id="rId4"/>
    <p:sldId id="258" r:id="rId5"/>
    <p:sldId id="260" r:id="rId6"/>
    <p:sldId id="263" r:id="rId7"/>
    <p:sldId id="316" r:id="rId8"/>
    <p:sldId id="329" r:id="rId9"/>
    <p:sldId id="328" r:id="rId10"/>
    <p:sldId id="318" r:id="rId11"/>
    <p:sldId id="330" r:id="rId12"/>
    <p:sldId id="289" r:id="rId13"/>
    <p:sldId id="286" r:id="rId14"/>
    <p:sldId id="287" r:id="rId15"/>
    <p:sldId id="294" r:id="rId16"/>
    <p:sldId id="331" r:id="rId17"/>
    <p:sldId id="315" r:id="rId18"/>
    <p:sldId id="301" r:id="rId19"/>
    <p:sldId id="333" r:id="rId20"/>
    <p:sldId id="332"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5" autoAdjust="0"/>
  </p:normalViewPr>
  <p:slideViewPr>
    <p:cSldViewPr snapToGrid="0">
      <p:cViewPr varScale="1">
        <p:scale>
          <a:sx n="70" d="100"/>
          <a:sy n="70" d="100"/>
        </p:scale>
        <p:origin x="1180"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dirty="0" smtClean="0"/>
              <a:t>提案システムの</a:t>
            </a:r>
            <a:r>
              <a:rPr lang="ja-JP" altLang="en-US" sz="1200" dirty="0" smtClean="0"/>
              <a:t>プロトタイプでは</a:t>
            </a:r>
            <a:r>
              <a:rPr lang="ja-JP" altLang="ja-JP" sz="1200" dirty="0" smtClean="0"/>
              <a:t>過去</a:t>
            </a:r>
            <a:r>
              <a:rPr lang="en-US" altLang="ja-JP" sz="1200" dirty="0" smtClean="0"/>
              <a:t>24</a:t>
            </a:r>
            <a:r>
              <a:rPr lang="ja-JP" altLang="ja-JP" sz="1200" dirty="0" smtClean="0"/>
              <a:t>時間で評価が最も高いサーバに多く割り振る</a:t>
            </a:r>
            <a:r>
              <a:rPr lang="ja-JP" altLang="en-US" sz="1200" dirty="0" smtClean="0"/>
              <a:t>ように設計</a:t>
            </a:r>
            <a:r>
              <a:rPr lang="ja-JP" altLang="ja-JP" sz="1200" dirty="0" smtClean="0"/>
              <a:t>．</a:t>
            </a:r>
            <a:endParaRPr lang="en-US" altLang="ja-JP" sz="1200" dirty="0" smtClean="0"/>
          </a:p>
          <a:p>
            <a:r>
              <a:rPr lang="ja-JP" altLang="ja-JP" sz="1200" dirty="0" smtClean="0"/>
              <a:t>現在の速度が</a:t>
            </a:r>
            <a:r>
              <a:rPr lang="en-US" altLang="ja-JP" sz="1200" dirty="0" smtClean="0"/>
              <a:t>10</a:t>
            </a:r>
            <a:r>
              <a:rPr lang="ja-JP" altLang="ja-JP" sz="1200" dirty="0" smtClean="0"/>
              <a:t>秒以上掛かる場合，計測した時点で何かしらのトラブルが生じている可能性が高い</a:t>
            </a:r>
            <a:r>
              <a:rPr lang="ja-JP" altLang="en-US" sz="1200" dirty="0" smtClean="0"/>
              <a:t>為該当サーバへの</a:t>
            </a:r>
            <a:r>
              <a:rPr lang="ja-JP" altLang="ja-JP" sz="1200" dirty="0" smtClean="0"/>
              <a:t>割り振り</a:t>
            </a:r>
            <a:r>
              <a:rPr lang="ja-JP" altLang="en-US" sz="1200" dirty="0" smtClean="0"/>
              <a:t>を行わないように作成した</a:t>
            </a:r>
            <a:r>
              <a:rPr lang="ja-JP" altLang="ja-JP" sz="1200" dirty="0" smtClean="0"/>
              <a:t>．</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実験結果では，異種環境において一般的な割り振り方式であるラウンドロビンよりも本提案システムを利用する方が応答速度に関して速いことが確認できた．</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このことから，</a:t>
            </a:r>
            <a:r>
              <a:rPr kumimoji="1" lang="ja-JP" altLang="en-US" sz="1200" kern="1200" dirty="0" smtClean="0">
                <a:solidFill>
                  <a:schemeClr val="tx1"/>
                </a:solidFill>
                <a:effectLst/>
                <a:latin typeface="+mn-lt"/>
                <a:ea typeface="+mn-ea"/>
                <a:cs typeface="+mn-cs"/>
              </a:rPr>
              <a:t>ラズベリーパイという安価な環境でも、</a:t>
            </a:r>
            <a:r>
              <a:rPr kumimoji="1" lang="ja-JP" altLang="ja-JP" sz="1200" kern="1200" dirty="0" smtClean="0">
                <a:solidFill>
                  <a:schemeClr val="tx1"/>
                </a:solidFill>
                <a:effectLst/>
                <a:latin typeface="+mn-lt"/>
                <a:ea typeface="+mn-ea"/>
                <a:cs typeface="+mn-cs"/>
              </a:rPr>
              <a:t>実験目的である「</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サーバの応答速度を考慮したロードバランサの実現」と「ロードバランサと</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サーバのボトルネック削減」を実現できており，</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本システムの有用性を証明できたと考える．</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a:t>
            </a:r>
            <a:r>
              <a:rPr lang="ja-JP" altLang="ja-JP" sz="3200" dirty="0"/>
              <a:t>の速度が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a:t>重みづけをプログラムによって書き換えることで</a:t>
            </a:r>
            <a:r>
              <a:rPr lang="ja-JP" altLang="ja-JP" sz="3200" dirty="0" smtClean="0"/>
              <a:t>実現．</a:t>
            </a: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し，再読み込みするように設計した</a:t>
            </a:r>
            <a:r>
              <a:rPr lang="ja-JP" altLang="ja-JP" sz="3200" dirty="0" smtClean="0"/>
              <a:t>．</a:t>
            </a:r>
            <a:endParaRPr lang="en-US" altLang="ja-JP" sz="3200" dirty="0" smtClean="0"/>
          </a:p>
          <a:p>
            <a:r>
              <a:rPr lang="ja-JP" altLang="ja-JP" sz="3200" dirty="0" smtClean="0"/>
              <a:t>稼働率</a:t>
            </a:r>
            <a:r>
              <a:rPr lang="ja-JP" altLang="ja-JP" sz="3200" dirty="0"/>
              <a:t>を落とすことなく</a:t>
            </a:r>
            <a:r>
              <a:rPr lang="ja-JP" altLang="ja-JP" sz="3200" dirty="0" smtClean="0"/>
              <a:t>，応答速度に応じた負荷分散の重みを動的にロードバランサ</a:t>
            </a:r>
            <a:r>
              <a:rPr lang="ja-JP" altLang="ja-JP" sz="3200" dirty="0"/>
              <a:t>に反映することができる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ＭＳ Ｐゴシック" panose="020B0600070205080204" pitchFamily="50" charset="-128"/>
              </a:rPr>
              <a:t>実験</a:t>
            </a:r>
            <a:r>
              <a:rPr lang="ja-JP" altLang="en-US" sz="2400" dirty="0" smtClean="0">
                <a:latin typeface="ＭＳ Ｐゴシック" panose="020B0600070205080204" pitchFamily="50" charset="-128"/>
              </a:rPr>
              <a:t>で使用するハードウェアは全て</a:t>
            </a:r>
            <a:r>
              <a:rPr lang="en-US" altLang="ja-JP" sz="2400" dirty="0"/>
              <a:t>Raspberry Pi 4B </a:t>
            </a:r>
            <a:r>
              <a:rPr lang="en-US" altLang="ja-JP" sz="2400" dirty="0" smtClean="0"/>
              <a:t>4G</a:t>
            </a:r>
            <a:r>
              <a:rPr lang="ja-JP" altLang="en-US" sz="2400" dirty="0" smtClean="0">
                <a:solidFill>
                  <a:srgbClr val="000000"/>
                </a:solidFill>
                <a:latin typeface="ＭＳ Ｐゴシック" panose="020B0600070205080204" pitchFamily="50" charset="-128"/>
              </a:rPr>
              <a:t>を</a:t>
            </a:r>
            <a:r>
              <a:rPr lang="ja-JP" altLang="en-US" sz="2400" dirty="0" smtClean="0">
                <a:latin typeface="ＭＳ Ｐゴシック" panose="020B0600070205080204" pitchFamily="50" charset="-128"/>
              </a:rPr>
              <a:t>使用</a:t>
            </a:r>
            <a:r>
              <a:rPr lang="ja-JP" altLang="en-US" sz="2400" dirty="0">
                <a:latin typeface="ＭＳ Ｐゴシック" panose="020B0600070205080204" pitchFamily="50" charset="-128"/>
              </a:rPr>
              <a:t>する。</a:t>
            </a:r>
            <a:r>
              <a:rPr lang="ja-JP" altLang="ja-JP" sz="2400" dirty="0">
                <a:latin typeface="ＭＳ Ｐゴシック" panose="020B0600070205080204" pitchFamily="50" charset="-128"/>
              </a:rPr>
              <a:t>大量アクセスによる</a:t>
            </a:r>
            <a:r>
              <a:rPr lang="en-US" altLang="ja-JP" sz="2400" dirty="0">
                <a:latin typeface="ＭＳ Ｐゴシック" panose="020B0600070205080204" pitchFamily="50" charset="-128"/>
              </a:rPr>
              <a:t>CPU</a:t>
            </a:r>
            <a:r>
              <a:rPr lang="ja-JP" altLang="ja-JP" sz="2400" dirty="0">
                <a:latin typeface="ＭＳ Ｐゴシック" panose="020B0600070205080204" pitchFamily="50" charset="-128"/>
              </a:rPr>
              <a:t>やネットワークの負荷分散</a:t>
            </a:r>
            <a:r>
              <a:rPr lang="ja-JP" altLang="en-US" sz="2400" dirty="0">
                <a:latin typeface="ＭＳ Ｐゴシック" panose="020B0600070205080204" pitchFamily="50" charset="-128"/>
              </a:rPr>
              <a:t>を</a:t>
            </a:r>
            <a:r>
              <a:rPr lang="ja-JP" altLang="en-US" sz="2400" dirty="0" smtClean="0">
                <a:latin typeface="ＭＳ Ｐゴシック" panose="020B0600070205080204" pitchFamily="50" charset="-128"/>
              </a:rPr>
              <a:t>想定</a:t>
            </a:r>
            <a:r>
              <a:rPr lang="ja-JP" altLang="en-US" sz="2400" dirty="0">
                <a:latin typeface="ＭＳ Ｐゴシック" panose="020B0600070205080204" pitchFamily="50" charset="-128"/>
              </a:rPr>
              <a:t>し</a:t>
            </a:r>
            <a:r>
              <a:rPr lang="ja-JP" altLang="ja-JP" sz="2400" dirty="0" smtClean="0">
                <a:latin typeface="ＭＳ Ｐゴシック" panose="020B0600070205080204" pitchFamily="50" charset="-128"/>
              </a:rPr>
              <a:t>，</a:t>
            </a:r>
            <a:r>
              <a:rPr lang="ja-JP" altLang="ja-JP" sz="2400" dirty="0">
                <a:latin typeface="ＭＳ Ｐゴシック" panose="020B0600070205080204" pitchFamily="50" charset="-128"/>
              </a:rPr>
              <a:t>ここでは物理的な別のサーバを数台用意</a:t>
            </a:r>
            <a:r>
              <a:rPr lang="ja-JP" altLang="ja-JP" sz="2400" dirty="0" smtClean="0">
                <a:latin typeface="ＭＳ Ｐゴシック" panose="020B0600070205080204" pitchFamily="50" charset="-128"/>
              </a:rPr>
              <a:t>する</a:t>
            </a:r>
            <a:r>
              <a:rPr lang="ja-JP" altLang="en-US" sz="2400" dirty="0" smtClean="0">
                <a:latin typeface="ＭＳ Ｐゴシック" panose="020B0600070205080204" pitchFamily="50" charset="-128"/>
              </a:rPr>
              <a:t>．</a:t>
            </a:r>
            <a:endParaRPr lang="en-US" altLang="ja-JP" sz="2400" dirty="0">
              <a:latin typeface="ＭＳ Ｐゴシック" panose="020B0600070205080204" pitchFamily="50" charset="-128"/>
            </a:endParaRPr>
          </a:p>
          <a:p>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サーバが異なるのは設計・開発した動的ロードバランサが</a:t>
            </a:r>
            <a:r>
              <a:rPr lang="en-US" altLang="ja-JP" sz="2400" dirty="0">
                <a:latin typeface="ＭＳ Ｐゴシック" panose="020B0600070205080204" pitchFamily="50" charset="-128"/>
              </a:rPr>
              <a:t>Nginx</a:t>
            </a:r>
            <a:r>
              <a:rPr lang="ja-JP" altLang="en-US" sz="2400" dirty="0" smtClean="0">
                <a:latin typeface="ＭＳ Ｐゴシック" panose="020B0600070205080204" pitchFamily="50" charset="-128"/>
              </a:rPr>
              <a:t>のコンフィグ書き換えを利用している為である．</a:t>
            </a:r>
            <a:endParaRPr lang="en-US" altLang="ja-JP" sz="2400" dirty="0">
              <a:latin typeface="ＭＳ Ｐゴシック" panose="020B0600070205080204" pitchFamily="50" charset="-128"/>
            </a:endParaRPr>
          </a:p>
          <a:p>
            <a:endParaRPr lang="ja-JP" altLang="ja-JP" sz="2400" dirty="0"/>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316884"/>
            <a:ext cx="7974486" cy="103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smtClean="0"/>
              <a:t>異種のサーバ環境でのロードバランスを再現する為，上記コマンドで</a:t>
            </a:r>
            <a:r>
              <a:rPr lang="en-US" altLang="ja-JP" sz="2400" dirty="0"/>
              <a:t>Raspberry Pi</a:t>
            </a:r>
            <a:r>
              <a:rPr lang="ja-JP" altLang="en-US" sz="2400" dirty="0" smtClean="0"/>
              <a:t>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lnSpcReduction="10000"/>
          </a:bodyPr>
          <a:lstStyle/>
          <a:p>
            <a:pPr marL="0" indent="0">
              <a:buNone/>
            </a:pPr>
            <a:r>
              <a:rPr lang="ja-JP" altLang="en-US" dirty="0" smtClean="0"/>
              <a:t>応答</a:t>
            </a:r>
            <a:r>
              <a:rPr lang="ja-JP" altLang="en-US" dirty="0"/>
              <a:t>速度を</a:t>
            </a:r>
            <a:r>
              <a:rPr lang="ja-JP" altLang="en-US" u="sng" dirty="0"/>
              <a:t>比較</a:t>
            </a:r>
            <a:r>
              <a:rPr lang="ja-JP" altLang="en-US" u="sng" dirty="0" smtClean="0"/>
              <a:t>実験</a:t>
            </a:r>
            <a:r>
              <a:rPr lang="ja-JP" altLang="en-US" dirty="0" smtClean="0"/>
              <a:t>．</a:t>
            </a:r>
            <a:endParaRPr lang="en-US" altLang="ja-JP" dirty="0" smtClean="0"/>
          </a:p>
          <a:p>
            <a:r>
              <a:rPr lang="en-US" altLang="ja-JP" dirty="0"/>
              <a:t>WEB</a:t>
            </a:r>
            <a:r>
              <a:rPr lang="ja-JP" altLang="en-US" dirty="0"/>
              <a:t>サーバを不均一にする．</a:t>
            </a:r>
          </a:p>
          <a:p>
            <a:r>
              <a:rPr lang="ja-JP" altLang="en-US" dirty="0"/>
              <a:t>コンフィグの設定を変更し重み付けを等しくする．</a:t>
            </a:r>
            <a:br>
              <a:rPr lang="ja-JP" altLang="en-US" dirty="0"/>
            </a:br>
            <a:r>
              <a:rPr lang="ja-JP" altLang="en-US" dirty="0"/>
              <a:t>ラウンドロビンとして割り振られる．</a:t>
            </a:r>
          </a:p>
          <a:p>
            <a:r>
              <a:rPr lang="ja-JP" altLang="en-US" dirty="0"/>
              <a:t>実験用計測プログラムを使い，「ラウンドロビン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a:t>再び実験用計測プログラムを使い，「提案システム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ja-JP" dirty="0"/>
              <a:t>本提案システム</a:t>
            </a:r>
            <a:r>
              <a:rPr lang="ja-JP" altLang="ja-JP" dirty="0" smtClean="0"/>
              <a:t>は</a:t>
            </a:r>
            <a:r>
              <a:rPr lang="en-US" altLang="ja-JP" dirty="0" err="1"/>
              <a:t>nginx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こうした設定を自動で適応処理することが出来れば，個人でも気軽に安価な負荷分散が出来ると考える．提案システムの更なる改善と構築が望まれる． </a:t>
            </a:r>
          </a:p>
          <a:p>
            <a:r>
              <a:rPr lang="ja-JP" altLang="ja-JP" dirty="0"/>
              <a:t>電気やガス水道などと同じく</a:t>
            </a:r>
            <a:r>
              <a:rPr lang="en-US" altLang="ja-JP" dirty="0"/>
              <a:t>Web</a:t>
            </a:r>
            <a:r>
              <a:rPr lang="ja-JP" altLang="ja-JP" dirty="0"/>
              <a:t>サイトも重要なライフラインになりつつあるので，</a:t>
            </a:r>
            <a:r>
              <a:rPr lang="ja-JP" altLang="ja-JP" dirty="0" smtClean="0"/>
              <a:t>本システム</a:t>
            </a:r>
            <a:r>
              <a:rPr lang="ja-JP" altLang="en-US" dirty="0"/>
              <a:t>が</a:t>
            </a:r>
            <a:r>
              <a:rPr lang="ja-JP" altLang="ja-JP" dirty="0" smtClean="0"/>
              <a:t>安価</a:t>
            </a:r>
            <a:r>
              <a:rPr lang="ja-JP" altLang="ja-JP" dirty="0"/>
              <a:t>な導入コストで，負荷に強く表示速度が速い</a:t>
            </a:r>
            <a:r>
              <a:rPr lang="en-US" altLang="ja-JP" dirty="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時間の遅延と、それに対するユーザの反応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a:t>
            </a:r>
            <a:r>
              <a:rPr lang="ja-JP" altLang="en-US" u="sng" dirty="0" smtClean="0"/>
              <a:t>の計測・最適化</a:t>
            </a:r>
            <a:r>
              <a:rPr lang="en-US" altLang="ja-JP" u="sng" dirty="0" smtClean="0"/>
              <a:t>(RAIL</a:t>
            </a:r>
            <a:r>
              <a:rPr lang="ja-JP" altLang="en-US" u="sng" dirty="0" smtClean="0"/>
              <a:t>モデル</a:t>
            </a:r>
            <a:r>
              <a:rPr lang="en-US" altLang="ja-JP"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0158" y="1411612"/>
            <a:ext cx="8303683" cy="4904300"/>
          </a:xfrm>
        </p:spPr>
        <p:txBody>
          <a:bodyPr>
            <a:noAutofit/>
          </a:bodyPr>
          <a:lstStyle/>
          <a:p>
            <a:r>
              <a:rPr lang="ja-JP" altLang="ja-JP" sz="2900" dirty="0"/>
              <a:t>大企業だけでなく中小企業や個人のサイト</a:t>
            </a:r>
            <a:r>
              <a:rPr lang="ja-JP" altLang="ja-JP" sz="2900" dirty="0" smtClean="0"/>
              <a:t>でも</a:t>
            </a:r>
            <a:r>
              <a:rPr lang="en-US" altLang="ja-JP" sz="2900" dirty="0" smtClean="0"/>
              <a:t/>
            </a:r>
            <a:br>
              <a:rPr lang="en-US" altLang="ja-JP" sz="2900" dirty="0" smtClean="0"/>
            </a:br>
            <a:r>
              <a:rPr lang="ja-JP" altLang="ja-JP" sz="2900" dirty="0" smtClean="0"/>
              <a:t>サービス</a:t>
            </a:r>
            <a:r>
              <a:rPr lang="ja-JP" altLang="ja-JP" sz="2900" dirty="0"/>
              <a:t>が拡大するに</a:t>
            </a:r>
            <a:r>
              <a:rPr lang="ja-JP" altLang="ja-JP" sz="2900" dirty="0" smtClean="0"/>
              <a:t>つれて</a:t>
            </a:r>
            <a:r>
              <a:rPr lang="ja-JP" altLang="en-US" sz="2900" dirty="0" smtClean="0"/>
              <a:t>「</a:t>
            </a:r>
            <a:r>
              <a:rPr lang="ja-JP" altLang="ja-JP" sz="2900" dirty="0" smtClean="0"/>
              <a:t>サーバロードバランシング</a:t>
            </a:r>
            <a:r>
              <a:rPr lang="ja-JP" altLang="en-US" sz="2900" dirty="0" smtClean="0"/>
              <a:t>」</a:t>
            </a:r>
            <a:r>
              <a:rPr lang="ja-JP" altLang="ja-JP" sz="2900" dirty="0" smtClean="0"/>
              <a:t>は</a:t>
            </a:r>
            <a:r>
              <a:rPr lang="ja-JP" altLang="ja-JP" sz="2900" dirty="0"/>
              <a:t>重要視される</a:t>
            </a:r>
            <a:r>
              <a:rPr lang="ja-JP" altLang="ja-JP" sz="2900" dirty="0" smtClean="0"/>
              <a:t>．</a:t>
            </a:r>
            <a:endParaRPr lang="en-US" altLang="ja-JP" sz="2900" dirty="0" smtClean="0"/>
          </a:p>
          <a:p>
            <a:r>
              <a:rPr lang="en-US" altLang="ja-JP" sz="2900" dirty="0" smtClean="0"/>
              <a:t>SEO(Search </a:t>
            </a:r>
            <a:r>
              <a:rPr lang="en-US" altLang="ja-JP" sz="2900" dirty="0"/>
              <a:t>Engine Optimization)</a:t>
            </a:r>
            <a:r>
              <a:rPr lang="ja-JP" altLang="ja-JP" sz="2900" dirty="0" smtClean="0"/>
              <a:t>の</a:t>
            </a:r>
            <a:r>
              <a:rPr lang="ja-JP" altLang="ja-JP" sz="2900" dirty="0"/>
              <a:t>観点から，競合サイトと比較し自身のサイトの表示速度が遅いとランキング評価で不利になるとされて</a:t>
            </a:r>
            <a:r>
              <a:rPr lang="ja-JP" altLang="ja-JP" sz="2900" dirty="0" smtClean="0"/>
              <a:t>いる</a:t>
            </a:r>
            <a:r>
              <a:rPr lang="en-US" altLang="ja-JP" sz="2900" dirty="0"/>
              <a:t>[Daniel </a:t>
            </a:r>
            <a:r>
              <a:rPr lang="en-US" altLang="ja-JP" sz="2900" dirty="0" smtClean="0"/>
              <a:t>2017]</a:t>
            </a:r>
            <a:r>
              <a:rPr lang="ja-JP" altLang="en-US" sz="2900" dirty="0"/>
              <a:t>ため</a:t>
            </a:r>
            <a:r>
              <a:rPr lang="ja-JP" altLang="ja-JP" sz="2900" dirty="0" smtClean="0"/>
              <a:t>，</a:t>
            </a:r>
            <a:r>
              <a:rPr lang="ja-JP" altLang="ja-JP" sz="2900" dirty="0"/>
              <a:t>負荷分散時にも応答速度に配慮する必要がある</a:t>
            </a:r>
            <a:r>
              <a:rPr lang="ja-JP" altLang="ja-JP" sz="2900" dirty="0" smtClean="0"/>
              <a:t>．</a:t>
            </a:r>
            <a:endParaRPr lang="en-US" altLang="ja-JP" sz="2900" dirty="0" smtClean="0"/>
          </a:p>
          <a:p>
            <a:r>
              <a:rPr lang="ja-JP" altLang="ja-JP" sz="2900" dirty="0" smtClean="0"/>
              <a:t>リプレイスによって導入された新しい</a:t>
            </a:r>
            <a:r>
              <a:rPr lang="ja-JP" altLang="ja-JP" sz="2900" dirty="0"/>
              <a:t>サーバと旧式のサーバを混合して負荷分散に利用されること</a:t>
            </a:r>
            <a:r>
              <a:rPr lang="ja-JP" altLang="ja-JP" sz="2900" dirty="0" smtClean="0"/>
              <a:t>も</a:t>
            </a:r>
            <a:r>
              <a:rPr lang="en-US" altLang="ja-JP" sz="2900" dirty="0"/>
              <a:t/>
            </a:r>
            <a:br>
              <a:rPr lang="en-US" altLang="ja-JP" sz="2900" dirty="0"/>
            </a:br>
            <a:r>
              <a:rPr lang="ja-JP" altLang="ja-JP" sz="2900" dirty="0" smtClean="0"/>
              <a:t>個人</a:t>
            </a:r>
            <a:r>
              <a:rPr lang="ja-JP" altLang="ja-JP" sz="2900" dirty="0"/>
              <a:t>や中小企業を中心に見受けられる．</a:t>
            </a:r>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smtClean="0"/>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36099"/>
            <a:ext cx="7886700" cy="1325563"/>
          </a:xfrm>
        </p:spPr>
        <p:txBody>
          <a:bodyPr/>
          <a:lstStyle/>
          <a:p>
            <a:r>
              <a:rPr kumimoji="1" lang="ja-JP" altLang="en-US" dirty="0"/>
              <a:t>関連研究</a:t>
            </a:r>
          </a:p>
        </p:txBody>
      </p:sp>
      <p:sp>
        <p:nvSpPr>
          <p:cNvPr id="3" name="コンテンツ プレースホルダー 2"/>
          <p:cNvSpPr>
            <a:spLocks noGrp="1"/>
          </p:cNvSpPr>
          <p:nvPr>
            <p:ph idx="1"/>
          </p:nvPr>
        </p:nvSpPr>
        <p:spPr>
          <a:xfrm>
            <a:off x="628650" y="1157451"/>
            <a:ext cx="8166434" cy="5503111"/>
          </a:xfrm>
        </p:spPr>
        <p:txBody>
          <a:bodyPr>
            <a:noAutofit/>
          </a:bodyPr>
          <a:lstStyle/>
          <a:p>
            <a:pPr marL="0" indent="0">
              <a:buNone/>
            </a:pPr>
            <a:r>
              <a:rPr lang="ja-JP" altLang="en-US" sz="2400" b="1" u="sng" dirty="0">
                <a:latin typeface="ＭＳ Ｐゴシック" panose="020B0600070205080204" pitchFamily="50" charset="-128"/>
              </a:rPr>
              <a:t>リバースプロキシによるロードバランシング手法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T</a:t>
            </a:r>
            <a:r>
              <a:rPr lang="en-US" altLang="ja-JP" sz="2000" dirty="0" err="1" smtClean="0">
                <a:latin typeface="ＭＳ Ｐゴシック" panose="020B0600070205080204" pitchFamily="50" charset="-128"/>
              </a:rPr>
              <a:t>suchi</a:t>
            </a:r>
            <a:r>
              <a:rPr lang="en-US" altLang="ja-JP" sz="2000" dirty="0" smtClean="0">
                <a:latin typeface="ＭＳ Ｐゴシック" panose="020B0600070205080204" pitchFamily="50" charset="-128"/>
              </a:rPr>
              <a:t> </a:t>
            </a:r>
            <a:r>
              <a:rPr lang="en-US" altLang="ja-JP" sz="2000" dirty="0">
                <a:latin typeface="ＭＳ Ｐゴシック" panose="020B0600070205080204" pitchFamily="50" charset="-128"/>
              </a:rPr>
              <a:t>2008]</a:t>
            </a:r>
            <a:r>
              <a:rPr lang="ja-JP" altLang="en-US" sz="2000" dirty="0">
                <a:latin typeface="ＭＳ Ｐゴシック" panose="020B0600070205080204" pitchFamily="50" charset="-128"/>
              </a:rPr>
              <a:t>土居幸一郎</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後藤滋樹</a:t>
            </a:r>
            <a:r>
              <a:rPr lang="en-US" altLang="ja-JP" sz="2000" dirty="0">
                <a:latin typeface="ＭＳ Ｐゴシック" panose="020B0600070205080204" pitchFamily="50" charset="-128"/>
              </a:rPr>
              <a:t>HTTP</a:t>
            </a:r>
            <a:r>
              <a:rPr lang="ja-JP" altLang="en-US" sz="2000" dirty="0">
                <a:latin typeface="ＭＳ Ｐゴシック" panose="020B0600070205080204" pitchFamily="50" charset="-128"/>
              </a:rPr>
              <a:t>セッションのハンドオーバによる</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サーバのロードバランス </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分散システム</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インターネット運用技術・高品質インターネット</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掲載誌 情報処理学会研究報告 </a:t>
            </a:r>
            <a:r>
              <a:rPr lang="en-US" altLang="ja-JP" sz="2000" dirty="0">
                <a:latin typeface="ＭＳ Ｐゴシック" panose="020B0600070205080204" pitchFamily="50" charset="-128"/>
              </a:rPr>
              <a:t>= IPSJ SIG technical reports </a:t>
            </a:r>
            <a:r>
              <a:rPr lang="en-US" altLang="ja-JP" sz="2000" dirty="0" smtClean="0">
                <a:latin typeface="ＭＳ Ｐゴシック" panose="020B0600070205080204" pitchFamily="50" charset="-128"/>
              </a:rPr>
              <a:t>p.25-29(2008-3-6)</a:t>
            </a:r>
            <a:endParaRPr lang="en-US" altLang="ja-JP" sz="2000" dirty="0">
              <a:latin typeface="ＭＳ Ｐゴシック" panose="020B0600070205080204" pitchFamily="50" charset="-128"/>
            </a:endParaRPr>
          </a:p>
          <a:p>
            <a:pPr marL="0" indent="0">
              <a:lnSpc>
                <a:spcPct val="100000"/>
              </a:lnSpc>
              <a:buNone/>
            </a:pPr>
            <a:r>
              <a:rPr lang="ja-JP" altLang="en-US" sz="2400" b="1" u="sng" dirty="0" smtClean="0">
                <a:latin typeface="ＭＳ Ｐゴシック" panose="020B0600070205080204" pitchFamily="50" charset="-128"/>
              </a:rPr>
              <a:t>応答速度の最適化・評価手法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K</a:t>
            </a:r>
            <a:r>
              <a:rPr lang="en-US" altLang="ja-JP" sz="2000" dirty="0" err="1" smtClean="0">
                <a:latin typeface="ＭＳ Ｐゴシック" panose="020B0600070205080204" pitchFamily="50" charset="-128"/>
              </a:rPr>
              <a:t>ono</a:t>
            </a:r>
            <a:r>
              <a:rPr lang="en-US" altLang="ja-JP" sz="2000" dirty="0" smtClean="0">
                <a:latin typeface="ＭＳ Ｐゴシック" panose="020B0600070205080204" pitchFamily="50" charset="-128"/>
              </a:rPr>
              <a:t> 2007]</a:t>
            </a:r>
            <a:r>
              <a:rPr lang="ja-JP" altLang="en-US" sz="2000" dirty="0" smtClean="0">
                <a:latin typeface="ＭＳ Ｐゴシック" panose="020B0600070205080204" pitchFamily="50" charset="-128"/>
              </a:rPr>
              <a:t>複数</a:t>
            </a:r>
            <a:r>
              <a:rPr lang="ja-JP" altLang="en-US" sz="2000" dirty="0">
                <a:latin typeface="ＭＳ Ｐゴシック" panose="020B0600070205080204" pitchFamily="50" charset="-128"/>
              </a:rPr>
              <a:t>のロードバランサによる Ｗｅｂシステムの応答時間</a:t>
            </a:r>
            <a:r>
              <a:rPr lang="ja-JP" altLang="en-US" sz="2000" dirty="0" smtClean="0">
                <a:latin typeface="ＭＳ Ｐゴシック" panose="020B0600070205080204" pitchFamily="50" charset="-128"/>
              </a:rPr>
              <a:t>最適化河野 知行</a:t>
            </a:r>
            <a:r>
              <a:rPr lang="en-US" altLang="ja-JP" sz="2000" dirty="0" smtClean="0">
                <a:latin typeface="ＭＳ Ｐゴシック" panose="020B0600070205080204" pitchFamily="50" charset="-128"/>
              </a:rPr>
              <a:t>Tomoyuki KAWANO</a:t>
            </a:r>
            <a:r>
              <a:rPr lang="ja-JP" altLang="en-US" sz="2000" dirty="0" smtClean="0">
                <a:latin typeface="ＭＳ Ｐゴシック" panose="020B0600070205080204" pitchFamily="50" charset="-128"/>
              </a:rPr>
              <a:t>情報</a:t>
            </a:r>
            <a:r>
              <a:rPr lang="ja-JP" altLang="en-US" sz="2000" dirty="0">
                <a:latin typeface="ＭＳ Ｐゴシック" panose="020B0600070205080204" pitchFamily="50" charset="-128"/>
              </a:rPr>
              <a:t>処理学会研究報告システム評価（</a:t>
            </a:r>
            <a:r>
              <a:rPr lang="en-US" altLang="ja-JP" sz="2000" dirty="0">
                <a:latin typeface="ＭＳ Ｐゴシック" panose="020B0600070205080204" pitchFamily="50" charset="-128"/>
              </a:rPr>
              <a:t>EVA</a:t>
            </a:r>
            <a:r>
              <a:rPr lang="ja-JP" altLang="en-US" sz="2000" dirty="0">
                <a:latin typeface="ＭＳ Ｐゴシック" panose="020B0600070205080204" pitchFamily="50" charset="-128"/>
              </a:rPr>
              <a:t>）</a:t>
            </a:r>
            <a:r>
              <a:rPr lang="en-US" altLang="ja-JP" sz="2000" dirty="0">
                <a:latin typeface="ＭＳ Ｐゴシック" panose="020B0600070205080204" pitchFamily="50" charset="-128"/>
              </a:rPr>
              <a:t>,2007(63(2007-EVA-021</a:t>
            </a:r>
            <a:r>
              <a:rPr lang="en-US" altLang="ja-JP" sz="2000" dirty="0" smtClean="0">
                <a:latin typeface="ＭＳ Ｐゴシック" panose="020B0600070205080204" pitchFamily="50" charset="-128"/>
              </a:rPr>
              <a:t>)),p.27-34 </a:t>
            </a:r>
            <a:r>
              <a:rPr lang="en-US" altLang="ja-JP" sz="2000" dirty="0">
                <a:latin typeface="ＭＳ Ｐゴシック" panose="020B0600070205080204" pitchFamily="50" charset="-128"/>
              </a:rPr>
              <a:t>(2007-06-22</a:t>
            </a:r>
            <a:r>
              <a:rPr lang="en-US" altLang="ja-JP" sz="2000" dirty="0" smtClean="0">
                <a:latin typeface="ＭＳ Ｐゴシック" panose="020B0600070205080204" pitchFamily="50" charset="-128"/>
              </a:rPr>
              <a:t>)</a:t>
            </a:r>
          </a:p>
          <a:p>
            <a:pPr marL="0" indent="0">
              <a:lnSpc>
                <a:spcPct val="100000"/>
              </a:lnSpc>
              <a:buNone/>
            </a:pPr>
            <a:r>
              <a:rPr lang="en-US" altLang="ja-JP" sz="2000" dirty="0" smtClean="0">
                <a:latin typeface="ＭＳ Ｐゴシック" panose="020B0600070205080204" pitchFamily="50" charset="-128"/>
              </a:rPr>
              <a:t>[Paul 2014]</a:t>
            </a:r>
            <a:r>
              <a:rPr lang="ja-JP" altLang="en-US" sz="2000" dirty="0" smtClean="0">
                <a:latin typeface="ＭＳ Ｐゴシック" panose="020B0600070205080204" pitchFamily="50" charset="-128"/>
              </a:rPr>
              <a:t>反応</a:t>
            </a:r>
            <a:r>
              <a:rPr lang="ja-JP" altLang="en-US" sz="2000" dirty="0">
                <a:latin typeface="ＭＳ Ｐゴシック" panose="020B0600070205080204" pitchFamily="50" charset="-128"/>
              </a:rPr>
              <a:t>時間の遅延</a:t>
            </a:r>
            <a:r>
              <a:rPr lang="ja-JP" altLang="en-US" sz="2000" dirty="0" smtClean="0">
                <a:latin typeface="ＭＳ Ｐゴシック" panose="020B0600070205080204" pitchFamily="50" charset="-128"/>
              </a:rPr>
              <a:t>とそれ</a:t>
            </a:r>
            <a:r>
              <a:rPr lang="ja-JP" altLang="en-US" sz="2000" dirty="0">
                <a:latin typeface="ＭＳ Ｐゴシック" panose="020B0600070205080204" pitchFamily="50" charset="-128"/>
              </a:rPr>
              <a:t>に対するユーザの</a:t>
            </a:r>
            <a:r>
              <a:rPr lang="ja-JP" altLang="en-US" sz="2000" dirty="0" smtClean="0">
                <a:latin typeface="ＭＳ Ｐゴシック" panose="020B0600070205080204" pitchFamily="50" charset="-128"/>
              </a:rPr>
              <a:t>反応</a:t>
            </a:r>
            <a:r>
              <a:rPr lang="en-US" altLang="ja-JP" sz="2000" dirty="0">
                <a:latin typeface="ＭＳ Ｐゴシック" panose="020B0600070205080204" pitchFamily="50" charset="-128"/>
              </a:rPr>
              <a:t/>
            </a:r>
            <a:br>
              <a:rPr lang="en-US" altLang="ja-JP" sz="2000" dirty="0">
                <a:latin typeface="ＭＳ Ｐゴシック" panose="020B0600070205080204" pitchFamily="50" charset="-128"/>
              </a:rPr>
            </a:br>
            <a:r>
              <a:rPr lang="en-US" altLang="ja-JP" sz="2000" dirty="0" smtClean="0">
                <a:latin typeface="ＭＳ Ｐゴシック" panose="020B0600070205080204" pitchFamily="50" charset="-128"/>
              </a:rPr>
              <a:t>Paul </a:t>
            </a:r>
            <a:r>
              <a:rPr lang="en-US" altLang="ja-JP" sz="2000" dirty="0" err="1" smtClean="0">
                <a:latin typeface="ＭＳ Ｐゴシック" panose="020B0600070205080204" pitchFamily="50" charset="-128"/>
              </a:rPr>
              <a:t>Kinlan</a:t>
            </a:r>
            <a:r>
              <a:rPr lang="en-US" altLang="ja-JP" sz="2000" dirty="0" smtClean="0">
                <a:latin typeface="ＭＳ Ｐゴシック" panose="020B0600070205080204" pitchFamily="50" charset="-128"/>
              </a:rPr>
              <a:t>. What </a:t>
            </a:r>
            <a:r>
              <a:rPr lang="en-US" altLang="ja-JP" sz="2000" dirty="0">
                <a:latin typeface="ＭＳ Ｐゴシック" panose="020B0600070205080204" pitchFamily="50" charset="-128"/>
              </a:rPr>
              <a:t>do people want from a news </a:t>
            </a:r>
            <a:r>
              <a:rPr lang="en-US" altLang="ja-JP" sz="2000" dirty="0" smtClean="0">
                <a:latin typeface="ＭＳ Ｐゴシック" panose="020B0600070205080204" pitchFamily="50" charset="-128"/>
              </a:rPr>
              <a:t>experience </a:t>
            </a:r>
            <a:r>
              <a:rPr lang="en-US" altLang="ja-JP" sz="2000" dirty="0">
                <a:latin typeface="ＭＳ Ｐゴシック" panose="020B0600070205080204" pitchFamily="50" charset="-128"/>
              </a:rPr>
              <a:t>(2014-12-8</a:t>
            </a:r>
            <a:r>
              <a:rPr lang="en-US" altLang="ja-JP" sz="2000" dirty="0" smtClean="0">
                <a:latin typeface="ＭＳ Ｐゴシック" panose="020B0600070205080204" pitchFamily="50" charset="-128"/>
              </a:rPr>
              <a:t>)</a:t>
            </a:r>
            <a:endParaRPr lang="en-US" altLang="ja-JP" sz="2400" u="sng" dirty="0" smtClean="0">
              <a:latin typeface="ＭＳ Ｐゴシック" panose="020B0600070205080204" pitchFamily="50" charset="-128"/>
            </a:endParaRPr>
          </a:p>
          <a:p>
            <a:pPr marL="0" indent="0">
              <a:lnSpc>
                <a:spcPct val="100000"/>
              </a:lnSpc>
              <a:buNone/>
            </a:pPr>
            <a:r>
              <a:rPr lang="en-US" altLang="ja-JP" sz="2400" b="1" u="sng" dirty="0" smtClean="0">
                <a:latin typeface="ＭＳ Ｐゴシック" panose="020B0600070205080204" pitchFamily="50" charset="-128"/>
              </a:rPr>
              <a:t>WEB</a:t>
            </a:r>
            <a:r>
              <a:rPr lang="ja-JP" altLang="en-US" sz="2400" b="1" u="sng" dirty="0" smtClean="0">
                <a:latin typeface="ＭＳ Ｐゴシック" panose="020B0600070205080204" pitchFamily="50" charset="-128"/>
              </a:rPr>
              <a:t>サーバ計測システム</a:t>
            </a:r>
            <a:r>
              <a:rPr lang="ja-JP" altLang="en-US" sz="2400" b="1" u="sng" dirty="0">
                <a:latin typeface="ＭＳ Ｐゴシック" panose="020B0600070205080204" pitchFamily="50" charset="-128"/>
              </a:rPr>
              <a:t>の設計・開発</a:t>
            </a:r>
            <a:endParaRPr lang="en-US" altLang="ja-JP" sz="2400" b="1" u="sng" dirty="0">
              <a:latin typeface="ＭＳ Ｐゴシック" panose="020B0600070205080204" pitchFamily="50" charset="-128"/>
            </a:endParaRPr>
          </a:p>
          <a:p>
            <a:pPr marL="0" indent="0">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H</a:t>
            </a:r>
            <a:r>
              <a:rPr lang="en-US" altLang="ja-JP" sz="2000" dirty="0" err="1" smtClean="0">
                <a:latin typeface="ＭＳ Ｐゴシック" panose="020B0600070205080204" pitchFamily="50" charset="-128"/>
              </a:rPr>
              <a:t>oriuchi</a:t>
            </a:r>
            <a:r>
              <a:rPr lang="en-US" altLang="ja-JP" sz="2000" dirty="0" smtClean="0">
                <a:latin typeface="ＭＳ Ｐゴシック" panose="020B0600070205080204" pitchFamily="50" charset="-128"/>
              </a:rPr>
              <a:t> 2014]</a:t>
            </a:r>
            <a:r>
              <a:rPr lang="ja-JP" altLang="en-US" sz="2000" dirty="0">
                <a:latin typeface="ＭＳ Ｐゴシック" panose="020B0600070205080204" pitchFamily="50" charset="-128"/>
              </a:rPr>
              <a:t>クラウドに適した</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システムの負荷監視機能の改善に</a:t>
            </a:r>
            <a:r>
              <a:rPr lang="ja-JP" altLang="en-US" sz="2000" dirty="0" smtClean="0">
                <a:latin typeface="ＭＳ Ｐゴシック" panose="020B0600070205080204" pitchFamily="50" charset="-128"/>
              </a:rPr>
              <a:t>ついて堀内晨彦 </a:t>
            </a:r>
            <a:r>
              <a:rPr lang="en-US" altLang="ja-JP" sz="2000" dirty="0">
                <a:latin typeface="ＭＳ Ｐゴシック" panose="020B0600070205080204" pitchFamily="50" charset="-128"/>
              </a:rPr>
              <a:t>, </a:t>
            </a:r>
            <a:r>
              <a:rPr lang="ja-JP" altLang="en-US" sz="2000" dirty="0" smtClean="0">
                <a:latin typeface="ＭＳ Ｐゴシック" panose="020B0600070205080204" pitchFamily="50" charset="-128"/>
              </a:rPr>
              <a:t>最所圭三第</a:t>
            </a:r>
            <a:r>
              <a:rPr lang="en-US" altLang="ja-JP" sz="2000" dirty="0" smtClean="0">
                <a:latin typeface="ＭＳ Ｐゴシック" panose="020B0600070205080204" pitchFamily="50" charset="-128"/>
              </a:rPr>
              <a:t>76</a:t>
            </a:r>
            <a:r>
              <a:rPr lang="ja-JP" altLang="en-US" sz="2000" dirty="0">
                <a:latin typeface="ＭＳ Ｐゴシック" panose="020B0600070205080204" pitchFamily="50" charset="-128"/>
              </a:rPr>
              <a:t>回全国大会講演論文集</a:t>
            </a:r>
            <a:r>
              <a:rPr lang="en-US" altLang="ja-JP" sz="2000" dirty="0">
                <a:latin typeface="ＭＳ Ｐゴシック" panose="020B0600070205080204" pitchFamily="50" charset="-128"/>
              </a:rPr>
              <a:t>,2014(1</a:t>
            </a:r>
            <a:r>
              <a:rPr lang="en-US" altLang="ja-JP" sz="2000" dirty="0" smtClean="0">
                <a:latin typeface="ＭＳ Ｐゴシック" panose="020B0600070205080204" pitchFamily="50" charset="-128"/>
              </a:rPr>
              <a:t>),p437-438 </a:t>
            </a:r>
            <a:r>
              <a:rPr lang="en-US" altLang="ja-JP" sz="2000" dirty="0">
                <a:latin typeface="ＭＳ Ｐゴシック" panose="020B0600070205080204" pitchFamily="50" charset="-128"/>
              </a:rPr>
              <a:t>(2014-03-11</a:t>
            </a:r>
            <a:r>
              <a:rPr lang="en-US" altLang="ja-JP" sz="2000"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20000"/>
          </a:bodyPr>
          <a:lstStyle/>
          <a:p>
            <a:pPr algn="just">
              <a:lnSpc>
                <a:spcPct val="120000"/>
              </a:lnSpc>
            </a:pPr>
            <a:r>
              <a:rPr lang="ja-JP" altLang="en-US" dirty="0"/>
              <a:t>既存技術では</a:t>
            </a:r>
            <a:r>
              <a:rPr lang="ja-JP" altLang="en-US" dirty="0" smtClean="0"/>
              <a:t>，導入</a:t>
            </a:r>
            <a:r>
              <a:rPr lang="ja-JP" altLang="en-US" dirty="0"/>
              <a:t>の</a:t>
            </a:r>
            <a:r>
              <a:rPr lang="ja-JP" altLang="en-US" dirty="0" smtClean="0"/>
              <a:t>しやすさ、コストの安さから異種</a:t>
            </a:r>
            <a:r>
              <a:rPr lang="ja-JP" altLang="en-US" dirty="0"/>
              <a:t>環境において</a:t>
            </a:r>
            <a:r>
              <a:rPr lang="ja-JP" altLang="en-US" dirty="0" smtClean="0"/>
              <a:t>も</a:t>
            </a:r>
            <a:r>
              <a:rPr lang="ja-JP" altLang="en-US" dirty="0"/>
              <a:t>均等</a:t>
            </a:r>
            <a:r>
              <a:rPr lang="ja-JP" altLang="en-US" dirty="0" smtClean="0"/>
              <a:t>に割り振る</a:t>
            </a:r>
            <a:r>
              <a:rPr lang="ja-JP" altLang="en-US" dirty="0"/>
              <a:t>「ラウンドロビン」方式が頻繁に利用</a:t>
            </a:r>
            <a:r>
              <a:rPr lang="ja-JP" altLang="en-US" dirty="0" smtClean="0"/>
              <a:t>されている．</a:t>
            </a:r>
            <a:endParaRPr lang="ja-JP" altLang="en-US" dirty="0"/>
          </a:p>
          <a:p>
            <a:pPr algn="just">
              <a:lnSpc>
                <a:spcPct val="120000"/>
              </a:lnSpc>
            </a:pPr>
            <a:r>
              <a:rPr lang="ja-JP" altLang="en-US" dirty="0"/>
              <a:t>サーバ間の性能や通信装置の性能にバラつきがある場合，応答速度が一定とは限らない．単純に空いているサーバへ割り振るだけではなく</a:t>
            </a:r>
            <a:r>
              <a:rPr lang="ja-JP" altLang="en-US" dirty="0" smtClean="0"/>
              <a:t>，応答</a:t>
            </a:r>
            <a:r>
              <a:rPr lang="ja-JP" altLang="en-US" dirty="0"/>
              <a:t>速度も加味してロードバランスを行う必要がある</a:t>
            </a:r>
            <a:r>
              <a:rPr lang="ja-JP" altLang="en-US" dirty="0" smtClean="0"/>
              <a:t>．</a:t>
            </a:r>
            <a:endParaRPr lang="en-US" altLang="ja-JP" dirty="0" smtClean="0"/>
          </a:p>
          <a:p>
            <a:pPr algn="just">
              <a:lnSpc>
                <a:spcPct val="120000"/>
              </a:lnSpc>
            </a:pPr>
            <a:r>
              <a:rPr lang="ja-JP" altLang="ja-JP" dirty="0"/>
              <a:t>ロードバランサの導入コストを抑えるために，安価で現行システムに導入でき，</a:t>
            </a:r>
            <a:r>
              <a:rPr lang="en-US" altLang="ja-JP" dirty="0"/>
              <a:t>Web</a:t>
            </a:r>
            <a:r>
              <a:rPr lang="ja-JP" altLang="ja-JP" dirty="0"/>
              <a:t>の負荷分散に詳しくないユーザでも導入できる実装方法が求められる．</a:t>
            </a:r>
          </a:p>
          <a:p>
            <a:pPr algn="just">
              <a:lnSpc>
                <a:spcPct val="120000"/>
              </a:lnSpc>
            </a:pPr>
            <a:endParaRPr lang="en-US" altLang="ja-JP" dirty="0" smtClean="0"/>
          </a:p>
          <a:p>
            <a:pPr algn="just">
              <a:lnSpc>
                <a:spcPct val="120000"/>
              </a:lnSpc>
            </a:pPr>
            <a:endParaRPr lang="en-US" altLang="ja-JP" dirty="0" smtClean="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582548"/>
            <a:ext cx="8067294" cy="4845684"/>
          </a:xfrm>
        </p:spPr>
        <p:txBody>
          <a:bodyPr>
            <a:noAutofit/>
          </a:bodyPr>
          <a:lstStyle/>
          <a:p>
            <a:r>
              <a:rPr lang="ja-JP" altLang="en-US" sz="2900" dirty="0" smtClean="0"/>
              <a:t>応答</a:t>
            </a:r>
            <a:r>
              <a:rPr lang="ja-JP" altLang="en-US" sz="2900" dirty="0" smtClean="0"/>
              <a:t>速度によってサーバの割り振り先を決めるアルゴリズムの提案．</a:t>
            </a:r>
            <a:endParaRPr lang="en-US" altLang="ja-JP" sz="2900" dirty="0" smtClean="0"/>
          </a:p>
          <a:p>
            <a:r>
              <a:rPr lang="ja-JP" altLang="en-US" sz="2900" dirty="0" smtClean="0"/>
              <a:t>サーバを監視し評価するシステムの設計と開発．</a:t>
            </a:r>
            <a:endParaRPr lang="en-US" altLang="ja-JP" sz="2900" dirty="0" smtClean="0"/>
          </a:p>
          <a:p>
            <a:r>
              <a:rPr lang="ja-JP" altLang="en-US" sz="2900" dirty="0" smtClean="0"/>
              <a:t>応答</a:t>
            </a:r>
            <a:r>
              <a:rPr lang="ja-JP" altLang="en-US" sz="2900" dirty="0" smtClean="0"/>
              <a:t>速度を考慮したロードバランサの設計と開発</a:t>
            </a:r>
            <a:r>
              <a:rPr lang="ja-JP" altLang="en-US" sz="2900" dirty="0" smtClean="0"/>
              <a:t>．</a:t>
            </a:r>
            <a:r>
              <a:rPr lang="en-US" altLang="ja-JP" sz="2900" dirty="0" smtClean="0"/>
              <a:t/>
            </a:r>
            <a:br>
              <a:rPr lang="en-US" altLang="ja-JP" sz="2900" dirty="0" smtClean="0"/>
            </a:br>
            <a:r>
              <a:rPr lang="ja-JP" altLang="en-US" sz="2900" dirty="0" smtClean="0"/>
              <a:t>→</a:t>
            </a:r>
            <a:r>
              <a:rPr lang="ja-JP" altLang="ja-JP" sz="2900" dirty="0" smtClean="0"/>
              <a:t>安価で導入</a:t>
            </a:r>
            <a:r>
              <a:rPr lang="ja-JP" altLang="en-US" sz="2900" dirty="0" smtClean="0"/>
              <a:t>しやすい</a:t>
            </a:r>
            <a:r>
              <a:rPr lang="ja-JP" altLang="ja-JP" sz="2900" dirty="0" smtClean="0"/>
              <a:t>システ</a:t>
            </a:r>
            <a:r>
              <a:rPr lang="ja-JP" altLang="en-US" sz="2900" dirty="0" smtClean="0"/>
              <a:t>ム</a:t>
            </a:r>
            <a:r>
              <a:rPr lang="ja-JP" altLang="en-US" sz="2900" dirty="0" smtClean="0"/>
              <a:t>を作ることで</a:t>
            </a:r>
            <a:r>
              <a:rPr lang="ja-JP" altLang="ja-JP" sz="2900" dirty="0" smtClean="0"/>
              <a:t>課題</a:t>
            </a:r>
            <a:r>
              <a:rPr lang="ja-JP" altLang="ja-JP" sz="2900" dirty="0" smtClean="0"/>
              <a:t>の解決</a:t>
            </a:r>
            <a:r>
              <a:rPr lang="ja-JP" altLang="en-US" sz="2900" dirty="0" smtClean="0"/>
              <a:t>にアプローチする</a:t>
            </a:r>
            <a:r>
              <a:rPr lang="ja-JP" altLang="en-US" sz="2900" dirty="0" smtClean="0"/>
              <a:t>．</a:t>
            </a:r>
            <a:endParaRPr lang="en-US" altLang="ja-JP" sz="2900" dirty="0" smtClean="0"/>
          </a:p>
          <a:p>
            <a:r>
              <a:rPr lang="ja-JP" altLang="ja-JP" dirty="0"/>
              <a:t>ロードバランサと</a:t>
            </a:r>
            <a:r>
              <a:rPr lang="en-US" altLang="ja-JP" dirty="0"/>
              <a:t>Web</a:t>
            </a:r>
            <a:r>
              <a:rPr lang="ja-JP" altLang="ja-JP" dirty="0"/>
              <a:t>サーバのボトルネック削減</a:t>
            </a:r>
            <a:endParaRPr lang="en-US" altLang="ja-JP" sz="2900" dirty="0" smtClean="0"/>
          </a:p>
          <a:p>
            <a:r>
              <a:rPr lang="ja-JP" altLang="en-US" sz="2900" dirty="0" smtClean="0"/>
              <a:t>実験</a:t>
            </a:r>
            <a:r>
              <a:rPr lang="ja-JP" altLang="en-US" sz="2900" dirty="0"/>
              <a:t>による実現可能性の</a:t>
            </a:r>
            <a:r>
              <a:rPr lang="ja-JP" altLang="en-US" sz="2900" dirty="0" smtClean="0"/>
              <a:t>評価</a:t>
            </a:r>
            <a:endParaRPr lang="ja-JP" altLang="en-US" sz="29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[step:2]</a:t>
            </a:r>
            <a:r>
              <a:rPr kumimoji="1" lang="ja-JP" altLang="en-US" dirty="0" smtClean="0"/>
              <a:t>応答速度計測システム</a:t>
            </a:r>
            <a:endParaRPr kumimoji="1" lang="ja-JP" altLang="en-US" sz="5400" dirty="0"/>
          </a:p>
        </p:txBody>
      </p:sp>
      <p:sp>
        <p:nvSpPr>
          <p:cNvPr id="3" name="コンテンツ プレースホルダー 2"/>
          <p:cNvSpPr>
            <a:spLocks noGrp="1"/>
          </p:cNvSpPr>
          <p:nvPr>
            <p:ph idx="1"/>
          </p:nvPr>
        </p:nvSpPr>
        <p:spPr>
          <a:xfrm>
            <a:off x="628650" y="1825624"/>
            <a:ext cx="7886700" cy="3221864"/>
          </a:xfrm>
        </p:spPr>
        <p:txBody>
          <a:bodyPr>
            <a:noAutofit/>
          </a:bodyPr>
          <a:lstStyle/>
          <a:p>
            <a:r>
              <a:rPr lang="ja-JP" altLang="en-US" sz="3200" dirty="0"/>
              <a:t>計測機から各サーバにリクエストを送って要求が返って来るまでの時間を応答速度</a:t>
            </a:r>
            <a:r>
              <a:rPr lang="ja-JP" altLang="en-US" sz="3200" dirty="0" smtClean="0"/>
              <a:t>とする．</a:t>
            </a:r>
            <a:endParaRPr lang="en-US" altLang="ja-JP" sz="3200" dirty="0" smtClean="0"/>
          </a:p>
          <a:p>
            <a:r>
              <a:rPr lang="ja-JP" altLang="en-US" sz="3200" dirty="0" smtClean="0"/>
              <a:t>この処理を</a:t>
            </a:r>
            <a:r>
              <a:rPr lang="en-US" altLang="ja-JP" sz="3200" dirty="0" smtClean="0"/>
              <a:t>n</a:t>
            </a:r>
            <a:r>
              <a:rPr lang="ja-JP" altLang="en-US" sz="3200" dirty="0"/>
              <a:t>分に</a:t>
            </a:r>
            <a:r>
              <a:rPr lang="en-US" altLang="ja-JP" sz="3200" dirty="0"/>
              <a:t>1</a:t>
            </a:r>
            <a:r>
              <a:rPr lang="ja-JP" altLang="en-US" sz="3200" dirty="0"/>
              <a:t>回</a:t>
            </a:r>
            <a:r>
              <a:rPr lang="ja-JP" altLang="en-US" sz="3200" dirty="0" smtClean="0"/>
              <a:t>繰り返し得た情報</a:t>
            </a:r>
            <a:r>
              <a:rPr lang="ja-JP" altLang="en-US" sz="3200" dirty="0"/>
              <a:t>をテーブルへ保管し過去の応答速度のデータを抽出する際に利用する．</a:t>
            </a:r>
            <a:endParaRPr lang="ja-JP"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92162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[step:3]</a:t>
            </a:r>
            <a:r>
              <a:rPr kumimoji="1" lang="ja-JP" altLang="en-US" dirty="0" smtClean="0"/>
              <a:t>評価付けシステム</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3066886"/>
              </a:xfrm>
            </p:spPr>
            <p:txBody>
              <a:bodyPr>
                <a:normAutofit/>
              </a:bodyPr>
              <a:lstStyle/>
              <a:p>
                <a:r>
                  <a:rPr lang="ja-JP" altLang="ja-JP" dirty="0"/>
                  <a:t>実行手順の</a:t>
                </a:r>
                <a:r>
                  <a:rPr lang="en-US" altLang="ja-JP" dirty="0"/>
                  <a:t>STEP-3</a:t>
                </a:r>
                <a:r>
                  <a:rPr lang="ja-JP" altLang="ja-JP" dirty="0" smtClean="0"/>
                  <a:t>では</a:t>
                </a:r>
                <a:r>
                  <a:rPr lang="en-US" altLang="ja-JP" dirty="0"/>
                  <a:t>L</a:t>
                </a:r>
                <a:r>
                  <a:rPr lang="en-US" altLang="ja-JP" baseline="-25000" dirty="0"/>
                  <a:t>1</a:t>
                </a:r>
                <a:r>
                  <a:rPr lang="ja-JP" altLang="ja-JP" dirty="0"/>
                  <a:t>～</a:t>
                </a:r>
                <a:r>
                  <a:rPr lang="en-US" altLang="ja-JP" dirty="0"/>
                  <a:t>L</a:t>
                </a:r>
                <a:r>
                  <a:rPr lang="en-US" altLang="ja-JP" baseline="-25000" dirty="0"/>
                  <a:t>n</a:t>
                </a:r>
                <a:r>
                  <a:rPr lang="ja-JP" altLang="ja-JP" dirty="0"/>
                  <a:t>の</a:t>
                </a:r>
                <a:r>
                  <a:rPr lang="en-US" altLang="ja-JP" dirty="0"/>
                  <a:t>n</a:t>
                </a:r>
                <a:r>
                  <a:rPr lang="ja-JP" altLang="ja-JP" dirty="0"/>
                  <a:t>段階で評価</a:t>
                </a:r>
                <a:r>
                  <a:rPr lang="ja-JP" altLang="en-US" dirty="0"/>
                  <a:t>を</a:t>
                </a:r>
                <a:r>
                  <a:rPr lang="ja-JP" altLang="en-US" dirty="0" smtClean="0"/>
                  <a:t>行う</a:t>
                </a:r>
                <a:r>
                  <a:rPr lang="en-US" altLang="ja-JP" dirty="0" smtClean="0"/>
                  <a:t>. </a:t>
                </a:r>
                <a:r>
                  <a:rPr lang="ja-JP" altLang="en-US" dirty="0" smtClean="0"/>
                  <a:t>評価付けに使う数式は下記に示す．</a:t>
                </a:r>
                <a:r>
                  <a:rPr lang="en-US" altLang="ja-JP" dirty="0" smtClean="0"/>
                  <a:t/>
                </a:r>
                <a:br>
                  <a:rPr lang="en-US" altLang="ja-JP" dirty="0" smtClean="0"/>
                </a:br>
                <a:endParaRPr lang="en-US" altLang="ja-JP" dirty="0"/>
              </a:p>
              <a:p>
                <a:r>
                  <a:rPr lang="en-US" altLang="ja-JP" dirty="0" smtClean="0"/>
                  <a:t>L</a:t>
                </a:r>
                <a:r>
                  <a:rPr lang="ja-JP" altLang="ja-JP" dirty="0" smtClean="0"/>
                  <a:t>は</a:t>
                </a:r>
                <a:r>
                  <a:rPr lang="ja-JP" altLang="en-US" dirty="0" smtClean="0"/>
                  <a:t>サーバ</a:t>
                </a:r>
                <a:r>
                  <a:rPr lang="ja-JP" altLang="ja-JP" dirty="0" smtClean="0"/>
                  <a:t>評価値，</a:t>
                </a:r>
                <a14:m>
                  <m:oMath xmlns:m="http://schemas.openxmlformats.org/officeDocument/2006/math">
                    <m:r>
                      <m:rPr>
                        <m:sty m:val="p"/>
                      </m:rPr>
                      <a:rPr lang="en-US" altLang="ja-JP" i="1" dirty="0">
                        <a:latin typeface="Cambria Math" panose="02040503050406030204" pitchFamily="18" charset="0"/>
                      </a:rPr>
                      <m:t>Ave</m:t>
                    </m:r>
                  </m:oMath>
                </a14:m>
                <a:r>
                  <a:rPr lang="en-US" altLang="ja-JP" dirty="0" smtClean="0"/>
                  <a:t> </a:t>
                </a:r>
                <a:r>
                  <a:rPr lang="ja-JP" altLang="ja-JP" dirty="0"/>
                  <a:t>は</a:t>
                </a:r>
                <a:r>
                  <a:rPr lang="ja-JP" altLang="ja-JP" dirty="0" smtClean="0"/>
                  <a:t>過去の</a:t>
                </a:r>
                <a:r>
                  <a:rPr lang="ja-JP" altLang="ja-JP" dirty="0"/>
                  <a:t>平均速度，</a:t>
                </a:r>
                <a14:m>
                  <m:oMath xmlns:m="http://schemas.openxmlformats.org/officeDocument/2006/math">
                    <m:r>
                      <m:rPr>
                        <m:sty m:val="p"/>
                      </m:rPr>
                      <a:rPr lang="en-US" altLang="ja-JP">
                        <a:latin typeface="Cambria Math" panose="02040503050406030204" pitchFamily="18" charset="0"/>
                      </a:rPr>
                      <m:t>T</m:t>
                    </m:r>
                  </m:oMath>
                </a14:m>
                <a:r>
                  <a:rPr lang="ja-JP" altLang="ja-JP" dirty="0" smtClean="0"/>
                  <a:t>は</a:t>
                </a:r>
                <a:r>
                  <a:rPr lang="en-US" altLang="ja-JP" dirty="0" smtClean="0">
                    <a:latin typeface="ＭＳ Ｐゴシック" panose="020B0600070205080204" pitchFamily="50" charset="-128"/>
                  </a:rPr>
                  <a:t>[</a:t>
                </a:r>
                <a:r>
                  <a:rPr lang="en-US" altLang="ja-JP" dirty="0">
                    <a:latin typeface="ＭＳ Ｐゴシック" panose="020B0600070205080204" pitchFamily="50" charset="-128"/>
                  </a:rPr>
                  <a:t>Paul 2014</a:t>
                </a:r>
                <a:r>
                  <a:rPr lang="en-US" altLang="ja-JP" dirty="0" smtClean="0">
                    <a:latin typeface="ＭＳ Ｐゴシック" panose="020B0600070205080204" pitchFamily="50" charset="-128"/>
                  </a:rPr>
                  <a:t>]</a:t>
                </a:r>
                <a:r>
                  <a:rPr lang="ja-JP" altLang="en-US" dirty="0" smtClean="0"/>
                  <a:t>や</a:t>
                </a:r>
                <a:r>
                  <a:rPr lang="en-US" altLang="ja-JP" dirty="0" smtClean="0"/>
                  <a:t>[Google 2008]</a:t>
                </a:r>
                <a:r>
                  <a:rPr lang="ja-JP" altLang="en-US" dirty="0" smtClean="0"/>
                  <a:t>を参考にした</a:t>
                </a:r>
                <a:r>
                  <a:rPr lang="ja-JP" altLang="ja-JP" dirty="0" smtClean="0"/>
                  <a:t>応答</a:t>
                </a:r>
                <a:r>
                  <a:rPr lang="ja-JP" altLang="ja-JP" dirty="0"/>
                  <a:t>速度の範囲を示す</a:t>
                </a:r>
                <a:r>
                  <a:rPr lang="ja-JP" altLang="ja-JP" dirty="0" smtClean="0"/>
                  <a:t>．</a:t>
                </a:r>
                <a:endParaRPr lang="ja-JP"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3066886"/>
              </a:xfrm>
              <a:blipFill>
                <a:blip r:embed="rId2"/>
                <a:stretch>
                  <a:fillRect l="-1391" t="-416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7" name="図 6"/>
          <p:cNvPicPr>
            <a:picLocks noChangeAspect="1"/>
          </p:cNvPicPr>
          <p:nvPr/>
        </p:nvPicPr>
        <p:blipFill rotWithShape="1">
          <a:blip r:embed="rId3"/>
          <a:srcRect l="30907" r="30967"/>
          <a:stretch/>
        </p:blipFill>
        <p:spPr>
          <a:xfrm>
            <a:off x="1076188" y="4710137"/>
            <a:ext cx="6851660" cy="1390652"/>
          </a:xfrm>
          <a:prstGeom prst="rect">
            <a:avLst/>
          </a:prstGeom>
        </p:spPr>
      </p:pic>
    </p:spTree>
    <p:extLst>
      <p:ext uri="{BB962C8B-B14F-4D97-AF65-F5344CB8AC3E}">
        <p14:creationId xmlns:p14="http://schemas.microsoft.com/office/powerpoint/2010/main" val="189409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067294" cy="1325563"/>
          </a:xfrm>
        </p:spPr>
        <p:txBody>
          <a:bodyPr>
            <a:normAutofit/>
          </a:bodyPr>
          <a:lstStyle/>
          <a:p>
            <a:r>
              <a:rPr lang="en-US" altLang="ja-JP" dirty="0"/>
              <a:t>[</a:t>
            </a:r>
            <a:r>
              <a:rPr lang="en-US" altLang="ja-JP" dirty="0" smtClean="0"/>
              <a:t>step:4,5]</a:t>
            </a:r>
            <a:r>
              <a:rPr kumimoji="1" lang="ja-JP" altLang="en-US" dirty="0" smtClean="0"/>
              <a:t>重みづけと割り振り方法</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4648327"/>
              </a:xfrm>
            </p:spPr>
            <p:txBody>
              <a:bodyPr>
                <a:normAutofit/>
              </a:bodyPr>
              <a:lstStyle/>
              <a:p>
                <a:r>
                  <a:rPr lang="ja-JP" altLang="ja-JP" dirty="0"/>
                  <a:t>重みづけと割り振り頻度は下記の数式で示す．</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𝑥</m:t>
                            </m:r>
                          </m:sub>
                        </m:sSub>
                      </m:sub>
                    </m:sSub>
                  </m:oMath>
                </a14:m>
                <a:r>
                  <a:rPr lang="ja-JP" altLang="ja-JP" dirty="0"/>
                  <a:t>はロードバランサ</a:t>
                </a:r>
                <a14:m>
                  <m:oMath xmlns:m="http://schemas.openxmlformats.org/officeDocument/2006/math">
                    <m:r>
                      <m:rPr>
                        <m:sty m:val="p"/>
                      </m:rPr>
                      <a:rPr lang="en-US" altLang="ja-JP">
                        <a:latin typeface="Cambria Math" panose="02040503050406030204" pitchFamily="18" charset="0"/>
                      </a:rPr>
                      <m:t>x</m:t>
                    </m:r>
                  </m:oMath>
                </a14:m>
                <a:r>
                  <a:rPr lang="ja-JP" altLang="ja-JP" dirty="0"/>
                  <a:t>の割り振り頻度，Ｗは</a:t>
                </a:r>
                <a:r>
                  <a:rPr lang="ja-JP" altLang="ja-JP" dirty="0" smtClean="0"/>
                  <a:t>重み</a:t>
                </a:r>
                <a:r>
                  <a:rPr lang="ja-JP" altLang="en-US" dirty="0" smtClean="0"/>
                  <a:t>の</a:t>
                </a:r>
                <a:r>
                  <a:rPr lang="ja-JP" altLang="ja-JP" dirty="0" smtClean="0"/>
                  <a:t>値</a:t>
                </a:r>
                <a:r>
                  <a:rPr lang="ja-JP" altLang="ja-JP" dirty="0"/>
                  <a:t>，</a:t>
                </a:r>
                <a:r>
                  <a:rPr lang="en-US" altLang="ja-JP" dirty="0"/>
                  <a:t>n</a:t>
                </a:r>
                <a:r>
                  <a:rPr lang="ja-JP" altLang="ja-JP" dirty="0"/>
                  <a:t>はサーバ数，Ｌ</a:t>
                </a:r>
                <a:r>
                  <a:rPr lang="ja-JP" altLang="ja-JP" dirty="0" smtClean="0"/>
                  <a:t>はサーバ</a:t>
                </a:r>
                <a:r>
                  <a:rPr lang="ja-JP" altLang="ja-JP" dirty="0"/>
                  <a:t>評価値</a:t>
                </a:r>
                <a:r>
                  <a:rPr lang="ja-JP" altLang="ja-JP" dirty="0" smtClean="0"/>
                  <a:t>，</a:t>
                </a:r>
                <a14:m>
                  <m:oMath xmlns:m="http://schemas.openxmlformats.org/officeDocument/2006/math">
                    <m:r>
                      <a:rPr lang="ja-JP" altLang="ja-JP" i="1">
                        <a:latin typeface="Cambria Math" panose="02040503050406030204" pitchFamily="18" charset="0"/>
                      </a:rPr>
                      <m:t> </m:t>
                    </m:r>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は最高評価を受けた</a:t>
                </a:r>
                <a:r>
                  <a:rPr lang="ja-JP" altLang="ja-JP" dirty="0" smtClean="0"/>
                  <a:t>サーバ</a:t>
                </a:r>
                <a:r>
                  <a:rPr lang="ja-JP" altLang="en-US" dirty="0" smtClean="0"/>
                  <a:t>の重み</a:t>
                </a:r>
                <a:r>
                  <a:rPr lang="ja-JP" altLang="ja-JP" dirty="0" smtClean="0"/>
                  <a:t>で</a:t>
                </a:r>
                <a:r>
                  <a:rPr lang="ja-JP" altLang="ja-JP" dirty="0"/>
                  <a:t>ある</a:t>
                </a:r>
                <a:r>
                  <a:rPr lang="ja-JP" altLang="ja-JP" dirty="0" smtClean="0"/>
                  <a:t>．この</a:t>
                </a:r>
                <a:r>
                  <a:rPr lang="ja-JP" altLang="ja-JP" dirty="0"/>
                  <a:t>とき</a:t>
                </a:r>
                <a:r>
                  <a:rPr lang="ja-JP" altLang="en-US" dirty="0" smtClean="0"/>
                  <a:t>，</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は他の</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𝐿𝐵</m:t>
                        </m:r>
                      </m:sub>
                    </m:sSub>
                  </m:oMath>
                </a14:m>
                <a:r>
                  <a:rPr lang="ja-JP" altLang="ja-JP" dirty="0" smtClean="0"/>
                  <a:t>より値</a:t>
                </a:r>
                <a:r>
                  <a:rPr lang="ja-JP" altLang="ja-JP" dirty="0"/>
                  <a:t>が大きくなり，優先して接続される</a:t>
                </a:r>
                <a:r>
                  <a:rPr lang="ja-JP" altLang="ja-JP" dirty="0" smtClean="0"/>
                  <a:t>．</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4648327"/>
              </a:xfrm>
              <a:blipFill>
                <a:blip r:embed="rId2"/>
                <a:stretch>
                  <a:fillRect l="-1391" t="-222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3"/>
          <a:stretch>
            <a:fillRect/>
          </a:stretch>
        </p:blipFill>
        <p:spPr>
          <a:xfrm>
            <a:off x="130467" y="5287440"/>
            <a:ext cx="8384883" cy="971485"/>
          </a:xfrm>
          <a:prstGeom prst="rect">
            <a:avLst/>
          </a:prstGeom>
        </p:spPr>
      </p:pic>
      <p:pic>
        <p:nvPicPr>
          <p:cNvPr id="10" name="図 9"/>
          <p:cNvPicPr>
            <a:picLocks noChangeAspect="1"/>
          </p:cNvPicPr>
          <p:nvPr/>
        </p:nvPicPr>
        <p:blipFill>
          <a:blip r:embed="rId4"/>
          <a:stretch>
            <a:fillRect/>
          </a:stretch>
        </p:blipFill>
        <p:spPr>
          <a:xfrm>
            <a:off x="-218187" y="4478336"/>
            <a:ext cx="9433109" cy="729967"/>
          </a:xfrm>
          <a:prstGeom prst="rect">
            <a:avLst/>
          </a:prstGeom>
        </p:spPr>
      </p:pic>
    </p:spTree>
    <p:extLst>
      <p:ext uri="{BB962C8B-B14F-4D97-AF65-F5344CB8AC3E}">
        <p14:creationId xmlns:p14="http://schemas.microsoft.com/office/powerpoint/2010/main" val="1681385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9659</TotalTime>
  <Words>2067</Words>
  <Application>Microsoft Office PowerPoint</Application>
  <PresentationFormat>画面に合わせる (4:3)</PresentationFormat>
  <Paragraphs>181</Paragraphs>
  <Slides>20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提案方式図</vt:lpstr>
      <vt:lpstr>[step:2]応答速度計測システム</vt:lpstr>
      <vt:lpstr>[step:3]評価付けシステム</vt:lpstr>
      <vt:lpstr>[step:4,5]重みづけと割り振り方法</vt:lpstr>
      <vt:lpstr>実装した割り振り方法</vt:lpstr>
      <vt:lpstr>実装した割り振り方法</vt:lpstr>
      <vt:lpstr>実験目的</vt:lpstr>
      <vt:lpstr>実験環境1</vt:lpstr>
      <vt:lpstr>実験環境2</vt:lpstr>
      <vt:lpstr>実験方法</vt:lpstr>
      <vt:lpstr>実験結果</vt:lpstr>
      <vt:lpstr>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273</cp:revision>
  <cp:lastPrinted>2021-07-27T10:53:03Z</cp:lastPrinted>
  <dcterms:created xsi:type="dcterms:W3CDTF">2018-06-14T09:18:55Z</dcterms:created>
  <dcterms:modified xsi:type="dcterms:W3CDTF">2022-01-14T06:50:10Z</dcterms:modified>
</cp:coreProperties>
</file>