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1" r:id="rId2"/>
    <p:sldId id="300" r:id="rId3"/>
    <p:sldId id="335" r:id="rId4"/>
    <p:sldId id="258" r:id="rId5"/>
    <p:sldId id="260" r:id="rId6"/>
    <p:sldId id="263" r:id="rId7"/>
    <p:sldId id="338" r:id="rId8"/>
    <p:sldId id="330" r:id="rId9"/>
    <p:sldId id="318" r:id="rId10"/>
    <p:sldId id="289" r:id="rId11"/>
    <p:sldId id="286" r:id="rId12"/>
    <p:sldId id="339" r:id="rId13"/>
    <p:sldId id="337" r:id="rId14"/>
    <p:sldId id="294" r:id="rId15"/>
    <p:sldId id="331" r:id="rId16"/>
    <p:sldId id="315" r:id="rId17"/>
    <p:sldId id="333" r:id="rId1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尾 祐介" initials="松尾" lastIdx="1" clrIdx="0">
    <p:extLst>
      <p:ext uri="{19B8F6BF-5375-455C-9EA6-DF929625EA0E}">
        <p15:presenceInfo xmlns:p15="http://schemas.microsoft.com/office/powerpoint/2012/main" userId="01c85b0ad0cee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15" autoAdjust="0"/>
  </p:normalViewPr>
  <p:slideViewPr>
    <p:cSldViewPr snapToGrid="0">
      <p:cViewPr varScale="1">
        <p:scale>
          <a:sx n="70" d="100"/>
          <a:sy n="70" d="100"/>
        </p:scale>
        <p:origin x="1204" y="32"/>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16T09:03:48.914" idx="1">
    <p:pos x="10" y="10"/>
    <p:text>図を使って説明した方が分かりやすいからあえて文字スライドを消して、口頭説明をする。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143403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時間が足りなかったらここは省略</a:t>
            </a:r>
            <a:endParaRPr lang="en-US" altLang="ja-JP" sz="1200" dirty="0" smtClean="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14</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effectLst/>
              </a:rPr>
              <a:t>実験結果です。ラウンドロビンの応答速度は、</a:t>
            </a:r>
            <a:r>
              <a:rPr lang="en-US" altLang="ja-JP" dirty="0" smtClean="0">
                <a:effectLst/>
              </a:rPr>
              <a:t>0.4</a:t>
            </a:r>
            <a:r>
              <a:rPr lang="ja-JP" altLang="en-US" dirty="0" smtClean="0">
                <a:effectLst/>
              </a:rPr>
              <a:t>秒なのに対して、プロトタイプは</a:t>
            </a:r>
            <a:r>
              <a:rPr lang="en-US" altLang="ja-JP" dirty="0" smtClean="0">
                <a:effectLst/>
              </a:rPr>
              <a:t>0.15</a:t>
            </a:r>
            <a:r>
              <a:rPr lang="ja-JP" altLang="en-US" dirty="0" smtClean="0">
                <a:effectLst/>
              </a:rPr>
              <a:t>秒でした。</a:t>
            </a:r>
            <a:r>
              <a:rPr lang="en-US" altLang="ja-JP" dirty="0" smtClean="0">
                <a:effectLst/>
              </a:rPr>
              <a:t/>
            </a:r>
            <a:br>
              <a:rPr lang="en-US" altLang="ja-JP" dirty="0" smtClean="0">
                <a:effectLst/>
              </a:rPr>
            </a:br>
            <a:r>
              <a:rPr lang="ja-JP" altLang="en-US" dirty="0" smtClean="0">
                <a:effectLst/>
              </a:rPr>
              <a:t>これは、応答速度が遅いサーバにつなぐ頻度を減らすことが出来たからです。</a:t>
            </a:r>
            <a:r>
              <a:rPr lang="en-US" altLang="ja-JP" dirty="0" smtClean="0">
                <a:effectLst/>
              </a:rPr>
              <a:t/>
            </a:r>
            <a:br>
              <a:rPr lang="en-US" altLang="ja-JP" dirty="0" smtClean="0">
                <a:effectLst/>
              </a:rPr>
            </a:br>
            <a:r>
              <a:rPr kumimoji="1" lang="ja-JP" altLang="ja-JP" sz="1200" kern="1200" dirty="0" smtClean="0">
                <a:solidFill>
                  <a:schemeClr val="tx1"/>
                </a:solidFill>
                <a:effectLst/>
                <a:latin typeface="+mn-lt"/>
                <a:ea typeface="+mn-ea"/>
                <a:cs typeface="+mn-cs"/>
              </a:rPr>
              <a:t>実験結果より，異種環境において，提案システムを利用すると応答速度が向上することが確認できた．</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15</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2035835"/>
            <a:ext cx="8544222" cy="1954911"/>
          </a:xfrm>
        </p:spPr>
        <p:txBody>
          <a:bodyPr>
            <a:noAutofit/>
          </a:bodyPr>
          <a:lstStyle/>
          <a:p>
            <a:pPr>
              <a:lnSpc>
                <a:spcPct val="100000"/>
              </a:lnSpc>
            </a:pPr>
            <a:r>
              <a:rPr kumimoji="1" lang="ja-JP" altLang="en-US" sz="4400" dirty="0" smtClean="0"/>
              <a:t>異種</a:t>
            </a:r>
            <a:r>
              <a:rPr kumimoji="1" lang="en-US" altLang="ja-JP" sz="4400" dirty="0" smtClean="0"/>
              <a:t>Web</a:t>
            </a:r>
            <a:r>
              <a:rPr kumimoji="1" lang="ja-JP" altLang="en-US" sz="4400" dirty="0" smtClean="0"/>
              <a:t>サーバを対象と</a:t>
            </a:r>
            <a:r>
              <a:rPr kumimoji="1" lang="ja-JP" altLang="en-US" sz="4400" dirty="0" smtClean="0"/>
              <a:t>した</a:t>
            </a:r>
            <a:r>
              <a:rPr kumimoji="1" lang="en-US" altLang="ja-JP" sz="4400" dirty="0" smtClean="0"/>
              <a:t/>
            </a:r>
            <a:br>
              <a:rPr kumimoji="1" lang="en-US" altLang="ja-JP" sz="4400" dirty="0" smtClean="0"/>
            </a:br>
            <a:r>
              <a:rPr kumimoji="1" lang="ja-JP" altLang="en-US" sz="4400" dirty="0" smtClean="0"/>
              <a:t>応答</a:t>
            </a:r>
            <a:r>
              <a:rPr kumimoji="1" lang="ja-JP" altLang="en-US" sz="4400" dirty="0" smtClean="0"/>
              <a:t>速度に基づく</a:t>
            </a:r>
            <a:r>
              <a:rPr kumimoji="1" lang="en-US" altLang="ja-JP" sz="4400" dirty="0" smtClean="0"/>
              <a:t/>
            </a:r>
            <a:br>
              <a:rPr kumimoji="1" lang="en-US" altLang="ja-JP" sz="4400" dirty="0" smtClean="0"/>
            </a:br>
            <a:r>
              <a:rPr kumimoji="1" lang="ja-JP" altLang="en-US" sz="4400" dirty="0" smtClean="0"/>
              <a:t>ロードバランサの開発と評価</a:t>
            </a:r>
            <a:endParaRPr kumimoji="1" lang="ja-JP" altLang="en-US" sz="44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
        <p:nvSpPr>
          <p:cNvPr id="7" name="テキスト ボックス 6"/>
          <p:cNvSpPr txBox="1"/>
          <p:nvPr/>
        </p:nvSpPr>
        <p:spPr>
          <a:xfrm>
            <a:off x="1569866" y="566600"/>
            <a:ext cx="5987332" cy="646331"/>
          </a:xfrm>
          <a:prstGeom prst="rect">
            <a:avLst/>
          </a:prstGeom>
          <a:noFill/>
        </p:spPr>
        <p:txBody>
          <a:bodyPr wrap="square" rtlCol="0">
            <a:spAutoFit/>
          </a:bodyPr>
          <a:lstStyle/>
          <a:p>
            <a:r>
              <a:rPr lang="ja-JP" altLang="en-US" dirty="0" smtClean="0">
                <a:latin typeface="ＭＳ ゴシック" panose="020B0609070205080204" pitchFamily="49" charset="-128"/>
                <a:ea typeface="ＭＳ ゴシック" panose="020B0609070205080204" pitchFamily="49" charset="-128"/>
              </a:rPr>
              <a:t>２０２１年度　神奈川工科大学情報学部情報工学科</a:t>
            </a:r>
            <a:endParaRPr lang="en-US" altLang="ja-JP" dirty="0" smtClean="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１月２５日卒業研究発表会</a:t>
            </a:r>
            <a:endParaRPr kumimoji="1" lang="ja-JP" altLang="en-US" dirty="0">
              <a:latin typeface="ＭＳ ゴシック" panose="020B0609070205080204" pitchFamily="49" charset="-128"/>
              <a:ea typeface="ＭＳ ゴシック" panose="020B0609070205080204" pitchFamily="49" charset="-128"/>
            </a:endParaRPr>
          </a:p>
        </p:txBody>
      </p:sp>
      <p:sp>
        <p:nvSpPr>
          <p:cNvPr id="8" name="サブタイトル 2"/>
          <p:cNvSpPr txBox="1">
            <a:spLocks/>
          </p:cNvSpPr>
          <p:nvPr/>
        </p:nvSpPr>
        <p:spPr>
          <a:xfrm>
            <a:off x="1134532" y="4813650"/>
            <a:ext cx="6858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dirty="0" smtClean="0">
                <a:latin typeface="ＭＳ ゴシック" panose="020B0609070205080204" pitchFamily="49" charset="-128"/>
                <a:ea typeface="ＭＳ ゴシック" panose="020B0609070205080204" pitchFamily="49" charset="-128"/>
              </a:rPr>
              <a:t>鷹野研究室</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学籍番号：</a:t>
            </a:r>
            <a:r>
              <a:rPr lang="en-US" altLang="ja-JP" dirty="0" smtClean="0">
                <a:latin typeface="ＭＳ ゴシック" panose="020B0609070205080204" pitchFamily="49" charset="-128"/>
                <a:ea typeface="ＭＳ ゴシック" panose="020B0609070205080204" pitchFamily="49" charset="-128"/>
              </a:rPr>
              <a:t>1821086</a:t>
            </a:r>
            <a:r>
              <a:rPr lang="ja-JP" altLang="en-US" dirty="0" smtClean="0">
                <a:latin typeface="ＭＳ ゴシック" panose="020B0609070205080204" pitchFamily="49" charset="-128"/>
                <a:ea typeface="ＭＳ ゴシック" panose="020B0609070205080204" pitchFamily="49" charset="-128"/>
              </a:rPr>
              <a:t>　氏名：松尾祐介　</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指導教員：鷹野孝典教授</a:t>
            </a:r>
          </a:p>
          <a:p>
            <a:endParaRPr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664"/>
    </mc:Choice>
    <mc:Fallback xmlns="">
      <p:transition spd="slow" advTm="166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実験環境１</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ja-JP" altLang="en-US" dirty="0"/>
              <a:t>２</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12" name="表 11"/>
          <p:cNvGraphicFramePr>
            <a:graphicFrameLocks noGrp="1"/>
          </p:cNvGraphicFramePr>
          <p:nvPr>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1467322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実験環境３</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3331476866"/>
              </p:ext>
            </p:extLst>
          </p:nvPr>
        </p:nvGraphicFramePr>
        <p:xfrm>
          <a:off x="1781398" y="1861661"/>
          <a:ext cx="5600860" cy="3023052"/>
        </p:xfrm>
        <a:graphic>
          <a:graphicData uri="http://schemas.openxmlformats.org/drawingml/2006/table">
            <a:tbl>
              <a:tblPr>
                <a:tableStyleId>{5C22544A-7EE6-4342-B048-85BDC9FD1C3A}</a:tableStyleId>
              </a:tblPr>
              <a:tblGrid>
                <a:gridCol w="4313767">
                  <a:extLst>
                    <a:ext uri="{9D8B030D-6E8A-4147-A177-3AD203B41FA5}">
                      <a16:colId xmlns:a16="http://schemas.microsoft.com/office/drawing/2014/main" val="20000"/>
                    </a:ext>
                  </a:extLst>
                </a:gridCol>
                <a:gridCol w="1287093">
                  <a:extLst>
                    <a:ext uri="{9D8B030D-6E8A-4147-A177-3AD203B41FA5}">
                      <a16:colId xmlns:a16="http://schemas.microsoft.com/office/drawing/2014/main" val="20001"/>
                    </a:ext>
                  </a:extLst>
                </a:gridCol>
              </a:tblGrid>
              <a:tr h="503842">
                <a:tc>
                  <a:txBody>
                    <a:bodyPr/>
                    <a:lstStyle/>
                    <a:p>
                      <a:pPr algn="ctr" fontAlgn="ctr"/>
                      <a:r>
                        <a:rPr kumimoji="1" lang="ja-JP" altLang="en-US" sz="2400" u="none" strike="noStrike" kern="1200" dirty="0" smtClean="0">
                          <a:solidFill>
                            <a:schemeClr val="dk1"/>
                          </a:solidFill>
                          <a:effectLst/>
                          <a:latin typeface="+mn-lt"/>
                          <a:ea typeface="+mn-ea"/>
                          <a:cs typeface="+mn-cs"/>
                        </a:rPr>
                        <a:t>応答速度の範囲</a:t>
                      </a:r>
                      <a:endParaRPr kumimoji="1" lang="ja-JP" altLang="en-US" sz="24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ja-JP" altLang="en-US" sz="2400" u="none" strike="noStrike" kern="1200" dirty="0" smtClean="0">
                          <a:solidFill>
                            <a:schemeClr val="dk1"/>
                          </a:solidFill>
                          <a:effectLst/>
                          <a:latin typeface="+mn-lt"/>
                          <a:ea typeface="+mn-ea"/>
                          <a:cs typeface="+mn-cs"/>
                        </a:rPr>
                        <a:t>評価</a:t>
                      </a:r>
                      <a:endParaRPr kumimoji="1" lang="ja-JP" altLang="en-US"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0.000~0.016</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a:solidFill>
                            <a:schemeClr val="dk1"/>
                          </a:solidFill>
                          <a:effectLst/>
                          <a:latin typeface="+mn-lt"/>
                          <a:ea typeface="+mn-ea"/>
                          <a:cs typeface="+mn-cs"/>
                        </a:rPr>
                        <a:t>S</a:t>
                      </a:r>
                    </a:p>
                  </a:txBody>
                  <a:tcPr marL="9525" marR="9525" marT="9525" marB="0" anchor="ctr"/>
                </a:tc>
                <a:extLst>
                  <a:ext uri="{0D108BD9-81ED-4DB2-BD59-A6C34878D82A}">
                    <a16:rowId xmlns:a16="http://schemas.microsoft.com/office/drawing/2014/main" val="1000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0.017~0.099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A</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601721426"/>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0.100~0.999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B</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502951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1.000~9.999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C</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493037878"/>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10.000</a:t>
                      </a:r>
                      <a:r>
                        <a:rPr kumimoji="1" lang="ja-JP" altLang="en-US" sz="2400" kern="1200" dirty="0" smtClean="0">
                          <a:solidFill>
                            <a:schemeClr val="dk1"/>
                          </a:solidFill>
                          <a:effectLst/>
                          <a:latin typeface="+mn-lt"/>
                          <a:ea typeface="+mn-ea"/>
                          <a:cs typeface="+mn-cs"/>
                        </a:rPr>
                        <a:t>秒</a:t>
                      </a:r>
                      <a:r>
                        <a:rPr kumimoji="1" lang="ja-JP" altLang="ja-JP" sz="2400" kern="1200" dirty="0" smtClean="0">
                          <a:solidFill>
                            <a:schemeClr val="dk1"/>
                          </a:solidFill>
                          <a:effectLst/>
                          <a:latin typeface="+mn-lt"/>
                          <a:ea typeface="+mn-ea"/>
                          <a:cs typeface="+mn-cs"/>
                        </a:rPr>
                        <a:t>以上</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D</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958763001"/>
                  </a:ext>
                </a:extLst>
              </a:tr>
            </a:tbl>
          </a:graphicData>
        </a:graphic>
      </p:graphicFrame>
      <p:sp>
        <p:nvSpPr>
          <p:cNvPr id="10" name="コンテンツ プレースホルダー 2"/>
          <p:cNvSpPr txBox="1">
            <a:spLocks/>
          </p:cNvSpPr>
          <p:nvPr/>
        </p:nvSpPr>
        <p:spPr>
          <a:xfrm>
            <a:off x="458568" y="5147436"/>
            <a:ext cx="8356248" cy="951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本実験の</a:t>
            </a:r>
            <a:r>
              <a:rPr lang="ja-JP" altLang="ja-JP" dirty="0" smtClean="0"/>
              <a:t>段階付け評価</a:t>
            </a:r>
            <a:r>
              <a:rPr lang="ja-JP" altLang="en-US" dirty="0" smtClean="0"/>
              <a:t>は，</a:t>
            </a:r>
            <a:r>
              <a:rPr lang="en-US" altLang="ja-JP" dirty="0">
                <a:latin typeface="ＭＳ Ｐゴシック" panose="020B0600070205080204" pitchFamily="50" charset="-128"/>
              </a:rPr>
              <a:t> [Paul 2014]</a:t>
            </a:r>
            <a:r>
              <a:rPr lang="ja-JP" altLang="en-US" dirty="0"/>
              <a:t>や</a:t>
            </a:r>
            <a:r>
              <a:rPr lang="en-US" altLang="ja-JP" dirty="0"/>
              <a:t>[Google </a:t>
            </a:r>
            <a:r>
              <a:rPr lang="en-US" altLang="ja-JP" dirty="0" smtClean="0"/>
              <a:t>2008]</a:t>
            </a:r>
            <a:r>
              <a:rPr lang="ja-JP" altLang="en-US" dirty="0" smtClean="0"/>
              <a:t>を基に，上記の値で評価付けを行うようにした</a:t>
            </a:r>
            <a:r>
              <a:rPr lang="ja-JP" altLang="en-US" dirty="0"/>
              <a:t>．</a:t>
            </a:r>
            <a:endParaRPr lang="en-US" altLang="ja-JP" dirty="0">
              <a:latin typeface="ＭＳ Ｐゴシック" panose="020B0600070205080204" pitchFamily="50" charset="-128"/>
            </a:endParaRPr>
          </a:p>
        </p:txBody>
      </p:sp>
      <p:sp>
        <p:nvSpPr>
          <p:cNvPr id="11" name="コンテンツ プレースホルダー 2"/>
          <p:cNvSpPr txBox="1">
            <a:spLocks/>
          </p:cNvSpPr>
          <p:nvPr/>
        </p:nvSpPr>
        <p:spPr>
          <a:xfrm>
            <a:off x="2508655" y="1481331"/>
            <a:ext cx="4236418" cy="487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smtClean="0">
                <a:latin typeface="ＭＳ Ｐゴシック" panose="020B0600070205080204" pitchFamily="50" charset="-128"/>
              </a:rPr>
              <a:t>速度に対する段階付け評価の対応表</a:t>
            </a:r>
            <a:endParaRPr lang="en-US" altLang="ja-JP" sz="2000" dirty="0">
              <a:latin typeface="ＭＳ Ｐゴシック" panose="020B0600070205080204" pitchFamily="50" charset="-128"/>
            </a:endParaRPr>
          </a:p>
        </p:txBody>
      </p:sp>
    </p:spTree>
    <p:extLst>
      <p:ext uri="{BB962C8B-B14F-4D97-AF65-F5344CB8AC3E}">
        <p14:creationId xmlns:p14="http://schemas.microsoft.com/office/powerpoint/2010/main" val="1570447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smtClean="0"/>
              <a:t>WEB</a:t>
            </a:r>
            <a:r>
              <a:rPr lang="ja-JP" altLang="en-US" dirty="0"/>
              <a:t>サーバを不均一にする</a:t>
            </a:r>
            <a:r>
              <a:rPr lang="ja-JP" altLang="en-US" dirty="0" smtClean="0"/>
              <a:t>．</a:t>
            </a:r>
            <a:r>
              <a:rPr lang="ja-JP" altLang="en-US" sz="2000" dirty="0" smtClean="0"/>
              <a:t>（実験</a:t>
            </a:r>
            <a:r>
              <a:rPr lang="ja-JP" altLang="en-US" sz="2000" dirty="0"/>
              <a:t>環境</a:t>
            </a:r>
            <a:r>
              <a:rPr lang="ja-JP" altLang="en-US" sz="2000" dirty="0" smtClean="0"/>
              <a:t>２）</a:t>
            </a:r>
            <a:endParaRPr lang="ja-JP" altLang="en-US" dirty="0"/>
          </a:p>
          <a:p>
            <a:r>
              <a:rPr lang="ja-JP" altLang="en-US" dirty="0"/>
              <a:t>コンフィグの</a:t>
            </a:r>
            <a:r>
              <a:rPr lang="ja-JP" altLang="en-US" dirty="0" smtClean="0"/>
              <a:t>設定</a:t>
            </a:r>
            <a:r>
              <a:rPr lang="ja-JP" altLang="en-US" dirty="0"/>
              <a:t>から</a:t>
            </a:r>
            <a:r>
              <a:rPr lang="ja-JP" altLang="en-US" dirty="0" smtClean="0"/>
              <a:t>，重み付けを均等にし，ラウンドロビン</a:t>
            </a:r>
            <a:r>
              <a:rPr lang="ja-JP" altLang="en-US" dirty="0"/>
              <a:t>と</a:t>
            </a:r>
            <a:r>
              <a:rPr lang="ja-JP" altLang="en-US" dirty="0" smtClean="0"/>
              <a:t>して動作させる．</a:t>
            </a:r>
            <a:endParaRPr lang="ja-JP" altLang="en-US" dirty="0"/>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システムのプロトタイプに切り替え，表示</a:t>
            </a:r>
            <a:r>
              <a:rPr lang="ja-JP" altLang="en-US" dirty="0"/>
              <a:t>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54305"/>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736580"/>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4475328" y="1964514"/>
            <a:ext cx="4553203" cy="1464081"/>
          </a:xfrm>
          <a:prstGeom prst="rect">
            <a:avLst/>
          </a:prstGeom>
        </p:spPr>
      </p:pic>
      <p:pic>
        <p:nvPicPr>
          <p:cNvPr id="7" name="図 6"/>
          <p:cNvPicPr>
            <a:picLocks noChangeAspect="1"/>
          </p:cNvPicPr>
          <p:nvPr/>
        </p:nvPicPr>
        <p:blipFill>
          <a:blip r:embed="rId4"/>
          <a:stretch>
            <a:fillRect/>
          </a:stretch>
        </p:blipFill>
        <p:spPr>
          <a:xfrm>
            <a:off x="4475328" y="4434840"/>
            <a:ext cx="4553203" cy="1464081"/>
          </a:xfrm>
          <a:prstGeom prst="rect">
            <a:avLst/>
          </a:prstGeom>
        </p:spPr>
      </p:pic>
      <p:sp>
        <p:nvSpPr>
          <p:cNvPr id="10" name="テキスト ボックス 9"/>
          <p:cNvSpPr txBox="1"/>
          <p:nvPr/>
        </p:nvSpPr>
        <p:spPr>
          <a:xfrm>
            <a:off x="6003010" y="5898921"/>
            <a:ext cx="2924937" cy="369332"/>
          </a:xfrm>
          <a:prstGeom prst="rect">
            <a:avLst/>
          </a:prstGeom>
          <a:noFill/>
        </p:spPr>
        <p:txBody>
          <a:bodyPr wrap="square" rtlCol="0">
            <a:spAutoFit/>
          </a:bodyPr>
          <a:lstStyle/>
          <a:p>
            <a:r>
              <a:rPr kumimoji="1" lang="ja-JP" altLang="en-US" dirty="0" smtClean="0"/>
              <a:t>速　　　　　　遅　　　　　　遅</a:t>
            </a:r>
            <a:endParaRPr kumimoji="1" lang="ja-JP" altLang="en-US" dirty="0"/>
          </a:p>
        </p:txBody>
      </p:sp>
      <p:pic>
        <p:nvPicPr>
          <p:cNvPr id="3" name="図 2"/>
          <p:cNvPicPr>
            <a:picLocks noChangeAspect="1"/>
          </p:cNvPicPr>
          <p:nvPr/>
        </p:nvPicPr>
        <p:blipFill>
          <a:blip r:embed="rId5"/>
          <a:stretch>
            <a:fillRect/>
          </a:stretch>
        </p:blipFill>
        <p:spPr>
          <a:xfrm>
            <a:off x="151109" y="1518625"/>
            <a:ext cx="4260211" cy="5240232"/>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まとめ・今後の展望</a:t>
            </a:r>
            <a:endParaRPr kumimoji="1" lang="ja-JP" altLang="en-US" dirty="0"/>
          </a:p>
        </p:txBody>
      </p:sp>
      <p:sp>
        <p:nvSpPr>
          <p:cNvPr id="3" name="コンテンツ プレースホルダー 2"/>
          <p:cNvSpPr>
            <a:spLocks noGrp="1"/>
          </p:cNvSpPr>
          <p:nvPr>
            <p:ph idx="1"/>
          </p:nvPr>
        </p:nvSpPr>
        <p:spPr>
          <a:xfrm>
            <a:off x="628650" y="1563624"/>
            <a:ext cx="7886700" cy="4613339"/>
          </a:xfrm>
        </p:spPr>
        <p:txBody>
          <a:bodyPr>
            <a:normAutofit lnSpcReduction="10000"/>
          </a:bodyPr>
          <a:lstStyle/>
          <a:p>
            <a:r>
              <a:rPr lang="ja-JP" altLang="en-US" dirty="0" smtClean="0"/>
              <a:t>実験結果より提案システムの実現可能性が確認できた．</a:t>
            </a:r>
            <a:endParaRPr lang="en-US" altLang="ja-JP" dirty="0" smtClean="0"/>
          </a:p>
          <a:p>
            <a:r>
              <a:rPr lang="ja-JP" altLang="ja-JP" dirty="0" smtClean="0"/>
              <a:t>本提案</a:t>
            </a:r>
            <a:r>
              <a:rPr lang="ja-JP" altLang="ja-JP" dirty="0"/>
              <a:t>システム</a:t>
            </a:r>
            <a:r>
              <a:rPr lang="ja-JP" altLang="ja-JP" dirty="0" smtClean="0"/>
              <a:t>は</a:t>
            </a:r>
            <a:r>
              <a:rPr lang="en-US" altLang="ja-JP" dirty="0"/>
              <a:t>N</a:t>
            </a:r>
            <a:r>
              <a:rPr lang="en-US" altLang="ja-JP" dirty="0" smtClean="0"/>
              <a:t>ginx</a:t>
            </a:r>
            <a:r>
              <a:rPr lang="ja-JP" altLang="en-US" dirty="0"/>
              <a:t>の設定ファイルを書き換える仕組みなので再現しやすい</a:t>
            </a:r>
            <a:r>
              <a:rPr lang="ja-JP" altLang="en-US" dirty="0" smtClean="0"/>
              <a:t>．</a:t>
            </a:r>
            <a:endParaRPr lang="en-US" altLang="ja-JP" dirty="0"/>
          </a:p>
          <a:p>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a:t>
            </a:r>
            <a:r>
              <a:rPr lang="ja-JP" altLang="ja-JP" dirty="0" smtClean="0"/>
              <a:t>．</a:t>
            </a:r>
            <a:endParaRPr lang="ja-JP" altLang="ja-JP" dirty="0"/>
          </a:p>
          <a:p>
            <a:r>
              <a:rPr lang="en-US" altLang="ja-JP" dirty="0" smtClean="0"/>
              <a:t>Web</a:t>
            </a:r>
            <a:r>
              <a:rPr lang="ja-JP" altLang="ja-JP" dirty="0"/>
              <a:t>サイトも重要なライフラインになりつつあるので，</a:t>
            </a:r>
            <a:r>
              <a:rPr lang="ja-JP" altLang="ja-JP" dirty="0" smtClean="0"/>
              <a:t>本</a:t>
            </a:r>
            <a:r>
              <a:rPr lang="ja-JP" altLang="en-US" dirty="0" smtClean="0"/>
              <a:t>提案</a:t>
            </a:r>
            <a:r>
              <a:rPr lang="ja-JP" altLang="ja-JP" dirty="0" smtClean="0"/>
              <a:t>システム</a:t>
            </a:r>
            <a:r>
              <a:rPr lang="ja-JP" altLang="en-US" dirty="0" smtClean="0"/>
              <a:t>が</a:t>
            </a:r>
            <a:r>
              <a:rPr lang="ja-JP" altLang="ja-JP" dirty="0" smtClean="0"/>
              <a:t>，</a:t>
            </a:r>
            <a:r>
              <a:rPr lang="ja-JP" altLang="en-US" dirty="0" smtClean="0"/>
              <a:t>安価で，負荷に強く，応答速度が速い</a:t>
            </a:r>
            <a:r>
              <a:rPr lang="en-US" altLang="ja-JP" dirty="0" smtClean="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312" y="137160"/>
            <a:ext cx="7886700" cy="940881"/>
          </a:xfrm>
        </p:spPr>
        <p:txBody>
          <a:bodyPr>
            <a:normAutofit/>
          </a:bodyPr>
          <a:lstStyle/>
          <a:p>
            <a:r>
              <a:rPr kumimoji="1" lang="ja-JP" altLang="en-US" sz="3600" dirty="0" smtClean="0"/>
              <a:t>参考文献</a:t>
            </a:r>
            <a:endParaRPr kumimoji="1" lang="ja-JP" altLang="en-US" sz="3600" dirty="0"/>
          </a:p>
        </p:txBody>
      </p:sp>
      <p:sp>
        <p:nvSpPr>
          <p:cNvPr id="3" name="コンテンツ プレースホルダー 2"/>
          <p:cNvSpPr>
            <a:spLocks noGrp="1"/>
          </p:cNvSpPr>
          <p:nvPr>
            <p:ph idx="1"/>
          </p:nvPr>
        </p:nvSpPr>
        <p:spPr>
          <a:xfrm>
            <a:off x="329184" y="849441"/>
            <a:ext cx="8659368" cy="5889372"/>
          </a:xfrm>
        </p:spPr>
        <p:txBody>
          <a:bodyPr>
            <a:noAutofit/>
          </a:bodyPr>
          <a:lstStyle/>
          <a:p>
            <a:pPr marL="0" indent="0">
              <a:buNone/>
            </a:pPr>
            <a:r>
              <a:rPr lang="ja-JP" altLang="en-US" sz="1600" b="1" u="sng" dirty="0">
                <a:latin typeface="ＭＳ Ｐゴシック" panose="020B0600070205080204" pitchFamily="50" charset="-128"/>
              </a:rPr>
              <a:t>リバースプロキシによるロードバランシング手法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Tsuchi</a:t>
            </a:r>
            <a:r>
              <a:rPr lang="en-US" altLang="ja-JP" sz="1400" b="1" dirty="0">
                <a:latin typeface="ＭＳ Ｐゴシック" panose="020B0600070205080204" pitchFamily="50" charset="-128"/>
              </a:rPr>
              <a:t> 2008]</a:t>
            </a:r>
            <a:r>
              <a:rPr lang="ja-JP" altLang="en-US" sz="1400" b="1" dirty="0">
                <a:latin typeface="ＭＳ Ｐゴシック" panose="020B0600070205080204" pitchFamily="50" charset="-128"/>
              </a:rPr>
              <a:t>土居幸一郎</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後藤滋樹</a:t>
            </a:r>
            <a:r>
              <a:rPr lang="en-US" altLang="ja-JP" sz="1400" b="1" dirty="0">
                <a:latin typeface="ＭＳ Ｐゴシック" panose="020B0600070205080204" pitchFamily="50" charset="-128"/>
              </a:rPr>
              <a:t>HTTP</a:t>
            </a:r>
            <a:r>
              <a:rPr lang="ja-JP" altLang="en-US" sz="1400" b="1" dirty="0">
                <a:latin typeface="ＭＳ Ｐゴシック" panose="020B0600070205080204" pitchFamily="50" charset="-128"/>
              </a:rPr>
              <a:t>セッションのハンドオーバによる</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サーバのロードバランス </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分散システム</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インターネット運用技術・高品質インターネット</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掲載誌 情報処理学会研究報告 </a:t>
            </a:r>
            <a:r>
              <a:rPr lang="en-US" altLang="ja-JP" sz="1400" b="1" dirty="0">
                <a:latin typeface="ＭＳ Ｐゴシック" panose="020B0600070205080204" pitchFamily="50" charset="-128"/>
              </a:rPr>
              <a:t>= IPSJ SIG technical reports p.25-29(2008-3-6)</a:t>
            </a:r>
          </a:p>
          <a:p>
            <a:pPr marL="0" indent="0">
              <a:lnSpc>
                <a:spcPct val="100000"/>
              </a:lnSpc>
              <a:buNone/>
            </a:pPr>
            <a:r>
              <a:rPr lang="ja-JP" altLang="en-US" sz="1600" b="1" u="sng" dirty="0">
                <a:latin typeface="ＭＳ Ｐゴシック" panose="020B0600070205080204" pitchFamily="50" charset="-128"/>
              </a:rPr>
              <a:t>応答速度評価付けシステムの評価手法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Kono</a:t>
            </a:r>
            <a:r>
              <a:rPr lang="en-US" altLang="ja-JP" sz="1400" b="1" dirty="0">
                <a:latin typeface="ＭＳ Ｐゴシック" panose="020B0600070205080204" pitchFamily="50" charset="-128"/>
              </a:rPr>
              <a:t> 2007]</a:t>
            </a:r>
            <a:r>
              <a:rPr lang="ja-JP" altLang="en-US" sz="1400" b="1" dirty="0">
                <a:latin typeface="ＭＳ Ｐゴシック" panose="020B0600070205080204" pitchFamily="50" charset="-128"/>
              </a:rPr>
              <a:t>複数のロードバランサによる Ｗｅｂシステムの応答時間最適化河野 知行</a:t>
            </a:r>
            <a:r>
              <a:rPr lang="en-US" altLang="ja-JP" sz="1400" b="1" dirty="0">
                <a:latin typeface="ＭＳ Ｐゴシック" panose="020B0600070205080204" pitchFamily="50" charset="-128"/>
              </a:rPr>
              <a:t>Tomoyuki KAWANO</a:t>
            </a:r>
            <a:r>
              <a:rPr lang="ja-JP" altLang="en-US" sz="1400" b="1" dirty="0">
                <a:latin typeface="ＭＳ Ｐゴシック" panose="020B0600070205080204" pitchFamily="50" charset="-128"/>
              </a:rPr>
              <a:t>情報処理学会研究報告システム評価（</a:t>
            </a:r>
            <a:r>
              <a:rPr lang="en-US" altLang="ja-JP" sz="1400" b="1" dirty="0">
                <a:latin typeface="ＭＳ Ｐゴシック" panose="020B0600070205080204" pitchFamily="50" charset="-128"/>
              </a:rPr>
              <a:t>EVA</a:t>
            </a:r>
            <a:r>
              <a:rPr lang="ja-JP" altLang="en-US" sz="1400" b="1" dirty="0">
                <a:latin typeface="ＭＳ Ｐゴシック" panose="020B0600070205080204" pitchFamily="50" charset="-128"/>
              </a:rPr>
              <a:t>）</a:t>
            </a:r>
            <a:r>
              <a:rPr lang="en-US" altLang="ja-JP" sz="1400" b="1" dirty="0">
                <a:latin typeface="ＭＳ Ｐゴシック" panose="020B0600070205080204" pitchFamily="50" charset="-128"/>
              </a:rPr>
              <a:t>,2007(63(2007-EVA-021)),p.27-34 (2007-06-22)</a:t>
            </a:r>
          </a:p>
          <a:p>
            <a:pPr marL="0" indent="0">
              <a:lnSpc>
                <a:spcPct val="100000"/>
              </a:lnSpc>
              <a:buNone/>
            </a:pPr>
            <a:r>
              <a:rPr lang="en-US" altLang="ja-JP" sz="1400" b="1" dirty="0">
                <a:latin typeface="ＭＳ Ｐゴシック" panose="020B0600070205080204" pitchFamily="50" charset="-128"/>
              </a:rPr>
              <a:t>[Paul 2014]</a:t>
            </a:r>
            <a:r>
              <a:rPr lang="ja-JP" altLang="en-US" sz="1400" b="1" dirty="0">
                <a:latin typeface="ＭＳ Ｐゴシック" panose="020B0600070205080204" pitchFamily="50" charset="-128"/>
              </a:rPr>
              <a:t>反応時間の遅延とそれに対するユーザの反応</a:t>
            </a:r>
            <a:r>
              <a:rPr lang="en-US" altLang="ja-JP" sz="1400" b="1" dirty="0">
                <a:latin typeface="ＭＳ Ｐゴシック" panose="020B0600070205080204" pitchFamily="50" charset="-128"/>
              </a:rPr>
              <a:t/>
            </a:r>
            <a:br>
              <a:rPr lang="en-US" altLang="ja-JP" sz="1400" b="1" dirty="0">
                <a:latin typeface="ＭＳ Ｐゴシック" panose="020B0600070205080204" pitchFamily="50" charset="-128"/>
              </a:rPr>
            </a:br>
            <a:r>
              <a:rPr lang="en-US" altLang="ja-JP" sz="1400" b="1" dirty="0">
                <a:latin typeface="ＭＳ Ｐゴシック" panose="020B0600070205080204" pitchFamily="50" charset="-128"/>
              </a:rPr>
              <a:t>Paul </a:t>
            </a:r>
            <a:r>
              <a:rPr lang="en-US" altLang="ja-JP" sz="1400" b="1" dirty="0" err="1">
                <a:latin typeface="ＭＳ Ｐゴシック" panose="020B0600070205080204" pitchFamily="50" charset="-128"/>
              </a:rPr>
              <a:t>Kinlan</a:t>
            </a:r>
            <a:r>
              <a:rPr lang="en-US" altLang="ja-JP" sz="1400" b="1" dirty="0">
                <a:latin typeface="ＭＳ Ｐゴシック" panose="020B0600070205080204" pitchFamily="50" charset="-128"/>
              </a:rPr>
              <a:t>. What do people want from a news experience? (2014-12-8)</a:t>
            </a:r>
            <a:endParaRPr lang="en-US" altLang="ja-JP" sz="1600" b="1" u="sng" dirty="0">
              <a:latin typeface="ＭＳ Ｐゴシック" panose="020B0600070205080204" pitchFamily="50" charset="-128"/>
            </a:endParaRPr>
          </a:p>
          <a:p>
            <a:pPr marL="0" indent="0">
              <a:lnSpc>
                <a:spcPct val="100000"/>
              </a:lnSpc>
              <a:buNone/>
            </a:pPr>
            <a:r>
              <a:rPr lang="en-US" altLang="ja-JP" sz="1600" b="1" u="sng" dirty="0">
                <a:latin typeface="ＭＳ Ｐゴシック" panose="020B0600070205080204" pitchFamily="50" charset="-128"/>
              </a:rPr>
              <a:t>WEB</a:t>
            </a:r>
            <a:r>
              <a:rPr lang="ja-JP" altLang="en-US" sz="1600" b="1" u="sng" dirty="0">
                <a:latin typeface="ＭＳ Ｐゴシック" panose="020B0600070205080204" pitchFamily="50" charset="-128"/>
              </a:rPr>
              <a:t>サーバ計測システムの設計・開発</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Horiuchi</a:t>
            </a:r>
            <a:r>
              <a:rPr lang="en-US" altLang="ja-JP" sz="1400" b="1" dirty="0">
                <a:latin typeface="ＭＳ Ｐゴシック" panose="020B0600070205080204" pitchFamily="50" charset="-128"/>
              </a:rPr>
              <a:t> 2014]</a:t>
            </a:r>
            <a:r>
              <a:rPr lang="ja-JP" altLang="en-US" sz="1400" b="1" dirty="0">
                <a:latin typeface="ＭＳ Ｐゴシック" panose="020B0600070205080204" pitchFamily="50" charset="-128"/>
              </a:rPr>
              <a:t>クラウドに適した</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システムの負荷監視機能の改善について堀内晨彦 </a:t>
            </a:r>
            <a:r>
              <a:rPr lang="en-US" altLang="ja-JP" sz="1400" b="1" dirty="0">
                <a:latin typeface="ＭＳ Ｐゴシック" panose="020B0600070205080204" pitchFamily="50" charset="-128"/>
              </a:rPr>
              <a:t>, </a:t>
            </a:r>
            <a:r>
              <a:rPr lang="ja-JP" altLang="en-US" sz="1400" b="1" dirty="0">
                <a:latin typeface="ＭＳ Ｐゴシック" panose="020B0600070205080204" pitchFamily="50" charset="-128"/>
              </a:rPr>
              <a:t>最所圭三第</a:t>
            </a:r>
            <a:r>
              <a:rPr lang="en-US" altLang="ja-JP" sz="1400" b="1" dirty="0">
                <a:latin typeface="ＭＳ Ｐゴシック" panose="020B0600070205080204" pitchFamily="50" charset="-128"/>
              </a:rPr>
              <a:t>76</a:t>
            </a:r>
            <a:r>
              <a:rPr lang="ja-JP" altLang="en-US" sz="1400" b="1" dirty="0">
                <a:latin typeface="ＭＳ Ｐゴシック" panose="020B0600070205080204" pitchFamily="50" charset="-128"/>
              </a:rPr>
              <a:t>回全国大会講演論文集</a:t>
            </a:r>
            <a:r>
              <a:rPr lang="en-US" altLang="ja-JP" sz="1400" b="1" dirty="0">
                <a:latin typeface="ＭＳ Ｐゴシック" panose="020B0600070205080204" pitchFamily="50" charset="-128"/>
              </a:rPr>
              <a:t>,2014(1),p437-438 (2014-03-11</a:t>
            </a:r>
            <a:r>
              <a:rPr lang="en-US" altLang="ja-JP" sz="1400" b="1" dirty="0" smtClean="0">
                <a:latin typeface="ＭＳ Ｐゴシック" panose="020B0600070205080204" pitchFamily="50" charset="-128"/>
              </a:rPr>
              <a:t>)</a:t>
            </a:r>
          </a:p>
          <a:p>
            <a:pPr marL="0" indent="0">
              <a:buNone/>
            </a:pPr>
            <a:r>
              <a:rPr lang="ja-JP" altLang="en-US" sz="1600" b="1" u="sng" dirty="0"/>
              <a:t>ページの表示速度と</a:t>
            </a:r>
            <a:r>
              <a:rPr lang="en-US" altLang="ja-JP" sz="1600" b="1" u="sng" dirty="0"/>
              <a:t>SEO</a:t>
            </a:r>
            <a:r>
              <a:rPr lang="ja-JP" altLang="en-US" sz="1600" b="1" u="sng" dirty="0"/>
              <a:t>の関係</a:t>
            </a:r>
            <a:endParaRPr lang="en-US" altLang="ja-JP" sz="1600" b="1" u="sng" dirty="0"/>
          </a:p>
          <a:p>
            <a:pPr marL="0" indent="0">
              <a:buNone/>
            </a:pPr>
            <a:r>
              <a:rPr lang="en-US" altLang="ja-JP" sz="1400" b="1" dirty="0"/>
              <a:t>[Daniel 2017]Daniel An.</a:t>
            </a:r>
            <a:r>
              <a:rPr lang="en-US" altLang="ja-JP" sz="1400" b="1" dirty="0">
                <a:latin typeface="ＭＳ Ｐゴシック" panose="020B0600070205080204" pitchFamily="50" charset="-128"/>
              </a:rPr>
              <a:t> </a:t>
            </a:r>
            <a:r>
              <a:rPr lang="en-US" altLang="ja-JP" sz="1400" b="1" dirty="0"/>
              <a:t>Find out how you stack up to new industry benchmarks for mobile page </a:t>
            </a:r>
            <a:r>
              <a:rPr lang="en-US" altLang="ja-JP" sz="1400" b="1" dirty="0" smtClean="0"/>
              <a:t>speed.p11</a:t>
            </a:r>
            <a:r>
              <a:rPr lang="en-US" altLang="ja-JP" sz="1400" b="1" dirty="0" smtClean="0">
                <a:latin typeface="ＭＳ Ｐゴシック" panose="020B0600070205080204" pitchFamily="50" charset="-128"/>
              </a:rPr>
              <a:t>(2017-02</a:t>
            </a:r>
            <a:r>
              <a:rPr lang="en-US" altLang="ja-JP" sz="1400" b="1" dirty="0">
                <a:latin typeface="ＭＳ Ｐゴシック" panose="020B0600070205080204" pitchFamily="50" charset="-128"/>
              </a:rPr>
              <a:t>)</a:t>
            </a:r>
          </a:p>
          <a:p>
            <a:pPr marL="0" indent="0">
              <a:buNone/>
            </a:pPr>
            <a:r>
              <a:rPr lang="ja-JP" altLang="ja-JP" sz="1600" b="1" u="sng" dirty="0"/>
              <a:t>反応時間の遅延と</a:t>
            </a:r>
            <a:r>
              <a:rPr lang="ja-JP" altLang="en-US" sz="1600" b="1" u="sng" dirty="0"/>
              <a:t>，</a:t>
            </a:r>
            <a:r>
              <a:rPr lang="ja-JP" altLang="ja-JP" sz="1600" b="1" u="sng" dirty="0"/>
              <a:t>それに対するユーザの反応</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[Paul 2014] Paul </a:t>
            </a:r>
            <a:r>
              <a:rPr lang="en-US" altLang="ja-JP" sz="1400" b="1" dirty="0" err="1">
                <a:latin typeface="ＭＳ Ｐゴシック" panose="020B0600070205080204" pitchFamily="50" charset="-128"/>
              </a:rPr>
              <a:t>Kinlan.</a:t>
            </a:r>
            <a:r>
              <a:rPr lang="en-US" altLang="ja-JP" sz="1400" b="1" dirty="0" err="1"/>
              <a:t>What</a:t>
            </a:r>
            <a:r>
              <a:rPr lang="en-US" altLang="ja-JP" sz="1400" b="1" dirty="0"/>
              <a:t> do people want from a news experience?</a:t>
            </a:r>
            <a:r>
              <a:rPr lang="en-US" altLang="ja-JP" sz="1400" b="1" dirty="0">
                <a:latin typeface="ＭＳ Ｐゴシック" panose="020B0600070205080204" pitchFamily="50" charset="-128"/>
              </a:rPr>
              <a:t> (2014-12-8)</a:t>
            </a:r>
          </a:p>
          <a:p>
            <a:pPr marL="0" indent="0">
              <a:buNone/>
            </a:pPr>
            <a:r>
              <a:rPr lang="en-US" altLang="ja-JP" sz="1600" b="1" u="sng" dirty="0"/>
              <a:t>Web</a:t>
            </a:r>
            <a:r>
              <a:rPr lang="ja-JP" altLang="en-US" sz="1600" b="1" u="sng" dirty="0"/>
              <a:t>パフォーマンスの計測・最適化</a:t>
            </a:r>
            <a:r>
              <a:rPr lang="en-US" altLang="ja-JP" sz="1600" b="1" u="sng" dirty="0"/>
              <a:t>(RAIL</a:t>
            </a:r>
            <a:r>
              <a:rPr lang="ja-JP" altLang="en-US" sz="1600" b="1" u="sng" dirty="0"/>
              <a:t>モデル</a:t>
            </a:r>
            <a:r>
              <a:rPr lang="en-US" altLang="ja-JP" sz="1600" b="1" u="sng" dirty="0"/>
              <a:t>)</a:t>
            </a:r>
          </a:p>
          <a:p>
            <a:pPr marL="0" indent="0">
              <a:buNone/>
            </a:pPr>
            <a:r>
              <a:rPr lang="en-US" altLang="ja-JP" sz="1400" b="1" dirty="0"/>
              <a:t>[Google 2018]Google Inc. The RAIL Performance Model. https://developers.google.com/web/ tools/chrome-</a:t>
            </a:r>
            <a:r>
              <a:rPr lang="en-US" altLang="ja-JP" sz="1400" b="1" dirty="0" err="1"/>
              <a:t>devtools</a:t>
            </a:r>
            <a:r>
              <a:rPr lang="en-US" altLang="ja-JP" sz="1400" b="1" dirty="0"/>
              <a:t>/profile/evaluate-performance/rail, 2018</a:t>
            </a:r>
            <a:r>
              <a:rPr lang="en-US" altLang="ja-JP" sz="1400" b="1" dirty="0" smtClean="0"/>
              <a:t>.</a:t>
            </a:r>
            <a:endParaRPr lang="ja-JP" altLang="en-US" sz="1400" b="1"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38446" y="1548813"/>
            <a:ext cx="8303683" cy="4904300"/>
          </a:xfrm>
        </p:spPr>
        <p:txBody>
          <a:bodyPr>
            <a:noAutofit/>
          </a:bodyPr>
          <a:lstStyle/>
          <a:p>
            <a:pPr>
              <a:lnSpc>
                <a:spcPct val="100000"/>
              </a:lnSpc>
            </a:pPr>
            <a:r>
              <a:rPr lang="en-US" altLang="ja-JP" sz="3200" dirty="0" smtClean="0"/>
              <a:t>Web</a:t>
            </a:r>
            <a:r>
              <a:rPr lang="ja-JP" altLang="ja-JP" sz="3200" dirty="0" smtClean="0"/>
              <a:t>サービス</a:t>
            </a:r>
            <a:r>
              <a:rPr lang="ja-JP" altLang="ja-JP" sz="3200" dirty="0"/>
              <a:t>が拡大するにつれて</a:t>
            </a:r>
            <a:r>
              <a:rPr lang="ja-JP" altLang="en-US" sz="3200" dirty="0"/>
              <a:t>「</a:t>
            </a:r>
            <a:r>
              <a:rPr lang="ja-JP" altLang="ja-JP" sz="3200" dirty="0"/>
              <a:t>サーバロードバランシング</a:t>
            </a:r>
            <a:r>
              <a:rPr lang="ja-JP" altLang="en-US" sz="3200" dirty="0"/>
              <a:t>」</a:t>
            </a:r>
            <a:r>
              <a:rPr lang="ja-JP" altLang="ja-JP" sz="3200" dirty="0"/>
              <a:t>は重要視される．</a:t>
            </a:r>
            <a:endParaRPr lang="en-US" altLang="ja-JP" sz="3200" dirty="0" smtClean="0"/>
          </a:p>
          <a:p>
            <a:pPr>
              <a:lnSpc>
                <a:spcPct val="100000"/>
              </a:lnSpc>
            </a:pPr>
            <a:r>
              <a:rPr lang="en-US" altLang="ja-JP" sz="3200" dirty="0" smtClean="0"/>
              <a:t>SEO(Search </a:t>
            </a:r>
            <a:r>
              <a:rPr lang="en-US" altLang="ja-JP" sz="3200" dirty="0"/>
              <a:t>Engine Optimization)</a:t>
            </a:r>
            <a:r>
              <a:rPr lang="ja-JP" altLang="ja-JP" sz="3200" dirty="0" smtClean="0"/>
              <a:t>の</a:t>
            </a:r>
            <a:r>
              <a:rPr lang="ja-JP" altLang="ja-JP" sz="3200" dirty="0"/>
              <a:t>観点から</a:t>
            </a:r>
            <a:r>
              <a:rPr lang="ja-JP" altLang="ja-JP" sz="3200" dirty="0" smtClean="0"/>
              <a:t>，競合サイトと比較し自身の</a:t>
            </a:r>
            <a:r>
              <a:rPr lang="en-US" altLang="ja-JP" sz="3200" dirty="0" smtClean="0"/>
              <a:t>WEB</a:t>
            </a:r>
            <a:r>
              <a:rPr lang="ja-JP" altLang="ja-JP" sz="3200" dirty="0" smtClean="0"/>
              <a:t>サイトの表示</a:t>
            </a:r>
            <a:r>
              <a:rPr lang="ja-JP" altLang="ja-JP" sz="3200" dirty="0"/>
              <a:t>速度が遅いとランキング評価で不利になるとされて</a:t>
            </a:r>
            <a:r>
              <a:rPr lang="ja-JP" altLang="ja-JP" sz="3200" dirty="0" smtClean="0"/>
              <a:t>いる</a:t>
            </a:r>
            <a:r>
              <a:rPr lang="en-US" altLang="ja-JP" sz="3200" dirty="0"/>
              <a:t>[Daniel </a:t>
            </a:r>
            <a:r>
              <a:rPr lang="en-US" altLang="ja-JP" sz="3200" dirty="0" smtClean="0"/>
              <a:t>2017].</a:t>
            </a:r>
            <a:endParaRPr lang="en-US" altLang="ja-JP" sz="3200" dirty="0"/>
          </a:p>
          <a:p>
            <a:pPr>
              <a:lnSpc>
                <a:spcPct val="100000"/>
              </a:lnSpc>
            </a:pPr>
            <a:r>
              <a:rPr lang="ja-JP" altLang="en-US" sz="3200" dirty="0"/>
              <a:t>負荷分散する場合</a:t>
            </a:r>
            <a:r>
              <a:rPr lang="ja-JP" altLang="en-US" sz="3200" dirty="0" smtClean="0"/>
              <a:t>に</a:t>
            </a:r>
            <a:r>
              <a:rPr lang="ja-JP" altLang="en-US" sz="3200" dirty="0"/>
              <a:t>，</a:t>
            </a:r>
            <a:r>
              <a:rPr lang="ja-JP" altLang="en-US" sz="3200" dirty="0" smtClean="0"/>
              <a:t>企業</a:t>
            </a:r>
            <a:r>
              <a:rPr lang="ja-JP" altLang="en-US" sz="3200" dirty="0"/>
              <a:t>の状況によって</a:t>
            </a:r>
            <a:r>
              <a:rPr lang="ja-JP" altLang="en-US" sz="3200" dirty="0" smtClean="0"/>
              <a:t>は，</a:t>
            </a:r>
            <a:r>
              <a:rPr lang="ja-JP" altLang="ja-JP" sz="3200" dirty="0" smtClean="0"/>
              <a:t>新しい</a:t>
            </a:r>
            <a:r>
              <a:rPr lang="ja-JP" altLang="ja-JP" sz="3200" dirty="0"/>
              <a:t>サーバと旧式のサーバを混合して負荷分散に利用されることも</a:t>
            </a:r>
            <a:r>
              <a:rPr lang="ja-JP" altLang="en-US" sz="3200" dirty="0"/>
              <a:t>ある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73786" y="1222521"/>
            <a:ext cx="8166434" cy="5316392"/>
          </a:xfrm>
        </p:spPr>
        <p:txBody>
          <a:bodyPr>
            <a:noAutofit/>
          </a:bodyPr>
          <a:lstStyle/>
          <a:p>
            <a:pPr marL="0" indent="0">
              <a:lnSpc>
                <a:spcPct val="100000"/>
              </a:lnSpc>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Tsuchi</a:t>
            </a:r>
            <a:r>
              <a:rPr lang="en-US" altLang="ja-JP" sz="2400" dirty="0">
                <a:latin typeface="ＭＳ Ｐゴシック" panose="020B0600070205080204" pitchFamily="50" charset="-128"/>
              </a:rPr>
              <a:t> 2008</a:t>
            </a:r>
            <a:r>
              <a:rPr lang="en-US" altLang="ja-JP" sz="2400" dirty="0" smtClean="0">
                <a:latin typeface="ＭＳ Ｐゴシック" panose="020B0600070205080204" pitchFamily="50" charset="-128"/>
              </a:rPr>
              <a:t>]</a:t>
            </a:r>
            <a:r>
              <a:rPr lang="ja-JP" altLang="en-US" sz="2400" dirty="0" smtClean="0">
                <a:latin typeface="ＭＳ Ｐゴシック" panose="020B0600070205080204" pitchFamily="50" charset="-128"/>
              </a:rPr>
              <a:t> </a:t>
            </a:r>
            <a:r>
              <a:rPr lang="en-US" altLang="ja-JP" sz="2400" dirty="0" smtClean="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a:t>
            </a:r>
            <a:r>
              <a:rPr lang="ja-JP" altLang="en-US" sz="2400" dirty="0" smtClean="0">
                <a:latin typeface="ＭＳ Ｐゴシック" panose="020B0600070205080204" pitchFamily="50" charset="-128"/>
              </a:rPr>
              <a:t>よる</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en-US" altLang="ja-JP" sz="2400" dirty="0" smtClean="0">
                <a:latin typeface="ＭＳ Ｐゴシック" panose="020B0600070205080204" pitchFamily="50" charset="-128"/>
              </a:rPr>
              <a:t>WEB</a:t>
            </a:r>
            <a:r>
              <a:rPr lang="ja-JP" altLang="en-US" sz="2400" dirty="0">
                <a:latin typeface="ＭＳ Ｐゴシック" panose="020B0600070205080204" pitchFamily="50" charset="-128"/>
              </a:rPr>
              <a:t>サーバの</a:t>
            </a:r>
            <a:r>
              <a:rPr lang="ja-JP" altLang="en-US" sz="2400" dirty="0" smtClean="0">
                <a:latin typeface="ＭＳ Ｐゴシック" panose="020B0600070205080204" pitchFamily="50" charset="-128"/>
              </a:rPr>
              <a:t>ロードバランス</a:t>
            </a:r>
            <a:endParaRPr lang="en-US" altLang="ja-JP" sz="2400" b="1" u="sng"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サーバ計測システムの設計・開発</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Horiuchi</a:t>
            </a:r>
            <a:r>
              <a:rPr lang="en-US" altLang="ja-JP" sz="2400" dirty="0">
                <a:latin typeface="ＭＳ Ｐゴシック" panose="020B0600070205080204" pitchFamily="50" charset="-128"/>
              </a:rPr>
              <a:t> 2014]</a:t>
            </a:r>
            <a:r>
              <a:rPr lang="ja-JP" altLang="en-US" sz="2400" dirty="0">
                <a:latin typeface="ＭＳ Ｐゴシック" panose="020B0600070205080204" pitchFamily="50" charset="-128"/>
              </a:rPr>
              <a:t>クラウドに適した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a:t>
            </a:r>
            <a:r>
              <a:rPr lang="ja-JP" altLang="en-US" sz="2400" dirty="0" smtClean="0">
                <a:latin typeface="ＭＳ Ｐゴシック" panose="020B0600070205080204" pitchFamily="50" charset="-128"/>
              </a:rPr>
              <a:t>の</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ja-JP" altLang="en-US" sz="2400" dirty="0" smtClean="0">
                <a:latin typeface="ＭＳ Ｐゴシック" panose="020B0600070205080204" pitchFamily="50" charset="-128"/>
              </a:rPr>
              <a:t>負荷</a:t>
            </a:r>
            <a:r>
              <a:rPr lang="ja-JP" altLang="en-US" sz="2400" dirty="0">
                <a:latin typeface="ＭＳ Ｐゴシック" panose="020B0600070205080204" pitchFamily="50" charset="-128"/>
              </a:rPr>
              <a:t>監視機能の改善に</a:t>
            </a:r>
            <a:r>
              <a:rPr lang="ja-JP" altLang="en-US" sz="2400" dirty="0" smtClean="0">
                <a:latin typeface="ＭＳ Ｐゴシック" panose="020B0600070205080204" pitchFamily="50" charset="-128"/>
              </a:rPr>
              <a:t>ついて</a:t>
            </a:r>
            <a:endParaRPr lang="en-US" altLang="ja-JP" b="1" u="sng" dirty="0">
              <a:latin typeface="ＭＳ Ｐゴシック" panose="020B0600070205080204" pitchFamily="50" charset="-128"/>
            </a:endParaRPr>
          </a:p>
          <a:p>
            <a:pPr marL="0" indent="0">
              <a:lnSpc>
                <a:spcPct val="100000"/>
              </a:lnSpc>
              <a:buNone/>
            </a:pPr>
            <a:r>
              <a:rPr lang="ja-JP" altLang="en-US" b="1" u="sng" dirty="0" smtClean="0">
                <a:latin typeface="ＭＳ Ｐゴシック" panose="020B0600070205080204" pitchFamily="50" charset="-128"/>
              </a:rPr>
              <a:t>応答速度の最適化</a:t>
            </a:r>
            <a:endParaRPr lang="en-US" altLang="ja-JP" b="1" u="sng"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smtClean="0">
                <a:latin typeface="ＭＳ Ｐゴシック" panose="020B0600070205080204" pitchFamily="50" charset="-128"/>
              </a:rPr>
              <a:t>Kono</a:t>
            </a:r>
            <a:r>
              <a:rPr lang="en-US" altLang="ja-JP" sz="2400" dirty="0" smtClean="0">
                <a:latin typeface="ＭＳ Ｐゴシック" panose="020B0600070205080204" pitchFamily="50" charset="-128"/>
              </a:rPr>
              <a:t> 2007]</a:t>
            </a:r>
            <a:r>
              <a:rPr lang="ja-JP" altLang="en-US" sz="2400" dirty="0" smtClean="0">
                <a:latin typeface="ＭＳ Ｐゴシック" panose="020B0600070205080204" pitchFamily="50" charset="-128"/>
              </a:rPr>
              <a:t>複数のロードバランサによる Ｗｅｂシステムの応答時間最適化</a:t>
            </a:r>
            <a:endParaRPr lang="en-US" altLang="ja-JP" sz="2400" dirty="0" smtClean="0">
              <a:latin typeface="ＭＳ Ｐゴシック" panose="020B0600070205080204" pitchFamily="50" charset="-128"/>
            </a:endParaRPr>
          </a:p>
          <a:p>
            <a:pPr marL="0" indent="0">
              <a:lnSpc>
                <a:spcPct val="100000"/>
              </a:lnSpc>
              <a:buNone/>
            </a:pPr>
            <a:r>
              <a:rPr lang="ja-JP" altLang="en-US" b="1" u="sng" dirty="0">
                <a:latin typeface="ＭＳ Ｐゴシック" panose="020B0600070205080204" pitchFamily="50" charset="-128"/>
              </a:rPr>
              <a:t>応答速度</a:t>
            </a:r>
            <a:r>
              <a:rPr lang="ja-JP" altLang="en-US" b="1" u="sng" dirty="0" smtClean="0">
                <a:latin typeface="ＭＳ Ｐゴシック" panose="020B0600070205080204" pitchFamily="50" charset="-128"/>
              </a:rPr>
              <a:t>の</a:t>
            </a:r>
            <a:r>
              <a:rPr lang="ja-JP" altLang="en-US" b="1" u="sng" dirty="0">
                <a:latin typeface="ＭＳ Ｐゴシック" panose="020B0600070205080204" pitchFamily="50" charset="-128"/>
              </a:rPr>
              <a:t>評価</a:t>
            </a:r>
            <a:endParaRPr lang="en-US" altLang="ja-JP"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[Paul 2014]</a:t>
            </a:r>
            <a:r>
              <a:rPr lang="ja-JP" altLang="en-US" sz="2400" dirty="0" smtClean="0">
                <a:latin typeface="ＭＳ Ｐゴシック" panose="020B0600070205080204" pitchFamily="50" charset="-128"/>
              </a:rPr>
              <a:t>反応時間の遅延とそれに対するユーザの反応</a:t>
            </a:r>
            <a:endParaRPr lang="en-US" altLang="ja-JP" u="sng"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
        <p:nvSpPr>
          <p:cNvPr id="5" name="タイトル 4"/>
          <p:cNvSpPr>
            <a:spLocks noGrp="1"/>
          </p:cNvSpPr>
          <p:nvPr>
            <p:ph type="title"/>
          </p:nvPr>
        </p:nvSpPr>
        <p:spPr>
          <a:xfrm>
            <a:off x="482346" y="127382"/>
            <a:ext cx="7886700" cy="1325563"/>
          </a:xfrm>
        </p:spPr>
        <p:txBody>
          <a:bodyPr/>
          <a:lstStyle/>
          <a:p>
            <a:r>
              <a:rPr lang="ja-JP" altLang="en-US" dirty="0" smtClean="0"/>
              <a:t>関連研究</a:t>
            </a:r>
            <a:endParaRPr kumimoji="1" lang="ja-JP" altLang="en-US" dirty="0"/>
          </a:p>
        </p:txBody>
      </p:sp>
    </p:spTree>
    <p:extLst>
      <p:ext uri="{BB962C8B-B14F-4D97-AF65-F5344CB8AC3E}">
        <p14:creationId xmlns:p14="http://schemas.microsoft.com/office/powerpoint/2010/main" val="137280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575792"/>
            <a:ext cx="8078028" cy="4852440"/>
          </a:xfrm>
        </p:spPr>
        <p:txBody>
          <a:bodyPr>
            <a:noAutofit/>
          </a:bodyPr>
          <a:lstStyle/>
          <a:p>
            <a:pPr algn="just">
              <a:lnSpc>
                <a:spcPct val="110000"/>
              </a:lnSpc>
            </a:pPr>
            <a:r>
              <a:rPr lang="ja-JP" altLang="en-US" sz="3200" dirty="0" smtClean="0"/>
              <a:t>サーバ間の性能や通信装置の性能にバラつきがある場合，応答速度が一定とは限らない．</a:t>
            </a:r>
            <a:endParaRPr lang="en-US" altLang="ja-JP" sz="3200" dirty="0" smtClean="0"/>
          </a:p>
          <a:p>
            <a:pPr algn="just">
              <a:lnSpc>
                <a:spcPct val="110000"/>
              </a:lnSpc>
            </a:pPr>
            <a:r>
              <a:rPr lang="ja-JP" altLang="en-US" sz="3200" dirty="0"/>
              <a:t>既存技術では，導入のしやすさ，コストの安さから異種環境においても均等に割り振る「ラウンドロビン」方式が頻繁に利用されている</a:t>
            </a:r>
            <a:r>
              <a:rPr lang="ja-JP" altLang="en-US" sz="3200" dirty="0" smtClean="0"/>
              <a:t>．</a:t>
            </a:r>
            <a:endParaRPr lang="en-US" altLang="ja-JP" sz="3200" dirty="0" smtClean="0"/>
          </a:p>
          <a:p>
            <a:pPr algn="just">
              <a:lnSpc>
                <a:spcPct val="110000"/>
              </a:lnSpc>
            </a:pPr>
            <a:r>
              <a:rPr lang="ja-JP" altLang="ja-JP" sz="3200" dirty="0"/>
              <a:t>安価で現行システムに導入でき，</a:t>
            </a:r>
            <a:r>
              <a:rPr lang="en-US" altLang="ja-JP" sz="3200" dirty="0"/>
              <a:t>Web</a:t>
            </a:r>
            <a:r>
              <a:rPr lang="ja-JP" altLang="ja-JP" sz="3200" dirty="0"/>
              <a:t>の負荷分散に詳しくないユーザでも導入できる実装方法が求められる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393192" y="1690689"/>
            <a:ext cx="8558784" cy="4381247"/>
          </a:xfrm>
        </p:spPr>
        <p:txBody>
          <a:bodyPr>
            <a:noAutofit/>
          </a:bodyPr>
          <a:lstStyle/>
          <a:p>
            <a:r>
              <a:rPr lang="ja-JP" altLang="en-US" sz="3200" dirty="0"/>
              <a:t>応答速度によってサーバの割り振り先を決めるアルゴリズムの提案</a:t>
            </a:r>
            <a:r>
              <a:rPr lang="ja-JP" altLang="en-US" sz="3200" dirty="0" smtClean="0"/>
              <a:t>．</a:t>
            </a:r>
            <a:endParaRPr lang="en-US" altLang="ja-JP" sz="3200" strike="sngStrike" dirty="0"/>
          </a:p>
          <a:p>
            <a:endParaRPr lang="en-US" altLang="ja-JP" sz="3200" dirty="0" smtClean="0"/>
          </a:p>
          <a:p>
            <a:r>
              <a:rPr lang="ja-JP" altLang="en-US" sz="3200" dirty="0" smtClean="0"/>
              <a:t>異種</a:t>
            </a:r>
            <a:r>
              <a:rPr lang="ja-JP" altLang="en-US" sz="3200" dirty="0"/>
              <a:t>環境を想定した，応答速度に基づく</a:t>
            </a:r>
            <a:r>
              <a:rPr lang="ja-JP" altLang="en-US" sz="3200" dirty="0" smtClean="0"/>
              <a:t>動的</a:t>
            </a:r>
            <a:r>
              <a:rPr lang="en-US" altLang="ja-JP" sz="3200" dirty="0"/>
              <a:t/>
            </a:r>
            <a:br>
              <a:rPr lang="en-US" altLang="ja-JP" sz="3200" dirty="0"/>
            </a:br>
            <a:r>
              <a:rPr lang="ja-JP" altLang="en-US" sz="3200" dirty="0" smtClean="0"/>
              <a:t>割り振り</a:t>
            </a:r>
            <a:r>
              <a:rPr lang="ja-JP" altLang="en-US" sz="3200" dirty="0"/>
              <a:t>を行うロードバランサの設計と開発</a:t>
            </a:r>
            <a:r>
              <a:rPr lang="ja-JP" altLang="en-US" sz="3200" dirty="0" smtClean="0"/>
              <a:t>．</a:t>
            </a:r>
            <a:endParaRPr lang="en-US" altLang="ja-JP" sz="3200" dirty="0"/>
          </a:p>
          <a:p>
            <a:endParaRPr lang="en-US" altLang="ja-JP" sz="3200" dirty="0"/>
          </a:p>
          <a:p>
            <a:r>
              <a:rPr lang="ja-JP" altLang="en-US" sz="3200" dirty="0" smtClean="0"/>
              <a:t>実験</a:t>
            </a:r>
            <a:r>
              <a:rPr lang="ja-JP" altLang="en-US" sz="3200" dirty="0"/>
              <a:t>による実現可能性の評価</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正方形/長方形 5"/>
          <p:cNvSpPr/>
          <p:nvPr/>
        </p:nvSpPr>
        <p:spPr>
          <a:xfrm>
            <a:off x="3470741" y="554907"/>
            <a:ext cx="5280067" cy="52120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ja-JP" dirty="0"/>
              <a:t>安価で導入</a:t>
            </a:r>
            <a:r>
              <a:rPr lang="ja-JP" altLang="en-US" dirty="0"/>
              <a:t>しやすい</a:t>
            </a:r>
            <a:r>
              <a:rPr lang="ja-JP" altLang="ja-JP" dirty="0"/>
              <a:t>システ</a:t>
            </a:r>
            <a:r>
              <a:rPr lang="ja-JP" altLang="en-US" dirty="0"/>
              <a:t>ムで</a:t>
            </a:r>
            <a:r>
              <a:rPr lang="ja-JP" altLang="ja-JP" dirty="0"/>
              <a:t>課題の解決</a:t>
            </a:r>
            <a:r>
              <a:rPr lang="ja-JP" altLang="en-US" dirty="0"/>
              <a:t>を目指す</a:t>
            </a:r>
            <a:r>
              <a:rPr lang="ja-JP" altLang="en-US" dirty="0" smtClean="0"/>
              <a:t>．</a:t>
            </a:r>
            <a:endParaRPr lang="ja-JP" altLang="en-US" dirty="0"/>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62" name="図 61"/>
          <p:cNvPicPr>
            <a:picLocks noChangeAspect="1"/>
          </p:cNvPicPr>
          <p:nvPr/>
        </p:nvPicPr>
        <p:blipFill>
          <a:blip r:embed="rId3"/>
          <a:stretch>
            <a:fillRect/>
          </a:stretch>
        </p:blipFill>
        <p:spPr>
          <a:xfrm>
            <a:off x="658007" y="914842"/>
            <a:ext cx="7785862" cy="5852230"/>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177022" cy="1325563"/>
          </a:xfrm>
        </p:spPr>
        <p:txBody>
          <a:bodyPr>
            <a:normAutofit/>
          </a:bodyPr>
          <a:lstStyle/>
          <a:p>
            <a:r>
              <a:rPr kumimoji="1" lang="en-US" altLang="ja-JP" dirty="0" smtClean="0"/>
              <a:t>[step:3]</a:t>
            </a:r>
            <a:r>
              <a:rPr kumimoji="1" lang="ja-JP" altLang="en-US" dirty="0" smtClean="0"/>
              <a:t>応答速度</a:t>
            </a:r>
            <a:r>
              <a:rPr lang="ja-JP" altLang="en-US" dirty="0"/>
              <a:t>の</a:t>
            </a:r>
            <a:r>
              <a:rPr kumimoji="1" lang="ja-JP" altLang="en-US" dirty="0" smtClean="0"/>
              <a:t>評価付け</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110203"/>
                <a:ext cx="7886700" cy="4059936"/>
              </a:xfrm>
            </p:spPr>
            <p:txBody>
              <a:bodyPr>
                <a:noAutofit/>
              </a:bodyPr>
              <a:lstStyle/>
              <a:p>
                <a:pPr>
                  <a:lnSpc>
                    <a:spcPct val="100000"/>
                  </a:lnSpc>
                </a:pPr>
                <a:endParaRPr lang="en-US" altLang="ja-JP" sz="2900" dirty="0" smtClean="0"/>
              </a:p>
              <a:p>
                <a:pPr>
                  <a:lnSpc>
                    <a:spcPct val="100000"/>
                  </a:lnSpc>
                </a:pPr>
                <a:r>
                  <a:rPr lang="ja-JP" altLang="en-US" sz="2900" dirty="0" smtClean="0"/>
                  <a:t>評価は主観的になりやすいため，</a:t>
                </a:r>
                <a:r>
                  <a:rPr lang="en-US" altLang="ja-JP" sz="2900" dirty="0">
                    <a:latin typeface="ＭＳ Ｐゴシック" panose="020B0600070205080204" pitchFamily="50" charset="-128"/>
                  </a:rPr>
                  <a:t>[Paul 2014]</a:t>
                </a:r>
                <a:r>
                  <a:rPr lang="ja-JP" altLang="en-US" sz="2900" dirty="0"/>
                  <a:t>や</a:t>
                </a:r>
                <a:r>
                  <a:rPr lang="en-US" altLang="ja-JP" sz="2900" dirty="0"/>
                  <a:t>[Google 2008]</a:t>
                </a:r>
                <a:r>
                  <a:rPr lang="ja-JP" altLang="en-US" sz="2900" dirty="0"/>
                  <a:t>を参考</a:t>
                </a:r>
                <a:r>
                  <a:rPr lang="ja-JP" altLang="en-US" sz="2900" dirty="0" smtClean="0"/>
                  <a:t>に</a:t>
                </a:r>
                <a:r>
                  <a:rPr lang="ja-JP" altLang="ja-JP" sz="2900" dirty="0" smtClean="0"/>
                  <a:t>応答</a:t>
                </a:r>
                <a:r>
                  <a:rPr lang="ja-JP" altLang="ja-JP" sz="2900" dirty="0"/>
                  <a:t>速度の範囲</a:t>
                </a:r>
                <a:r>
                  <a:rPr lang="ja-JP" altLang="ja-JP" sz="2900" dirty="0" smtClean="0"/>
                  <a:t>を</a:t>
                </a:r>
                <a:r>
                  <a:rPr lang="ja-JP" altLang="en-US" sz="2900" dirty="0"/>
                  <a:t>設定</a:t>
                </a:r>
                <a:r>
                  <a:rPr lang="ja-JP" altLang="ja-JP" sz="2900" dirty="0" smtClean="0"/>
                  <a:t>．</a:t>
                </a:r>
                <a:endParaRPr lang="en-US" altLang="ja-JP" sz="2900" dirty="0"/>
              </a:p>
              <a:p>
                <a:pPr>
                  <a:lnSpc>
                    <a:spcPct val="100000"/>
                  </a:lnSpc>
                </a:pPr>
                <a:r>
                  <a:rPr lang="en-US" altLang="ja-JP" sz="2900" dirty="0" smtClean="0"/>
                  <a:t>L</a:t>
                </a:r>
                <a:r>
                  <a:rPr lang="en-US" altLang="ja-JP" sz="2900" baseline="-25000" dirty="0" smtClean="0"/>
                  <a:t>1</a:t>
                </a:r>
                <a:r>
                  <a:rPr lang="ja-JP" altLang="ja-JP" sz="2900" dirty="0"/>
                  <a:t>～</a:t>
                </a:r>
                <a:r>
                  <a:rPr lang="en-US" altLang="ja-JP" sz="2900" dirty="0"/>
                  <a:t>L</a:t>
                </a:r>
                <a:r>
                  <a:rPr lang="en-US" altLang="ja-JP" sz="2900" baseline="-25000" dirty="0"/>
                  <a:t>n</a:t>
                </a:r>
                <a:r>
                  <a:rPr lang="ja-JP" altLang="ja-JP" sz="2900" dirty="0"/>
                  <a:t>の</a:t>
                </a:r>
                <a:r>
                  <a:rPr lang="en-US" altLang="ja-JP" sz="2900" dirty="0"/>
                  <a:t>n</a:t>
                </a:r>
                <a:r>
                  <a:rPr lang="ja-JP" altLang="ja-JP" sz="2900" dirty="0"/>
                  <a:t>段階で評価</a:t>
                </a:r>
                <a:r>
                  <a:rPr lang="ja-JP" altLang="en-US" sz="2900" dirty="0"/>
                  <a:t>を行う</a:t>
                </a:r>
                <a:r>
                  <a:rPr lang="en-US" altLang="ja-JP" sz="2900" dirty="0" smtClean="0"/>
                  <a:t>.</a:t>
                </a:r>
                <a:endParaRPr lang="en-US" altLang="ja-JP" sz="2900" dirty="0"/>
              </a:p>
              <a:p>
                <a:pPr>
                  <a:lnSpc>
                    <a:spcPct val="100000"/>
                  </a:lnSpc>
                </a:pPr>
                <a:r>
                  <a:rPr lang="en-US" altLang="ja-JP" sz="2900" dirty="0" smtClean="0"/>
                  <a:t> </a:t>
                </a:r>
                <a:r>
                  <a:rPr lang="ja-JP" altLang="en-US" sz="2900" dirty="0"/>
                  <a:t>評価付けに使う数式は下記に示す</a:t>
                </a:r>
                <a:r>
                  <a:rPr lang="ja-JP" altLang="en-US" sz="2900" dirty="0" smtClean="0"/>
                  <a:t>．</a:t>
                </a:r>
                <a:endParaRPr lang="en-US" altLang="ja-JP" sz="2900" dirty="0"/>
              </a:p>
              <a:p>
                <a:pPr>
                  <a:lnSpc>
                    <a:spcPct val="100000"/>
                  </a:lnSpc>
                </a:pPr>
                <a:r>
                  <a:rPr lang="en-US" altLang="ja-JP" sz="2900" dirty="0" smtClean="0"/>
                  <a:t>L</a:t>
                </a:r>
                <a:r>
                  <a:rPr lang="ja-JP" altLang="ja-JP" sz="2900" dirty="0" smtClean="0"/>
                  <a:t>は</a:t>
                </a:r>
                <a:r>
                  <a:rPr lang="ja-JP" altLang="en-US" sz="2900" dirty="0" smtClean="0"/>
                  <a:t>サーバ</a:t>
                </a:r>
                <a:r>
                  <a:rPr lang="ja-JP" altLang="ja-JP" sz="2900" dirty="0" smtClean="0"/>
                  <a:t>評価値，</a:t>
                </a:r>
                <a14:m>
                  <m:oMath xmlns:m="http://schemas.openxmlformats.org/officeDocument/2006/math">
                    <m:r>
                      <m:rPr>
                        <m:sty m:val="p"/>
                      </m:rPr>
                      <a:rPr lang="en-US" altLang="ja-JP" sz="2900" i="1" dirty="0">
                        <a:latin typeface="Cambria Math" panose="02040503050406030204" pitchFamily="18" charset="0"/>
                      </a:rPr>
                      <m:t>Ave</m:t>
                    </m:r>
                  </m:oMath>
                </a14:m>
                <a:r>
                  <a:rPr lang="en-US" altLang="ja-JP" sz="2900" dirty="0" smtClean="0"/>
                  <a:t> </a:t>
                </a:r>
                <a:r>
                  <a:rPr lang="ja-JP" altLang="ja-JP" sz="2900" dirty="0"/>
                  <a:t>は</a:t>
                </a:r>
                <a:r>
                  <a:rPr lang="ja-JP" altLang="ja-JP" sz="2900" dirty="0" smtClean="0"/>
                  <a:t>過去の</a:t>
                </a:r>
                <a:r>
                  <a:rPr lang="ja-JP" altLang="ja-JP" sz="2900" dirty="0"/>
                  <a:t>平均速度，</a:t>
                </a:r>
                <a14:m>
                  <m:oMath xmlns:m="http://schemas.openxmlformats.org/officeDocument/2006/math">
                    <m:r>
                      <m:rPr>
                        <m:sty m:val="p"/>
                      </m:rPr>
                      <a:rPr lang="en-US" altLang="ja-JP" sz="2900">
                        <a:latin typeface="Cambria Math" panose="02040503050406030204" pitchFamily="18" charset="0"/>
                      </a:rPr>
                      <m:t>T</m:t>
                    </m:r>
                    <m:r>
                      <a:rPr lang="ja-JP" altLang="en-US" sz="2900" i="1">
                        <a:latin typeface="Cambria Math" panose="02040503050406030204" pitchFamily="18" charset="0"/>
                      </a:rPr>
                      <m:t>は</m:t>
                    </m:r>
                  </m:oMath>
                </a14:m>
                <a:r>
                  <a:rPr lang="ja-JP" altLang="ja-JP" sz="2900" dirty="0" smtClean="0"/>
                  <a:t>応答</a:t>
                </a:r>
                <a:r>
                  <a:rPr lang="ja-JP" altLang="ja-JP" sz="2900" dirty="0"/>
                  <a:t>速度の範囲を示す</a:t>
                </a:r>
                <a:r>
                  <a:rPr lang="ja-JP" altLang="ja-JP" sz="2900" dirty="0" smtClean="0"/>
                  <a:t>．</a:t>
                </a:r>
                <a:endParaRPr lang="ja-JP" altLang="ja-JP" sz="29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110203"/>
                <a:ext cx="7886700" cy="4059936"/>
              </a:xfrm>
              <a:blipFill>
                <a:blip r:embed="rId2"/>
                <a:stretch>
                  <a:fillRect l="-1468" r="-23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7" name="図 6"/>
          <p:cNvPicPr>
            <a:picLocks noChangeAspect="1"/>
          </p:cNvPicPr>
          <p:nvPr/>
        </p:nvPicPr>
        <p:blipFill rotWithShape="1">
          <a:blip r:embed="rId3"/>
          <a:srcRect l="30907" r="30967"/>
          <a:stretch/>
        </p:blipFill>
        <p:spPr>
          <a:xfrm>
            <a:off x="1146170" y="4853035"/>
            <a:ext cx="6851660" cy="1390652"/>
          </a:xfrm>
          <a:prstGeom prst="rect">
            <a:avLst/>
          </a:prstGeom>
        </p:spPr>
      </p:pic>
    </p:spTree>
    <p:extLst>
      <p:ext uri="{BB962C8B-B14F-4D97-AF65-F5344CB8AC3E}">
        <p14:creationId xmlns:p14="http://schemas.microsoft.com/office/powerpoint/2010/main" val="1211922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en-US" altLang="ja-JP" dirty="0"/>
              <a:t>[</a:t>
            </a:r>
            <a:r>
              <a:rPr lang="en-US" altLang="ja-JP" dirty="0" smtClean="0"/>
              <a:t>step:5]</a:t>
            </a:r>
            <a:r>
              <a:rPr lang="ja-JP" altLang="en-US" dirty="0" smtClean="0"/>
              <a:t>の実現方法</a:t>
            </a:r>
            <a:endParaRPr kumimoji="1" lang="ja-JP" altLang="en-US" dirty="0"/>
          </a:p>
        </p:txBody>
      </p:sp>
      <p:sp>
        <p:nvSpPr>
          <p:cNvPr id="3" name="コンテンツ プレースホルダー 2"/>
          <p:cNvSpPr>
            <a:spLocks noGrp="1"/>
          </p:cNvSpPr>
          <p:nvPr>
            <p:ph idx="1"/>
          </p:nvPr>
        </p:nvSpPr>
        <p:spPr>
          <a:xfrm>
            <a:off x="438340" y="936467"/>
            <a:ext cx="8267319" cy="5395913"/>
          </a:xfrm>
        </p:spPr>
        <p:txBody>
          <a:bodyPr>
            <a:normAutofit lnSpcReduction="10000"/>
          </a:bodyPr>
          <a:lstStyle/>
          <a:p>
            <a:pPr marL="0" indent="0">
              <a:buNone/>
            </a:pPr>
            <a:endParaRPr lang="en-US" altLang="ja-JP" sz="3200" dirty="0" smtClean="0"/>
          </a:p>
          <a:p>
            <a:pPr>
              <a:lnSpc>
                <a:spcPct val="100000"/>
              </a:lnSpc>
            </a:pPr>
            <a:r>
              <a:rPr lang="en-US" altLang="ja-JP" sz="3200" dirty="0" smtClean="0"/>
              <a:t>Web</a:t>
            </a:r>
            <a:r>
              <a:rPr lang="ja-JP" altLang="ja-JP" sz="3200" dirty="0" smtClean="0"/>
              <a:t>で</a:t>
            </a:r>
            <a:r>
              <a:rPr lang="ja-JP" altLang="ja-JP" sz="3200" dirty="0"/>
              <a:t>負荷</a:t>
            </a:r>
            <a:r>
              <a:rPr lang="ja-JP" altLang="ja-JP" sz="3200" dirty="0" smtClean="0"/>
              <a:t>分散</a:t>
            </a:r>
            <a:r>
              <a:rPr lang="ja-JP" altLang="en-US" sz="3200" dirty="0" smtClean="0"/>
              <a:t>を行う</a:t>
            </a:r>
            <a:r>
              <a:rPr lang="ja-JP" altLang="ja-JP" sz="3200" dirty="0" smtClean="0"/>
              <a:t>には</a:t>
            </a:r>
            <a:r>
              <a:rPr lang="ja-JP" altLang="en-US" sz="3200" dirty="0" smtClean="0"/>
              <a:t>，</a:t>
            </a:r>
            <a:r>
              <a:rPr lang="ja-JP" altLang="ja-JP" sz="3200" dirty="0" smtClean="0"/>
              <a:t>リバースプロキシ</a:t>
            </a:r>
            <a:r>
              <a:rPr lang="ja-JP" altLang="ja-JP" sz="3200" dirty="0"/>
              <a:t>が使われる．プロトタイプでは</a:t>
            </a:r>
            <a:r>
              <a:rPr lang="ja-JP" altLang="ja-JP" sz="3200" dirty="0" smtClean="0"/>
              <a:t>，オープンソース</a:t>
            </a:r>
            <a:r>
              <a:rPr lang="ja-JP" altLang="ja-JP" sz="3200" dirty="0"/>
              <a:t>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a:t>
            </a:r>
            <a:r>
              <a:rPr lang="ja-JP" altLang="ja-JP" sz="3200" dirty="0" smtClean="0"/>
              <a:t>用い</a:t>
            </a:r>
            <a:r>
              <a:rPr lang="ja-JP" altLang="en-US" sz="3200" dirty="0" smtClean="0"/>
              <a:t>て実現</a:t>
            </a:r>
            <a:r>
              <a:rPr lang="ja-JP" altLang="ja-JP" sz="3200" dirty="0" smtClean="0"/>
              <a:t>．</a:t>
            </a:r>
            <a:endParaRPr lang="en-US" altLang="ja-JP" sz="3200" dirty="0" smtClean="0"/>
          </a:p>
          <a:p>
            <a:r>
              <a:rPr lang="ja-JP" altLang="en-US" sz="3200" dirty="0"/>
              <a:t>応答</a:t>
            </a:r>
            <a:r>
              <a:rPr lang="ja-JP" altLang="en-US" sz="3200" dirty="0" smtClean="0"/>
              <a:t>速度に基づいた割り振りは</a:t>
            </a:r>
            <a:r>
              <a:rPr lang="en-US" altLang="ja-JP" sz="3200" dirty="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a:p>
          <a:p>
            <a:r>
              <a:rPr lang="ja-JP" altLang="ja-JP" sz="3200" dirty="0" smtClean="0"/>
              <a:t>動的に更新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することで</a:t>
            </a:r>
            <a:r>
              <a:rPr lang="ja-JP" altLang="en-US" sz="3200" dirty="0"/>
              <a:t>，</a:t>
            </a:r>
            <a:r>
              <a:rPr lang="ja-JP" altLang="ja-JP" sz="3200" u="sng" dirty="0" smtClean="0"/>
              <a:t>稼働率</a:t>
            </a:r>
            <a:r>
              <a:rPr lang="ja-JP" altLang="ja-JP" sz="3200" u="sng" dirty="0"/>
              <a:t>を落とすことなく</a:t>
            </a:r>
            <a:r>
              <a:rPr lang="ja-JP" altLang="ja-JP" sz="3200" dirty="0" smtClean="0"/>
              <a:t>，負荷分散の重みを動的に反映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実装した割り振り方法</a:t>
            </a:r>
            <a:endParaRPr kumimoji="1" lang="ja-JP" altLang="en-US" dirty="0"/>
          </a:p>
        </p:txBody>
      </p:sp>
      <p:sp>
        <p:nvSpPr>
          <p:cNvPr id="3" name="コンテンツ プレースホルダー 2"/>
          <p:cNvSpPr>
            <a:spLocks noGrp="1"/>
          </p:cNvSpPr>
          <p:nvPr>
            <p:ph idx="1"/>
          </p:nvPr>
        </p:nvSpPr>
        <p:spPr>
          <a:xfrm>
            <a:off x="438340" y="1124712"/>
            <a:ext cx="8376476" cy="3429000"/>
          </a:xfrm>
        </p:spPr>
        <p:txBody>
          <a:bodyPr>
            <a:noAutofit/>
          </a:bodyPr>
          <a:lstStyle/>
          <a:p>
            <a:pPr marL="0" indent="0">
              <a:buNone/>
            </a:pPr>
            <a:endParaRPr lang="en-US" altLang="ja-JP" sz="3200" dirty="0" smtClean="0"/>
          </a:p>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13665</TotalTime>
  <Words>1682</Words>
  <Application>Microsoft Office PowerPoint</Application>
  <PresentationFormat>画面に合わせる (4:3)</PresentationFormat>
  <Paragraphs>180</Paragraphs>
  <Slides>17</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ＭＳ Ｐゴシック</vt:lpstr>
      <vt:lpstr>ＭＳ ゴシック</vt:lpstr>
      <vt:lpstr>Arial</vt:lpstr>
      <vt:lpstr>Calibri</vt:lpstr>
      <vt:lpstr>Calibri Light</vt:lpstr>
      <vt:lpstr>Cambria Math</vt:lpstr>
      <vt:lpstr>Office テーマ</vt:lpstr>
      <vt:lpstr>異種Webサーバを対象とした 応答速度に基づく ロードバランサの開発と評価</vt:lpstr>
      <vt:lpstr>研究背景</vt:lpstr>
      <vt:lpstr>関連研究</vt:lpstr>
      <vt:lpstr>研究課題</vt:lpstr>
      <vt:lpstr>研究目的</vt:lpstr>
      <vt:lpstr>提案システム</vt:lpstr>
      <vt:lpstr>[step:3]応答速度の評価付け</vt:lpstr>
      <vt:lpstr>[step:5]の実現方法</vt:lpstr>
      <vt:lpstr>実装した割り振り方法</vt:lpstr>
      <vt:lpstr>実験目的</vt:lpstr>
      <vt:lpstr>実験環境１</vt:lpstr>
      <vt:lpstr>実験環境２</vt:lpstr>
      <vt:lpstr>実験環境３</vt:lpstr>
      <vt:lpstr>実験方法</vt:lpstr>
      <vt:lpstr>実験結果</vt:lpstr>
      <vt:lpstr>まとめ・今後の展望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336</cp:revision>
  <cp:lastPrinted>2021-07-27T10:53:03Z</cp:lastPrinted>
  <dcterms:created xsi:type="dcterms:W3CDTF">2018-06-14T09:18:55Z</dcterms:created>
  <dcterms:modified xsi:type="dcterms:W3CDTF">2022-01-24T06:12:25Z</dcterms:modified>
</cp:coreProperties>
</file>